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61" r:id="rId5"/>
    <p:sldId id="258" r:id="rId6"/>
    <p:sldId id="269" r:id="rId7"/>
    <p:sldId id="270" r:id="rId8"/>
    <p:sldId id="271" r:id="rId9"/>
    <p:sldId id="272" r:id="rId10"/>
    <p:sldId id="268" r:id="rId11"/>
    <p:sldId id="265" r:id="rId12"/>
    <p:sldId id="274" r:id="rId13"/>
    <p:sldId id="260" r:id="rId14"/>
    <p:sldId id="266" r:id="rId15"/>
    <p:sldId id="264" r:id="rId16"/>
    <p:sldId id="259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4D42F4-179B-4B9D-AF74-3CA1A020FA84}" type="datetimeFigureOut">
              <a:rPr lang="ru-RU" smtClean="0"/>
              <a:pPr/>
              <a:t>23.11.2022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A10EF4-B1B0-495C-8A1A-F56BDAB781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D42F4-179B-4B9D-AF74-3CA1A020FA84}" type="datetimeFigureOut">
              <a:rPr lang="ru-RU" smtClean="0"/>
              <a:pPr/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0EF4-B1B0-495C-8A1A-F56BDAB781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D42F4-179B-4B9D-AF74-3CA1A020FA84}" type="datetimeFigureOut">
              <a:rPr lang="ru-RU" smtClean="0"/>
              <a:pPr/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0EF4-B1B0-495C-8A1A-F56BDAB781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D42F4-179B-4B9D-AF74-3CA1A020FA84}" type="datetimeFigureOut">
              <a:rPr lang="ru-RU" smtClean="0"/>
              <a:pPr/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0EF4-B1B0-495C-8A1A-F56BDAB78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D42F4-179B-4B9D-AF74-3CA1A020FA84}" type="datetimeFigureOut">
              <a:rPr lang="ru-RU" smtClean="0"/>
              <a:pPr/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0EF4-B1B0-495C-8A1A-F56BDAB78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D42F4-179B-4B9D-AF74-3CA1A020FA84}" type="datetimeFigureOut">
              <a:rPr lang="ru-RU" smtClean="0"/>
              <a:pPr/>
              <a:t>23.11.2022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0EF4-B1B0-495C-8A1A-F56BDAB78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D42F4-179B-4B9D-AF74-3CA1A020FA84}" type="datetimeFigureOut">
              <a:rPr lang="ru-RU" smtClean="0"/>
              <a:pPr/>
              <a:t>23.11.2022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0EF4-B1B0-495C-8A1A-F56BDAB781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D42F4-179B-4B9D-AF74-3CA1A020FA84}" type="datetimeFigureOut">
              <a:rPr lang="ru-RU" smtClean="0"/>
              <a:pPr/>
              <a:t>23.11.2022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0EF4-B1B0-495C-8A1A-F56BDAB78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D42F4-179B-4B9D-AF74-3CA1A020FA84}" type="datetimeFigureOut">
              <a:rPr lang="ru-RU" smtClean="0"/>
              <a:pPr/>
              <a:t>23.11.2022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0EF4-B1B0-495C-8A1A-F56BDAB781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4D42F4-179B-4B9D-AF74-3CA1A020FA84}" type="datetimeFigureOut">
              <a:rPr lang="ru-RU" smtClean="0"/>
              <a:pPr/>
              <a:t>23.11.2022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0EF4-B1B0-495C-8A1A-F56BDAB781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4D42F4-179B-4B9D-AF74-3CA1A020FA84}" type="datetimeFigureOut">
              <a:rPr lang="ru-RU" smtClean="0"/>
              <a:pPr/>
              <a:t>23.11.2022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A10EF4-B1B0-495C-8A1A-F56BDAB78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4D42F4-179B-4B9D-AF74-3CA1A020FA84}" type="datetimeFigureOut">
              <a:rPr lang="ru-RU" smtClean="0"/>
              <a:pPr/>
              <a:t>23.11.2022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A10EF4-B1B0-495C-8A1A-F56BDAB781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rgbClr val="002060"/>
                </a:solidFill>
                <a:latin typeface="Constantia" pitchFamily="18" charset="0"/>
              </a:rPr>
              <a:t>Комитет финансов города Курска </a:t>
            </a:r>
            <a:r>
              <a:rPr lang="ru-RU" sz="2700" i="1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700" i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1400" b="0" dirty="0" smtClean="0">
                <a:solidFill>
                  <a:srgbClr val="002060"/>
                </a:solidFill>
                <a:latin typeface="Constantia" pitchFamily="18" charset="0"/>
              </a:rPr>
              <a:t>в целях  повышения финансовой грамотности  населения  подготовил информационный материал на тему </a:t>
            </a:r>
            <a:endParaRPr lang="ru-RU" sz="1400" b="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140968"/>
            <a:ext cx="6400800" cy="648072"/>
          </a:xfrm>
        </p:spPr>
        <p:txBody>
          <a:bodyPr>
            <a:normAutofit/>
          </a:bodyPr>
          <a:lstStyle/>
          <a:p>
            <a:pPr algn="ctr"/>
            <a:r>
              <a:rPr lang="ru-RU" sz="2600" b="1" i="1" dirty="0" smtClean="0">
                <a:solidFill>
                  <a:srgbClr val="FF0000"/>
                </a:solidFill>
              </a:rPr>
              <a:t>«Основы финансовой грамотности»</a:t>
            </a:r>
          </a:p>
          <a:p>
            <a:pPr algn="l"/>
            <a:endParaRPr lang="ru-RU" sz="1400" i="1" dirty="0" smtClean="0">
              <a:solidFill>
                <a:srgbClr val="002060"/>
              </a:solidFill>
            </a:endParaRPr>
          </a:p>
          <a:p>
            <a:pPr algn="l"/>
            <a:endParaRPr lang="ru-RU" sz="1400" i="1" dirty="0" smtClean="0">
              <a:solidFill>
                <a:srgbClr val="002060"/>
              </a:solidFill>
            </a:endParaRPr>
          </a:p>
          <a:p>
            <a:pPr algn="l"/>
            <a:endParaRPr lang="ru-RU" sz="25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27584" y="4365104"/>
            <a:ext cx="4680520" cy="504056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Председатель комитета финансов города Курска </a:t>
            </a: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Яковченко</a:t>
            </a: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С.А.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347864" y="692696"/>
            <a:ext cx="5256584" cy="554461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900" b="1" i="1" dirty="0" smtClean="0">
                <a:solidFill>
                  <a:srgbClr val="FF0000"/>
                </a:solidFill>
                <a:latin typeface="Constantia" pitchFamily="18" charset="0"/>
              </a:rPr>
              <a:t>		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</a:rPr>
              <a:t>Финансовая безопасность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– ваш залог стабильного будущего</a:t>
            </a:r>
            <a:endParaRPr kumimoji="0" lang="ru-RU" b="1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itchFamily="18" charset="0"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400" b="1" i="1" dirty="0" smtClean="0">
                <a:solidFill>
                  <a:srgbClr val="FF0000"/>
                </a:solidFill>
              </a:rPr>
              <a:t>		    </a:t>
            </a:r>
            <a:r>
              <a:rPr lang="ru-RU" sz="1700" i="1" noProof="0" dirty="0" smtClean="0">
                <a:solidFill>
                  <a:srgbClr val="002060"/>
                </a:solidFill>
                <a:latin typeface="Constantia" pitchFamily="18" charset="0"/>
              </a:rPr>
              <a:t>Еще одна важная часть, из которой состоит финансовая грамотность – подготовка к форс-мажорам, непредвиденным обстоятельствам. Финансовая безопасность помогает нам чувствовать себя защищено в сложных жизненных обстоятельствах и не влезать в долги.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700" i="1" dirty="0" smtClean="0">
                <a:solidFill>
                  <a:srgbClr val="002060"/>
                </a:solidFill>
                <a:latin typeface="Constantia" pitchFamily="18" charset="0"/>
              </a:rPr>
              <a:t>		     Создаем финансовую подушку. Финансовая подушка – это заранее накопленная сумма денег, которая серьезно поможет вам в случае потери основного источника дохода или какой-то кризисной ситуации. Проще говоря, это резерв на черный день. Откладывайте понемногу, но регулярно, хотя бы 10% от своего дохода. Скорее всего, вы и не заметите нехватки этих 10%, а деньги будут сохранены.  Если поначалу такую сумму откладывать тяжело, начать можно и с 1-2% от своих доходов. Главное  это делать регулярно. Финансовая подушка может спасти в случае потери работы, при возникновении проблем со здоровьем.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700" i="1" dirty="0" smtClean="0">
                <a:solidFill>
                  <a:srgbClr val="002060"/>
                </a:solidFill>
                <a:latin typeface="Constantia" pitchFamily="18" charset="0"/>
              </a:rPr>
              <a:t>	           Но помните - оптимизировать расходы нужно так, чтобы нам хватало на комфортную жизнь.  	   Чрезмерная экономия ведет к бедности.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i="1" noProof="0" dirty="0" smtClean="0">
              <a:solidFill>
                <a:srgbClr val="00206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900" b="1" i="1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		</a:t>
            </a:r>
            <a:endParaRPr kumimoji="0" lang="ru-RU" sz="19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400" i="1" dirty="0" smtClean="0"/>
              <a:t>		   </a:t>
            </a:r>
            <a:r>
              <a:rPr lang="ru-RU" sz="1400" i="1" dirty="0" smtClean="0">
                <a:solidFill>
                  <a:srgbClr val="FF0000"/>
                </a:solidFill>
              </a:rPr>
              <a:t>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400" i="1" dirty="0" smtClean="0">
                <a:solidFill>
                  <a:srgbClr val="FF0000"/>
                </a:solidFill>
              </a:rPr>
              <a:t>		   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75459888072055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312368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476672"/>
            <a:ext cx="8352928" cy="576064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621792" lvl="1" indent="-228600" algn="just">
              <a:spcBef>
                <a:spcPts val="324"/>
              </a:spcBef>
              <a:buClr>
                <a:schemeClr val="accent1"/>
              </a:buClr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lang="ru-RU" sz="1600" i="1" dirty="0" smtClean="0">
                <a:solidFill>
                  <a:srgbClr val="0070C0"/>
                </a:solidFill>
                <a:latin typeface="Constantia" pitchFamily="18" charset="0"/>
              </a:rPr>
              <a:t>Рассмотрим еще о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itchFamily="18" charset="0"/>
              </a:rPr>
              <a:t>дин из важных элементов</a:t>
            </a: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itchFamily="18" charset="0"/>
              </a:rPr>
              <a:t> финансовой грамотности – это  кредиты и займы, точнее, их отсутствие</a:t>
            </a: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</a:rPr>
              <a:t>.</a:t>
            </a:r>
            <a:r>
              <a:rPr lang="ru-RU" sz="1600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</a:p>
          <a:p>
            <a:pPr marL="621792" lvl="1" indent="-228600" algn="just">
              <a:spcBef>
                <a:spcPts val="324"/>
              </a:spcBef>
              <a:buClr>
                <a:schemeClr val="accent1"/>
              </a:buClr>
              <a:defRPr/>
            </a:pPr>
            <a:r>
              <a:rPr lang="ru-RU" sz="1600" i="1" dirty="0" smtClean="0">
                <a:solidFill>
                  <a:srgbClr val="0070C0"/>
                </a:solidFill>
                <a:latin typeface="Constantia" pitchFamily="18" charset="0"/>
              </a:rPr>
              <a:t>		    Неконтролируемые потребительские кредиты и займы, несомненно подрывают личное и семейное благосостояние граждан и несут в себе социальную опасность. Поэтому особенно актуальна в настоящее время  финансовая грамотность в таких областях, как банковские вклады (депозиты), кредиты (займы).</a:t>
            </a: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baseline="0" dirty="0" smtClean="0">
                <a:solidFill>
                  <a:srgbClr val="0070C0"/>
                </a:solidFill>
                <a:latin typeface="Constantia" pitchFamily="18" charset="0"/>
              </a:rPr>
              <a:t>		</a:t>
            </a:r>
            <a:r>
              <a:rPr lang="ru-RU" sz="1600" i="1" dirty="0" smtClean="0">
                <a:solidFill>
                  <a:srgbClr val="0070C0"/>
                </a:solidFill>
                <a:latin typeface="Constantia" pitchFamily="18" charset="0"/>
              </a:rPr>
              <a:t>     Но в жизни каждого из нас может произойти такая ситуация, в которой нужна большая сумма денег. Деньги могут понадобиться на лечение, на оплату за обучение, на покупку для учебы ребенку компьютера или ноутбука. Первая мысль – это кредит.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70C0"/>
                </a:solidFill>
                <a:latin typeface="Constantia" pitchFamily="18" charset="0"/>
              </a:rPr>
              <a:t>		</a:t>
            </a: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itchFamily="18" charset="0"/>
              </a:rPr>
              <a:t>Перед принятием решения о получении банковского кредита оцените свои потребности в его получении. А также возможности </a:t>
            </a:r>
            <a:r>
              <a:rPr lang="ru-RU" sz="1600" i="1" dirty="0" smtClean="0">
                <a:solidFill>
                  <a:srgbClr val="0070C0"/>
                </a:solidFill>
                <a:latin typeface="Constantia" pitchFamily="18" charset="0"/>
              </a:rPr>
              <a:t>по его своевременному погашению, то есть какую сумму денежных средств, исходя из вашего семейного (личного) бюджета вы реально можете направлять на уплату причитающихся платежей по кредиту с учетом всех текущих и предполагаемых расходов в период кредита.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70C0"/>
                </a:solidFill>
                <a:latin typeface="Constantia" pitchFamily="18" charset="0"/>
              </a:rPr>
              <a:t>		      Однако в жизни случается всякое: кризис, потеря работы или бизнеса, болезнь. Отсюда – невозможность оплачивать счета или выполнять обязательства по кредитам.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70C0"/>
                </a:solidFill>
                <a:latin typeface="Constantia" pitchFamily="18" charset="0"/>
              </a:rPr>
              <a:t>		      Лучший выход из такой ситуации – банкротство.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Constantia" pitchFamily="18" charset="0"/>
              </a:rPr>
              <a:t>		    </a:t>
            </a:r>
            <a:r>
              <a:rPr lang="ru-RU" sz="1600" b="1" i="1" dirty="0" smtClean="0">
                <a:solidFill>
                  <a:srgbClr val="FF0000"/>
                </a:solidFill>
                <a:latin typeface="Constantia" pitchFamily="18" charset="0"/>
              </a:rPr>
              <a:t>Банкротство – </a:t>
            </a:r>
            <a:r>
              <a:rPr lang="ru-RU" sz="1600" i="1" dirty="0" smtClean="0">
                <a:solidFill>
                  <a:srgbClr val="0070C0"/>
                </a:solidFill>
                <a:latin typeface="Constantia" pitchFamily="18" charset="0"/>
              </a:rPr>
              <a:t>это законное списание долгов через суд. Процедура банкротства физических лиц и индивидуальных предпринимателей регулируется Федеральным законом  от 26.10.2002 № 127-ФЗ «О несостоятельности (банкротстве)». Действие закона о банкротстве распространяется на все долги гражданина: кредиты, налоги, коммунальные платежи. Кроме задолженности по алиментам и возмещение ущерба, нанесенного жизни или здоровью другого человека.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1600" b="1" i="1" dirty="0" smtClean="0">
              <a:solidFill>
                <a:srgbClr val="FF000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70C0"/>
                </a:solidFill>
              </a:rPr>
              <a:t>		   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		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274638"/>
            <a:ext cx="7618040" cy="70609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Пути повышения  финансовой грамотности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3" name="Рисунок 2" descr="slide-18-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698477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692696"/>
            <a:ext cx="8352928" cy="53144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1400" i="1" dirty="0" smtClean="0"/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1400" i="1" dirty="0" smtClean="0">
              <a:solidFill>
                <a:srgbClr val="00206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slide-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24936" cy="79208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484784"/>
            <a:ext cx="8208912" cy="452231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lang="ru-RU" sz="2100" i="1" noProof="0" dirty="0" smtClean="0">
                <a:solidFill>
                  <a:srgbClr val="002060"/>
                </a:solidFill>
                <a:latin typeface="Constantia" pitchFamily="18" charset="0"/>
              </a:rPr>
              <a:t>Человек, который, исходя из своих жизненных целей планирует свои доходы и расходы (ведет бюджет);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2100" b="0" i="1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		</a:t>
            </a:r>
            <a:r>
              <a:rPr kumimoji="0" lang="ru-RU" sz="2100" b="0" i="1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    рационально использует финансовые услуги;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2100" i="1" baseline="0" noProof="0" dirty="0" smtClean="0">
                <a:solidFill>
                  <a:srgbClr val="002060"/>
                </a:solidFill>
                <a:latin typeface="Constantia" pitchFamily="18" charset="0"/>
              </a:rPr>
              <a:t>		</a:t>
            </a:r>
            <a:r>
              <a:rPr lang="ru-RU" sz="2100" i="1" noProof="0" dirty="0" smtClean="0">
                <a:solidFill>
                  <a:srgbClr val="002060"/>
                </a:solidFill>
                <a:latin typeface="Constantia" pitchFamily="18" charset="0"/>
              </a:rPr>
              <a:t>   имеет отстаивать свои </a:t>
            </a:r>
            <a:r>
              <a:rPr lang="ru-RU" sz="2100" i="1" dirty="0" smtClean="0">
                <a:solidFill>
                  <a:srgbClr val="002060"/>
                </a:solidFill>
                <a:latin typeface="Constantia" pitchFamily="18" charset="0"/>
              </a:rPr>
              <a:t>права как потребителя финансовых  услуг;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2100" i="1" dirty="0" smtClean="0">
                <a:solidFill>
                  <a:srgbClr val="002060"/>
                </a:solidFill>
                <a:latin typeface="Constantia" pitchFamily="18" charset="0"/>
              </a:rPr>
              <a:t>		   ставит цели;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2100" i="1" dirty="0" smtClean="0">
                <a:solidFill>
                  <a:srgbClr val="002060"/>
                </a:solidFill>
                <a:latin typeface="Constantia" pitchFamily="18" charset="0"/>
              </a:rPr>
              <a:t>		   имеет четкий финансовый план;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2100" i="1" dirty="0" smtClean="0">
                <a:solidFill>
                  <a:srgbClr val="002060"/>
                </a:solidFill>
                <a:latin typeface="Constantia" pitchFamily="18" charset="0"/>
              </a:rPr>
              <a:t>              постоянно учится новому.</a:t>
            </a:r>
          </a:p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2600" i="1" dirty="0" smtClean="0">
                <a:solidFill>
                  <a:srgbClr val="FF0000"/>
                </a:solidFill>
                <a:latin typeface="Constantia" pitchFamily="18" charset="0"/>
              </a:rPr>
              <a:t>Финансово грамотный человек: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2100" i="1" dirty="0" smtClean="0">
                <a:solidFill>
                  <a:srgbClr val="FF0000"/>
                </a:solidFill>
              </a:rPr>
              <a:t>		   </a:t>
            </a:r>
            <a:r>
              <a:rPr lang="ru-RU" sz="2100" i="1" dirty="0" smtClean="0">
                <a:solidFill>
                  <a:srgbClr val="002060"/>
                </a:solidFill>
                <a:latin typeface="Constantia" pitchFamily="18" charset="0"/>
              </a:rPr>
              <a:t>Всегда четко понимает, как работает капитал и умеет им управлять. Любую положительную разницу между доходами и расходами он готов приумножить и знает, как правильно это сделать. При этом размер заработка не имеет значения – правильно распределять можно бюджет любого размера.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2100" i="1" dirty="0" smtClean="0">
                <a:solidFill>
                  <a:srgbClr val="002060"/>
                </a:solidFill>
                <a:latin typeface="Constantia" pitchFamily="18" charset="0"/>
              </a:rPr>
              <a:t>		   Безграмотным может быть и тот, кто зарабатывает миллионы, но не </a:t>
            </a:r>
            <a:r>
              <a:rPr lang="ru-RU" sz="2100" i="1" dirty="0" smtClean="0">
                <a:solidFill>
                  <a:srgbClr val="002060"/>
                </a:solidFill>
                <a:latin typeface="Constantia" pitchFamily="18" charset="0"/>
              </a:rPr>
              <a:t>умеет </a:t>
            </a:r>
            <a:r>
              <a:rPr lang="ru-RU" sz="2100" i="1" dirty="0" smtClean="0">
                <a:solidFill>
                  <a:srgbClr val="002060"/>
                </a:solidFill>
                <a:latin typeface="Constantia" pitchFamily="18" charset="0"/>
              </a:rPr>
              <a:t>ими распоряжаться.</a:t>
            </a:r>
            <a:endParaRPr lang="ru-RU" sz="2100" i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2100" i="1" dirty="0" smtClean="0">
              <a:solidFill>
                <a:srgbClr val="002060"/>
              </a:solidFill>
            </a:endParaRPr>
          </a:p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2100" i="1" dirty="0" smtClean="0">
                <a:solidFill>
                  <a:srgbClr val="002060"/>
                </a:solidFill>
              </a:rPr>
              <a:t>	</a:t>
            </a:r>
            <a:r>
              <a:rPr lang="ru-RU" sz="1600" i="1" dirty="0" smtClean="0">
                <a:solidFill>
                  <a:srgbClr val="002060"/>
                </a:solidFill>
              </a:rPr>
              <a:t>	</a:t>
            </a:r>
            <a:endParaRPr lang="ru-RU" sz="1600" i="1" dirty="0" smtClean="0">
              <a:solidFill>
                <a:srgbClr val="00B0F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ru-RU" sz="1600" b="1" i="1" noProof="0" dirty="0" smtClean="0">
                <a:solidFill>
                  <a:srgbClr val="00B0F0"/>
                </a:solidFill>
              </a:rPr>
              <a:t>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600" b="0" i="1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1600" b="0" i="1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548680"/>
            <a:ext cx="8352928" cy="56886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</a:p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</a:rPr>
              <a:t>Что отличает финансово грамотного человека?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 pitchFamily="18" charset="0"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400" i="1" dirty="0" smtClean="0"/>
              <a:t>		 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419872" y="1700808"/>
            <a:ext cx="5184576" cy="473834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6092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ru-RU" sz="1900" i="1" dirty="0" smtClean="0">
                <a:latin typeface="Constantia" pitchFamily="18" charset="0"/>
              </a:rPr>
              <a:t>Планирование своего благополучия.</a:t>
            </a:r>
            <a:endParaRPr lang="ru-RU" sz="1900" i="1" dirty="0" smtClean="0">
              <a:latin typeface="Constantia" pitchFamily="18" charset="0"/>
            </a:endParaRPr>
          </a:p>
          <a:p>
            <a:pPr marL="850392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ru-RU" sz="1900" i="1" dirty="0" smtClean="0">
                <a:latin typeface="Constantia" pitchFamily="18" charset="0"/>
              </a:rPr>
              <a:t>	</a:t>
            </a:r>
            <a:r>
              <a:rPr lang="ru-RU" sz="1900" i="1" dirty="0" smtClean="0">
                <a:latin typeface="Constantia" pitchFamily="18" charset="0"/>
              </a:rPr>
              <a:t>     Ведение учета </a:t>
            </a:r>
            <a:r>
              <a:rPr lang="ru-RU" sz="1900" i="1" dirty="0" smtClean="0">
                <a:latin typeface="Constantia" pitchFamily="18" charset="0"/>
              </a:rPr>
              <a:t>доходов и </a:t>
            </a:r>
            <a:r>
              <a:rPr lang="ru-RU" sz="1900" i="1" dirty="0" smtClean="0">
                <a:latin typeface="Constantia" pitchFamily="18" charset="0"/>
              </a:rPr>
              <a:t>расходов.</a:t>
            </a:r>
          </a:p>
          <a:p>
            <a:pPr marL="850392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ru-RU" sz="1900" i="1" dirty="0" smtClean="0">
                <a:latin typeface="Constantia" pitchFamily="18" charset="0"/>
              </a:rPr>
              <a:t> Жизнь </a:t>
            </a:r>
            <a:r>
              <a:rPr lang="ru-RU" sz="1900" i="1" dirty="0" smtClean="0">
                <a:latin typeface="Constantia" pitchFamily="18" charset="0"/>
              </a:rPr>
              <a:t>по средствам.</a:t>
            </a:r>
          </a:p>
          <a:p>
            <a:pPr marL="850392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ru-RU" sz="1900" i="1" dirty="0" smtClean="0">
                <a:latin typeface="Constantia" pitchFamily="18" charset="0"/>
              </a:rPr>
              <a:t> Минимизация долгов.</a:t>
            </a:r>
            <a:endParaRPr lang="ru-RU" sz="1900" i="1" dirty="0" smtClean="0">
              <a:latin typeface="Constantia" pitchFamily="18" charset="0"/>
            </a:endParaRPr>
          </a:p>
          <a:p>
            <a:pPr marL="850392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ru-RU" sz="1900" i="1" dirty="0" smtClean="0">
                <a:latin typeface="Constantia" pitchFamily="18" charset="0"/>
              </a:rPr>
              <a:t> Формирование резервного фонда </a:t>
            </a:r>
            <a:r>
              <a:rPr lang="ru-RU" sz="1900" i="1" dirty="0" smtClean="0">
                <a:latin typeface="Constantia" pitchFamily="18" charset="0"/>
              </a:rPr>
              <a:t>на непредвиденные расходы.</a:t>
            </a:r>
          </a:p>
          <a:p>
            <a:pPr marL="850392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ru-RU" sz="1900" i="1" dirty="0" smtClean="0">
                <a:latin typeface="Constantia" pitchFamily="18" charset="0"/>
              </a:rPr>
              <a:t>Использование услуг финансовых </a:t>
            </a:r>
            <a:r>
              <a:rPr lang="ru-RU" sz="1900" i="1" dirty="0" smtClean="0">
                <a:latin typeface="Constantia" pitchFamily="18" charset="0"/>
              </a:rPr>
              <a:t>консультантов.</a:t>
            </a:r>
          </a:p>
          <a:p>
            <a:pPr marL="850392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ru-RU" sz="1900" i="1" dirty="0" smtClean="0">
                <a:latin typeface="Constantia" pitchFamily="18" charset="0"/>
              </a:rPr>
              <a:t>Использование </a:t>
            </a:r>
            <a:r>
              <a:rPr lang="ru-RU" sz="1900" i="1" dirty="0" smtClean="0">
                <a:latin typeface="Constantia" pitchFamily="18" charset="0"/>
              </a:rPr>
              <a:t>финансовых </a:t>
            </a:r>
            <a:r>
              <a:rPr lang="ru-RU" sz="1900" i="1" dirty="0" smtClean="0">
                <a:latin typeface="Constantia" pitchFamily="18" charset="0"/>
              </a:rPr>
              <a:t>инструментов, получение актуальной </a:t>
            </a:r>
            <a:r>
              <a:rPr lang="ru-RU" sz="1900" i="1" dirty="0" smtClean="0">
                <a:latin typeface="Constantia" pitchFamily="18" charset="0"/>
              </a:rPr>
              <a:t>информацию и </a:t>
            </a:r>
            <a:r>
              <a:rPr lang="ru-RU" sz="1900" i="1" dirty="0" smtClean="0">
                <a:latin typeface="Constantia" pitchFamily="18" charset="0"/>
              </a:rPr>
              <a:t>новых знаний.</a:t>
            </a:r>
            <a:endParaRPr lang="ru-RU" sz="1900" i="1" dirty="0" smtClean="0">
              <a:latin typeface="Constantia" pitchFamily="18" charset="0"/>
            </a:endParaRPr>
          </a:p>
          <a:p>
            <a:pPr marL="850392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ru-RU" sz="1900" i="1" dirty="0" smtClean="0">
                <a:latin typeface="Constantia" pitchFamily="18" charset="0"/>
              </a:rPr>
              <a:t>Самостоятельное обучение и передача своих знаний </a:t>
            </a:r>
            <a:r>
              <a:rPr lang="ru-RU" sz="1900" i="1" dirty="0" smtClean="0">
                <a:latin typeface="Constantia" pitchFamily="18" charset="0"/>
              </a:rPr>
              <a:t>другим.</a:t>
            </a:r>
          </a:p>
          <a:p>
            <a:pPr marL="850392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ru-RU" sz="1900" i="1" dirty="0" smtClean="0">
                <a:latin typeface="Constantia" pitchFamily="18" charset="0"/>
              </a:rPr>
              <a:t>Планирование жизни </a:t>
            </a:r>
            <a:r>
              <a:rPr lang="ru-RU" sz="1900" i="1" dirty="0" smtClean="0">
                <a:latin typeface="Constantia" pitchFamily="18" charset="0"/>
              </a:rPr>
              <a:t>на пенсии, </a:t>
            </a:r>
            <a:r>
              <a:rPr lang="ru-RU" sz="1900" i="1" dirty="0" smtClean="0">
                <a:latin typeface="Constantia" pitchFamily="18" charset="0"/>
              </a:rPr>
              <a:t>пенсионный </a:t>
            </a:r>
            <a:r>
              <a:rPr lang="ru-RU" sz="1900" i="1" dirty="0" smtClean="0">
                <a:latin typeface="Constantia" pitchFamily="18" charset="0"/>
              </a:rPr>
              <a:t>план.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900" i="1" dirty="0" smtClean="0"/>
              <a:t>		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i="1" dirty="0" smtClean="0">
              <a:solidFill>
                <a:srgbClr val="FF0000"/>
              </a:solidFill>
            </a:endParaRPr>
          </a:p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1600" b="1" i="1" noProof="0" dirty="0" smtClean="0">
              <a:solidFill>
                <a:srgbClr val="00B0F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600" b="0" i="1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1600" b="0" i="1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Fin.-gramotnost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2952328" cy="1800200"/>
          </a:xfrm>
          <a:prstGeom prst="rect">
            <a:avLst/>
          </a:prstGeom>
        </p:spPr>
      </p:pic>
      <p:pic>
        <p:nvPicPr>
          <p:cNvPr id="6" name="Рисунок 5" descr="Fin.-gramotnos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316835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404664"/>
            <a:ext cx="8352928" cy="58326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lang="ru-RU" i="1" dirty="0" smtClean="0">
                <a:solidFill>
                  <a:srgbClr val="002060"/>
                </a:solidFill>
                <a:latin typeface="Constantia" pitchFamily="18" charset="0"/>
              </a:rPr>
              <a:t>Отсутствие финансовой грамотности может привезти к принятию   неразумных финансовых решений, которые могут оказать неблагоприятное воздействие на финансовое состояние человека.  И даже загнать его в долговую яму.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70C0"/>
                </a:solidFill>
                <a:latin typeface="Constantia" pitchFamily="18" charset="0"/>
              </a:rPr>
              <a:t>		     </a:t>
            </a:r>
          </a:p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Финансово безграмотный человек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1400" i="1" dirty="0" smtClean="0">
              <a:solidFill>
                <a:srgbClr val="00206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1400" i="1" dirty="0" smtClean="0">
              <a:solidFill>
                <a:srgbClr val="00206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1400" i="1" dirty="0" smtClean="0">
              <a:solidFill>
                <a:srgbClr val="00206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1400" i="1" dirty="0" smtClean="0">
              <a:solidFill>
                <a:srgbClr val="00206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400" i="1" dirty="0" smtClean="0">
                <a:solidFill>
                  <a:srgbClr val="002060"/>
                </a:solidFill>
              </a:rPr>
              <a:t>		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rico-infel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2592288" cy="2952328"/>
          </a:xfrm>
          <a:prstGeom prst="rect">
            <a:avLst/>
          </a:prstGeom>
        </p:spPr>
      </p:pic>
      <p:pic>
        <p:nvPicPr>
          <p:cNvPr id="7" name="Рисунок 6" descr="image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132856"/>
            <a:ext cx="561662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476672"/>
            <a:ext cx="8352928" cy="55304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</a:rPr>
              <a:t>Зачем нужна финансовая грамотность?</a:t>
            </a:r>
          </a:p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347864" y="1196752"/>
            <a:ext cx="5256584" cy="481034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lang="ru-RU" sz="1600" i="1" noProof="0" dirty="0" smtClean="0">
                <a:solidFill>
                  <a:srgbClr val="002060"/>
                </a:solidFill>
                <a:latin typeface="Constantia" pitchFamily="18" charset="0"/>
              </a:rPr>
              <a:t>Актуальность финансовой грамотности сложно переоценить, особенно в наше неспокойное время.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		    Базовая финансовая грамотность помогает нам подготовиться к сложным жизненным обстоятельствам и дает нам преимущество. Научившись управлять деньгами, мы инвестируем, увеличиваем доход и создаем резервы в «сытые» годы, что обеспечить личную безопасность в случае форс-мажоров.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		   Поэтому финансовая культура и финансовая грамотность так необходимы для современного человека.</a:t>
            </a:r>
            <a:r>
              <a:rPr lang="ru-RU" sz="1600" i="1" noProof="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		     Наше финансовое состояние не зависит от наших доходов – оно зависит от того, насколько грамотно мы расходуем наши деньги.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1400" i="1" noProof="0" dirty="0" smtClean="0">
              <a:solidFill>
                <a:srgbClr val="00206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400" i="1" dirty="0" smtClean="0">
                <a:solidFill>
                  <a:srgbClr val="002060"/>
                </a:solidFill>
              </a:rPr>
              <a:t>		    </a:t>
            </a:r>
            <a:endParaRPr lang="ru-RU" sz="1400" i="1" noProof="0" dirty="0" smtClean="0">
              <a:solidFill>
                <a:srgbClr val="00206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600" b="0" i="1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fin_ig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09634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36418"/>
            <a:ext cx="8568952" cy="52968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274638"/>
            <a:ext cx="6768752" cy="85010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Constantia" pitchFamily="18" charset="0"/>
              </a:rPr>
              <a:t>История финансовой грамотности </a:t>
            </a:r>
            <a:endParaRPr lang="ru-RU" sz="28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87824" y="1052736"/>
            <a:ext cx="5905153" cy="5026149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ru-RU" sz="1400" i="1" dirty="0" smtClean="0"/>
              <a:t>                        </a:t>
            </a:r>
            <a:r>
              <a:rPr lang="ru-RU" sz="1400" i="1" dirty="0" smtClean="0">
                <a:solidFill>
                  <a:srgbClr val="0070C0"/>
                </a:solidFill>
                <a:latin typeface="Constantia" pitchFamily="18" charset="0"/>
              </a:rPr>
              <a:t>«Деньги либо господствуют над своим обладателем либо служат ему».                                                                                              					Гораций</a:t>
            </a:r>
          </a:p>
          <a:p>
            <a:pPr lvl="1" algn="just">
              <a:buNone/>
            </a:pPr>
            <a:r>
              <a:rPr lang="ru-RU" sz="1400" i="1" dirty="0" smtClean="0">
                <a:solidFill>
                  <a:srgbClr val="0070C0"/>
                </a:solidFill>
                <a:latin typeface="Constantia" pitchFamily="18" charset="0"/>
              </a:rPr>
              <a:t>						</a:t>
            </a:r>
            <a:r>
              <a:rPr lang="ru-RU" sz="1800" i="1" dirty="0" smtClean="0"/>
              <a:t> 	 	</a:t>
            </a:r>
            <a:r>
              <a:rPr lang="ru-RU" sz="1800" i="1" dirty="0" smtClean="0">
                <a:solidFill>
                  <a:srgbClr val="002060"/>
                </a:solidFill>
                <a:latin typeface="Constantia" pitchFamily="18" charset="0"/>
              </a:rPr>
              <a:t>Финансовая культура появилась за долго до нас. За всю историю существования люди расплачивались с друг другом совершенно разными способами: скотом, мехами, драгоценными металлами, какао-бобами, ракушками и многим другим. Уже тогда начала формироваться простейшая азбука финансовой грамотности- человек учился выгодному обмену, экономии и накоплениям. </a:t>
            </a:r>
          </a:p>
          <a:p>
            <a:pPr lvl="1" algn="just"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Constantia" pitchFamily="18" charset="0"/>
              </a:rPr>
              <a:t>		     Но такие товарные обмены были не слишком удобными и возникла необходимость в создании универсального обменного эквивалента. Так появились деньги. </a:t>
            </a:r>
            <a:endParaRPr lang="ru-RU" sz="18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7" name="Рисунок 6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509120"/>
            <a:ext cx="2736304" cy="1368152"/>
          </a:xfrm>
          <a:prstGeom prst="rect">
            <a:avLst/>
          </a:prstGeom>
        </p:spPr>
      </p:pic>
      <p:pic>
        <p:nvPicPr>
          <p:cNvPr id="8" name="Рисунок 7" descr="img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2520280" cy="1440160"/>
          </a:xfrm>
          <a:prstGeom prst="rect">
            <a:avLst/>
          </a:prstGeom>
        </p:spPr>
      </p:pic>
      <p:pic>
        <p:nvPicPr>
          <p:cNvPr id="9" name="Рисунок 8" descr="b1b96808cca5aa319e5a7ca7829d0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852936"/>
            <a:ext cx="2592288" cy="1484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836712"/>
            <a:ext cx="8352928" cy="51703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131840" y="548680"/>
            <a:ext cx="5472608" cy="597666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endParaRPr lang="ru-RU" sz="1600" i="1" dirty="0" smtClean="0">
              <a:solidFill>
                <a:srgbClr val="0070C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  <a:latin typeface="Constantia" pitchFamily="18" charset="0"/>
              </a:rPr>
              <a:t>«Нажить много денег – храбрость; сохранить их – мудрость, а умело расходовать – искусство»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FF0000"/>
                </a:solidFill>
                <a:latin typeface="Constantia" pitchFamily="18" charset="0"/>
              </a:rPr>
              <a:t>				</a:t>
            </a:r>
            <a:r>
              <a:rPr lang="ru-RU" sz="1600" i="1" dirty="0" err="1" smtClean="0">
                <a:solidFill>
                  <a:srgbClr val="FF0000"/>
                </a:solidFill>
                <a:latin typeface="Constantia" pitchFamily="18" charset="0"/>
              </a:rPr>
              <a:t>Луций</a:t>
            </a:r>
            <a:r>
              <a:rPr lang="ru-RU" sz="1600" i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1600" i="1" dirty="0" err="1" smtClean="0">
                <a:solidFill>
                  <a:srgbClr val="FF0000"/>
                </a:solidFill>
                <a:latin typeface="Constantia" pitchFamily="18" charset="0"/>
              </a:rPr>
              <a:t>Анней</a:t>
            </a:r>
            <a:r>
              <a:rPr lang="ru-RU" sz="1600" i="1" dirty="0" smtClean="0">
                <a:solidFill>
                  <a:srgbClr val="FF0000"/>
                </a:solidFill>
                <a:latin typeface="Constantia" pitchFamily="18" charset="0"/>
              </a:rPr>
              <a:t> Сенека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</a:rPr>
              <a:t>						                                    			</a:t>
            </a: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baseline="0" dirty="0" smtClean="0">
                <a:solidFill>
                  <a:srgbClr val="0070C0"/>
                </a:solidFill>
                <a:latin typeface="Constantia" pitchFamily="18" charset="0"/>
              </a:rPr>
              <a:t>		</a:t>
            </a:r>
            <a:r>
              <a:rPr lang="ru-RU" sz="1600" i="1" dirty="0" smtClean="0">
                <a:solidFill>
                  <a:srgbClr val="0070C0"/>
                </a:solidFill>
                <a:latin typeface="Constantia" pitchFamily="18" charset="0"/>
              </a:rPr>
              <a:t>   </a:t>
            </a: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Деньги – это постоянная и неотъемлемая часть нашей жизни. Наш мир и жизнь материальны. Поэтому деньги сопровождают нас всегда.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	       </a:t>
            </a:r>
            <a:r>
              <a:rPr lang="ru-RU" sz="1600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Из-за невежества в сфере экономики и денег люди часто не в состоянии обеспечить себе достойную жизнь даже при хорошей зарплате. Высокий заработок не гарантирует богатой жизни. Чаще, наоборот, получая приличный доход, человек старается ни в чем себе не отказывать. Тратит все до последней копейки, живет от зарплаты до зарплаты. В итоге – какая бы зарплата у него ни была – личные финансы у него всегда в дефиците. Причина этого – финансовая безграмотность населения.</a:t>
            </a:r>
            <a:endParaRPr lang="ru-RU" sz="1600" i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     	         Несмотря на то, что мы все понимаем, насколько велика роль денег в повседневной жизни, </a:t>
            </a:r>
            <a:r>
              <a:rPr lang="ru-RU" sz="1600" i="1" dirty="0" smtClean="0">
                <a:solidFill>
                  <a:srgbClr val="FF0000"/>
                </a:solidFill>
                <a:latin typeface="Constantia" pitchFamily="18" charset="0"/>
              </a:rPr>
              <a:t>управлять ими совершенно не умеем.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</a:rPr>
              <a:t>		</a:t>
            </a: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</a:rPr>
              <a:t>   </a:t>
            </a:r>
            <a:r>
              <a:rPr lang="ru-RU" sz="1600" i="1" noProof="0" dirty="0" smtClean="0">
                <a:solidFill>
                  <a:srgbClr val="002060"/>
                </a:solidFill>
                <a:latin typeface="Constantia" pitchFamily="18" charset="0"/>
              </a:rPr>
              <a:t>В целях повышения финансовой грамотности  комитетом финансов города Курска </a:t>
            </a: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подготовлена</a:t>
            </a:r>
            <a:r>
              <a:rPr lang="ru-RU" sz="1600" i="1" noProof="0" dirty="0" smtClean="0">
                <a:solidFill>
                  <a:srgbClr val="002060"/>
                </a:solidFill>
                <a:latin typeface="Constantia" pitchFamily="18" charset="0"/>
              </a:rPr>
              <a:t> информационная памятка о наиболее важных аспектах  финансовой грамотности.</a:t>
            </a:r>
            <a:endParaRPr kumimoji="0" lang="ru-RU" sz="1600" b="0" i="1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</a:endParaRPr>
          </a:p>
        </p:txBody>
      </p:sp>
      <p:pic>
        <p:nvPicPr>
          <p:cNvPr id="5" name="Рисунок 4" descr="f1Tx6Kri-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2808312" cy="2664296"/>
          </a:xfrm>
          <a:prstGeom prst="rect">
            <a:avLst/>
          </a:prstGeom>
        </p:spPr>
      </p:pic>
      <p:pic>
        <p:nvPicPr>
          <p:cNvPr id="6" name="Рисунок 5" descr="1_Q4sijF-4OMSZqzkaaLNIYQ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230425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620688"/>
            <a:ext cx="8352928" cy="5386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481138"/>
            <a:ext cx="8352928" cy="45259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lang="ru-RU" i="1" dirty="0" smtClean="0">
                <a:solidFill>
                  <a:srgbClr val="0070C0"/>
                </a:solidFill>
                <a:latin typeface="Constantia" pitchFamily="18" charset="0"/>
              </a:rPr>
              <a:t>Особенность человека управлять своими доходами и расходами, принимать правильные решения по распределению денежных средств.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itchFamily="18" charset="0"/>
              </a:rPr>
              <a:t>		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itchFamily="18" charset="0"/>
              </a:rPr>
              <a:t>    К пониманию финансовой грамотности относится вообще все, что связано с деньгами, финансами, личным бюджетом, доходами и расходами, покупками, сбережениями, а также совокупность умений и навыков решать финансовые задачи в повседневной жизни.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endParaRPr kumimoji="0" lang="ru-RU" b="0" i="1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 pitchFamily="18" charset="0"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i="1" baseline="0" dirty="0" smtClean="0">
                <a:solidFill>
                  <a:srgbClr val="0070C0"/>
                </a:solidFill>
                <a:latin typeface="Constantia" pitchFamily="18" charset="0"/>
              </a:rPr>
              <a:t>		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74638"/>
            <a:ext cx="761804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Ф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инансовая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грамотность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–это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38164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01008"/>
            <a:ext cx="3744416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712968" cy="1080120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067944" y="1700808"/>
            <a:ext cx="4536504" cy="430629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</a:rPr>
              <a:t>Грамотный</a:t>
            </a:r>
            <a:r>
              <a:rPr kumimoji="0" lang="ru-RU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</a:rPr>
              <a:t> подход к денежным средствам;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i="1" dirty="0" smtClean="0">
                <a:solidFill>
                  <a:srgbClr val="0070C0"/>
                </a:solidFill>
                <a:latin typeface="Bookman Old Style" pitchFamily="18" charset="0"/>
              </a:rPr>
              <a:t>		 тщательное планирование своих финансовых средств;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i="1" dirty="0" smtClean="0">
                <a:solidFill>
                  <a:srgbClr val="0070C0"/>
                </a:solidFill>
                <a:latin typeface="Bookman Old Style" pitchFamily="18" charset="0"/>
              </a:rPr>
              <a:t>		 учет, контроль, экономия денег;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i="1" dirty="0" smtClean="0">
                <a:solidFill>
                  <a:srgbClr val="0070C0"/>
                </a:solidFill>
                <a:latin typeface="Bookman Old Style" pitchFamily="18" charset="0"/>
              </a:rPr>
              <a:t>		 инвестиции (финансовые вложения);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i="1" dirty="0" smtClean="0">
                <a:solidFill>
                  <a:srgbClr val="0070C0"/>
                </a:solidFill>
                <a:latin typeface="Bookman Old Style" pitchFamily="18" charset="0"/>
              </a:rPr>
              <a:t>		 основы сотрудничества с финансовыми учреждениями;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i="1" dirty="0" smtClean="0">
                <a:solidFill>
                  <a:srgbClr val="0070C0"/>
                </a:solidFill>
                <a:latin typeface="Bookman Old Style" pitchFamily="18" charset="0"/>
              </a:rPr>
              <a:t>		  самостоятельное повышение знаний.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i="1" dirty="0" smtClean="0">
                <a:solidFill>
                  <a:srgbClr val="0070C0"/>
                </a:solidFill>
                <a:latin typeface="Bookman Old Style" pitchFamily="18" charset="0"/>
              </a:rPr>
              <a:t>	       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i="1" dirty="0" smtClean="0">
                <a:solidFill>
                  <a:srgbClr val="0070C0"/>
                </a:solidFill>
                <a:latin typeface="Bookman Old Style" pitchFamily="18" charset="0"/>
              </a:rPr>
              <a:t>		Рассмотрим эти составляющие финансовой грамотности более подробно.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i="1" dirty="0" smtClean="0">
                <a:solidFill>
                  <a:srgbClr val="0070C0"/>
                </a:solidFill>
              </a:rPr>
              <a:t>			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i="1" dirty="0" smtClean="0">
                <a:solidFill>
                  <a:srgbClr val="002060"/>
                </a:solidFill>
              </a:rPr>
              <a:t>			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i="1" dirty="0" smtClean="0">
              <a:solidFill>
                <a:srgbClr val="00206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en-US" i="1" dirty="0" smtClean="0">
              <a:solidFill>
                <a:srgbClr val="002060"/>
              </a:solidFill>
            </a:endParaRPr>
          </a:p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en-US" sz="2000" i="1" dirty="0" smtClean="0">
              <a:solidFill>
                <a:srgbClr val="002060"/>
              </a:solidFill>
            </a:endParaRPr>
          </a:p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en-US" sz="2000" i="1" dirty="0" smtClean="0">
              <a:solidFill>
                <a:srgbClr val="00206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img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381642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600" y="274638"/>
            <a:ext cx="7258000" cy="994122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Основы финансовой грамотности для начинающих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347864" y="1268760"/>
            <a:ext cx="5256584" cy="47525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            </a:t>
            </a:r>
            <a:r>
              <a:rPr lang="ru-RU" sz="1900" b="1" i="1" dirty="0" smtClean="0">
                <a:solidFill>
                  <a:srgbClr val="FF0000"/>
                </a:solidFill>
                <a:latin typeface="Constantia" pitchFamily="18" charset="0"/>
              </a:rPr>
              <a:t>Правильное отношение к финансам.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700" i="1" dirty="0" smtClean="0">
                <a:solidFill>
                  <a:srgbClr val="002060"/>
                </a:solidFill>
              </a:rPr>
              <a:t>		   </a:t>
            </a:r>
            <a:r>
              <a:rPr lang="ru-RU" sz="1700" i="1" dirty="0" smtClean="0">
                <a:solidFill>
                  <a:srgbClr val="002060"/>
                </a:solidFill>
                <a:latin typeface="Constantia" pitchFamily="18" charset="0"/>
              </a:rPr>
              <a:t>У большинства людей финансовая неграмотность проявляется в потребительском отношении к жизни. Однако принцип «сколько заработал – столько потратил» скорее похож на  зависимость от денег, когда они управляют нами, а не мы ими. «Деньги – хороший слуга, но плохой хозяин» /</a:t>
            </a:r>
            <a:r>
              <a:rPr lang="ru-RU" sz="1700" i="1" dirty="0" err="1" smtClean="0">
                <a:solidFill>
                  <a:srgbClr val="002060"/>
                </a:solidFill>
                <a:latin typeface="Constantia" pitchFamily="18" charset="0"/>
              </a:rPr>
              <a:t>Фрэнсис</a:t>
            </a:r>
            <a:r>
              <a:rPr lang="ru-RU" sz="1700" i="1" dirty="0" smtClean="0">
                <a:solidFill>
                  <a:srgbClr val="002060"/>
                </a:solidFill>
                <a:latin typeface="Constantia" pitchFamily="18" charset="0"/>
              </a:rPr>
              <a:t> Бэкон/.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700" i="1" dirty="0" smtClean="0">
                <a:solidFill>
                  <a:srgbClr val="002060"/>
                </a:solidFill>
              </a:rPr>
              <a:t>		    </a:t>
            </a:r>
            <a:r>
              <a:rPr lang="ru-RU" sz="1700" i="1" dirty="0" smtClean="0">
                <a:solidFill>
                  <a:srgbClr val="002060"/>
                </a:solidFill>
                <a:latin typeface="Constantia" pitchFamily="18" charset="0"/>
              </a:rPr>
              <a:t>Личная финансовая грамотность начинается со смены отношения к деньгам с потребительского на управленческое. 	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700" i="1" dirty="0" smtClean="0">
                <a:solidFill>
                  <a:srgbClr val="002060"/>
                </a:solidFill>
                <a:latin typeface="Constantia" pitchFamily="18" charset="0"/>
              </a:rPr>
              <a:t>		     Разумное распоряжение финансами приведет к улучшению материального состояния и обеспечит уверенность в будущем.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itchFamily="18" charset="0"/>
              </a:rPr>
              <a:t>	</a:t>
            </a:r>
            <a:endParaRPr lang="ru-RU" sz="1400" i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		   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Dengi-sluga-ili-hozyain-e1632487461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331236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411760" y="404664"/>
            <a:ext cx="6192688" cy="576064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           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400" i="1" noProof="0" dirty="0" smtClean="0"/>
              <a:t>   </a:t>
            </a:r>
            <a:r>
              <a:rPr kumimoji="0" lang="ru-RU" b="1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</a:rPr>
              <a:t>Планировани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е и учет финансовых средств.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700" i="1" dirty="0" smtClean="0">
                <a:solidFill>
                  <a:srgbClr val="002060"/>
                </a:solidFill>
              </a:rPr>
              <a:t>		</a:t>
            </a:r>
            <a:r>
              <a:rPr lang="ru-RU" sz="1700" i="1" dirty="0" smtClean="0">
                <a:solidFill>
                  <a:srgbClr val="002060"/>
                </a:solidFill>
                <a:latin typeface="Constantia" pitchFamily="18" charset="0"/>
              </a:rPr>
              <a:t>   </a:t>
            </a: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Для повышения финансовой грамотности необходимо заранее планировать бюджет и ежедневно вести его учет. Хоть звучит это скучно и сложно, справиться с этим может каждый.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	           В течение месяца записываете движение ваших финансов: зарплату, доходы от продаж, аренды, подаренные деньги, расчеты по счетам и кредитам, общественный транспорт. Учитываете все. В конце месяца проанализируете все ваши траты и  подсчитываете, сколько уходит на обязательные траты, а сколько на второстепенные мелочи.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		     Любому человеку просто необходимо финансовое планирование и учет своих финансов. Почему это так важно?  Если вы не ведете учет потраченных денег, не планируете свое будущее, то всегда будете тратить столько, сколько зарабатываете. Даже если удалось отложить какую-то сумму, в итоге рано или поздно она достается из запасов и тратится на текущие потребности. Когда вы собственными глазами видите количество заработанных и потраченных денег, то избегаете искушения потратить весь заработок.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2060"/>
                </a:solidFill>
              </a:rPr>
              <a:t>		</a:t>
            </a: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      </a:t>
            </a:r>
            <a:r>
              <a:rPr lang="ru-RU" sz="1600" i="1" dirty="0" smtClean="0">
                <a:solidFill>
                  <a:srgbClr val="0070C0"/>
                </a:solidFill>
                <a:latin typeface="Constantia" pitchFamily="18" charset="0"/>
              </a:rPr>
              <a:t>«Остерегайтесь незначительных расходов – маленькая течь потопит большой корабль» </a:t>
            </a:r>
            <a:r>
              <a:rPr lang="ru-RU" sz="1600" i="1" dirty="0" err="1" smtClean="0">
                <a:solidFill>
                  <a:srgbClr val="0070C0"/>
                </a:solidFill>
                <a:latin typeface="Constantia" pitchFamily="18" charset="0"/>
              </a:rPr>
              <a:t>Бенджамин</a:t>
            </a:r>
            <a:r>
              <a:rPr lang="ru-RU" sz="1600" i="1" dirty="0" smtClean="0">
                <a:solidFill>
                  <a:srgbClr val="0070C0"/>
                </a:solidFill>
                <a:latin typeface="Constantia" pitchFamily="18" charset="0"/>
              </a:rPr>
              <a:t> Франклин.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70C0"/>
                </a:solidFill>
              </a:rPr>
              <a:t>		     </a:t>
            </a:r>
            <a:r>
              <a:rPr lang="ru-RU" sz="1600" i="1" dirty="0" smtClean="0">
                <a:solidFill>
                  <a:srgbClr val="FF0000"/>
                </a:solidFill>
              </a:rPr>
              <a:t>		      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1600" i="1" dirty="0" smtClean="0">
              <a:solidFill>
                <a:srgbClr val="FF000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FF0000"/>
                </a:solidFill>
              </a:rPr>
              <a:t>		   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2304256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051720" y="692696"/>
            <a:ext cx="6552728" cy="554461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700" i="1" dirty="0" smtClean="0">
                <a:solidFill>
                  <a:srgbClr val="0070C0"/>
                </a:solidFill>
              </a:rPr>
              <a:t>		            </a:t>
            </a:r>
            <a:r>
              <a:rPr lang="ru-RU" sz="1700" b="1" i="1" dirty="0" smtClean="0">
                <a:solidFill>
                  <a:srgbClr val="FF0000"/>
                </a:solidFill>
                <a:latin typeface="Constantia" pitchFamily="18" charset="0"/>
              </a:rPr>
              <a:t>Сотрудничество с финансовыми учреждениями.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700" i="1" dirty="0" smtClean="0">
                <a:solidFill>
                  <a:srgbClr val="002060"/>
                </a:solidFill>
              </a:rPr>
              <a:t>		   </a:t>
            </a: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Говоря про инструменты финансовой грамотности, не стоит  забывать о финансовых организациях. Невозможно увеличить капитал без взаимодействия с банками, страховыми  компаниями.   	  Однако почти 50% населения России хранит финансы дома. Они не имеют привычки стремиться к приумножению капитала. Более того, огромное количество кризисов создает четкое недоверие к банкам.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		      При этом потребность в использовании финансовых услуг  имеется, но отсутствует понимание признаков их работы. О том, что в России действует система страхования вкладов, знает менее 50 % граждан.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700" i="1" dirty="0" smtClean="0">
                <a:solidFill>
                  <a:srgbClr val="002060"/>
                </a:solidFill>
                <a:latin typeface="Constantia" pitchFamily="18" charset="0"/>
              </a:rPr>
              <a:t>		   </a:t>
            </a: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Многие ошибочно считают, что для вложений и инвестиций нужно иметь много денег. Сегодня между финансовыми организациями существует огромная конкуренция на рынке.   	    Открыть вклад можно даже с незначительной суммой. А инвестировать можно уже и с 1000 рублей.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700" i="1" dirty="0" smtClean="0">
                <a:solidFill>
                  <a:srgbClr val="0070C0"/>
                </a:solidFill>
              </a:rPr>
              <a:t>		</a:t>
            </a:r>
            <a:r>
              <a:rPr lang="ru-RU" sz="1700" i="1" dirty="0" smtClean="0">
                <a:solidFill>
                  <a:srgbClr val="FF0000"/>
                </a:solidFill>
              </a:rPr>
              <a:t>		      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1400" i="1" dirty="0" smtClean="0">
              <a:solidFill>
                <a:srgbClr val="FF000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400" i="1" dirty="0" smtClean="0">
                <a:solidFill>
                  <a:srgbClr val="FF0000"/>
                </a:solidFill>
              </a:rPr>
              <a:t>		   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1577721ebdd208e4d94e0a55c599b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2232248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563888" y="404664"/>
            <a:ext cx="5040560" cy="58326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700" i="1" dirty="0" smtClean="0">
                <a:solidFill>
                  <a:srgbClr val="0070C0"/>
                </a:solidFill>
              </a:rPr>
              <a:t>		</a:t>
            </a:r>
            <a:r>
              <a:rPr lang="ru-RU" sz="1700" b="1" i="1" dirty="0" smtClean="0">
                <a:solidFill>
                  <a:srgbClr val="FF0000"/>
                </a:solidFill>
                <a:latin typeface="Bookman Old Style" pitchFamily="18" charset="0"/>
              </a:rPr>
              <a:t>Грамотное инвестирование капитала.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700" i="1" dirty="0" smtClean="0">
                <a:solidFill>
                  <a:srgbClr val="002060"/>
                </a:solidFill>
              </a:rPr>
              <a:t>		  </a:t>
            </a:r>
            <a:r>
              <a:rPr lang="ru-RU" sz="1400" i="1" dirty="0" smtClean="0">
                <a:solidFill>
                  <a:srgbClr val="002060"/>
                </a:solidFill>
                <a:latin typeface="Constantia" pitchFamily="18" charset="0"/>
              </a:rPr>
              <a:t>Инвестиционная грамотность – это умение вложить капитал так, чтобы впоследствии он приносил пассивный доход.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400" i="1" dirty="0" smtClean="0">
                <a:solidFill>
                  <a:srgbClr val="002060"/>
                </a:solidFill>
                <a:latin typeface="Constantia" pitchFamily="18" charset="0"/>
              </a:rPr>
              <a:t>		   1000 рублей, спрятанные в ящике – не инвестиции, а капитал, который из-за быстрорастущей инфляции рано или поздно обесценится. Но если эти 1000 рублей положить  в банк на депозит под 2% годовых – это уже инвестиции, так как они принесут доход.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400" i="1" dirty="0" smtClean="0">
                <a:solidFill>
                  <a:srgbClr val="002060"/>
                </a:solidFill>
                <a:latin typeface="Constantia" pitchFamily="18" charset="0"/>
              </a:rPr>
              <a:t>		    Конечно, мир инвестиций для начинающих выглядит сложно. Но на деле  - это эффективный способ  спасти сбережения от инфляции. Получить стабильный доход в перспективе и накопить на безбедную старость.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400" i="1" dirty="0" smtClean="0">
                <a:solidFill>
                  <a:srgbClr val="002060"/>
                </a:solidFill>
                <a:latin typeface="Constantia" pitchFamily="18" charset="0"/>
              </a:rPr>
              <a:t>		  </a:t>
            </a:r>
            <a:r>
              <a:rPr lang="ru-RU" sz="1400" i="1" dirty="0" smtClean="0">
                <a:solidFill>
                  <a:srgbClr val="0070C0"/>
                </a:solidFill>
                <a:latin typeface="Constantia" pitchFamily="18" charset="0"/>
              </a:rPr>
              <a:t> «Путь к огромному богатству лежит только через пассивный доход! Доход, который приходит к тебе независимо от своих усилий» /Джон </a:t>
            </a:r>
            <a:r>
              <a:rPr lang="ru-RU" sz="1400" i="1" dirty="0" err="1" smtClean="0">
                <a:solidFill>
                  <a:srgbClr val="0070C0"/>
                </a:solidFill>
                <a:latin typeface="Constantia" pitchFamily="18" charset="0"/>
              </a:rPr>
              <a:t>Дэвисон</a:t>
            </a:r>
            <a:r>
              <a:rPr lang="ru-RU" sz="1400" i="1" dirty="0" smtClean="0">
                <a:solidFill>
                  <a:srgbClr val="0070C0"/>
                </a:solidFill>
                <a:latin typeface="Constantia" pitchFamily="18" charset="0"/>
              </a:rPr>
              <a:t> Рокфеллер/.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400" i="1" dirty="0" smtClean="0">
                <a:solidFill>
                  <a:srgbClr val="0070C0"/>
                </a:solidFill>
              </a:rPr>
              <a:t>		       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700" i="1" dirty="0" smtClean="0">
                <a:solidFill>
                  <a:srgbClr val="FF0000"/>
                </a:solidFill>
              </a:rPr>
              <a:t>		      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1400" i="1" dirty="0" smtClean="0">
              <a:solidFill>
                <a:srgbClr val="FF0000"/>
              </a:solidFill>
            </a:endParaRP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1400" i="1" dirty="0" smtClean="0">
                <a:solidFill>
                  <a:srgbClr val="FF0000"/>
                </a:solidFill>
              </a:rPr>
              <a:t>		     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d09b9aec9e51942d98498c81d68a94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816424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1048</TotalTime>
  <Words>182</Words>
  <Application>Microsoft Office PowerPoint</Application>
  <PresentationFormat>Экран (4:3)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Комитет финансов города Курска  в целях  повышения финансовой грамотности  населения  подготовил информационный материал на тему </vt:lpstr>
      <vt:lpstr>История финансовой грамотности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финансов города Курска  в целях повышения финансовой грамотности населения подготовил информационный материал на тему</dc:title>
  <dc:creator>Kivi</dc:creator>
  <cp:lastModifiedBy>Klukva</cp:lastModifiedBy>
  <cp:revision>218</cp:revision>
  <dcterms:created xsi:type="dcterms:W3CDTF">2022-04-05T08:52:05Z</dcterms:created>
  <dcterms:modified xsi:type="dcterms:W3CDTF">2022-11-23T14:01:18Z</dcterms:modified>
</cp:coreProperties>
</file>