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8"/>
  </p:notesMasterIdLst>
  <p:sldIdLst>
    <p:sldId id="256" r:id="rId2"/>
    <p:sldId id="389" r:id="rId3"/>
    <p:sldId id="288" r:id="rId4"/>
    <p:sldId id="341" r:id="rId5"/>
    <p:sldId id="373" r:id="rId6"/>
    <p:sldId id="382" r:id="rId7"/>
    <p:sldId id="278" r:id="rId8"/>
    <p:sldId id="348" r:id="rId9"/>
    <p:sldId id="286" r:id="rId10"/>
    <p:sldId id="290" r:id="rId11"/>
    <p:sldId id="292" r:id="rId12"/>
    <p:sldId id="296" r:id="rId13"/>
    <p:sldId id="301" r:id="rId14"/>
    <p:sldId id="302" r:id="rId15"/>
    <p:sldId id="303" r:id="rId16"/>
    <p:sldId id="379" r:id="rId17"/>
    <p:sldId id="395" r:id="rId18"/>
    <p:sldId id="394" r:id="rId19"/>
    <p:sldId id="383" r:id="rId20"/>
    <p:sldId id="370" r:id="rId21"/>
    <p:sldId id="311" r:id="rId22"/>
    <p:sldId id="263" r:id="rId23"/>
    <p:sldId id="369" r:id="rId24"/>
    <p:sldId id="396" r:id="rId25"/>
    <p:sldId id="398" r:id="rId26"/>
    <p:sldId id="397" r:id="rId27"/>
    <p:sldId id="336" r:id="rId28"/>
    <p:sldId id="323" r:id="rId29"/>
    <p:sldId id="409" r:id="rId30"/>
    <p:sldId id="351" r:id="rId31"/>
    <p:sldId id="377" r:id="rId32"/>
    <p:sldId id="374" r:id="rId33"/>
    <p:sldId id="375" r:id="rId34"/>
    <p:sldId id="401" r:id="rId35"/>
    <p:sldId id="399" r:id="rId36"/>
    <p:sldId id="387" r:id="rId37"/>
    <p:sldId id="400" r:id="rId38"/>
    <p:sldId id="403" r:id="rId39"/>
    <p:sldId id="404" r:id="rId40"/>
    <p:sldId id="378" r:id="rId41"/>
    <p:sldId id="381" r:id="rId42"/>
    <p:sldId id="343" r:id="rId43"/>
    <p:sldId id="408" r:id="rId44"/>
    <p:sldId id="353" r:id="rId45"/>
    <p:sldId id="386" r:id="rId46"/>
    <p:sldId id="342" r:id="rId4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 А. Сальникова" initials="ОА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E3432"/>
    <a:srgbClr val="4F81BD"/>
    <a:srgbClr val="F7EAE9"/>
    <a:srgbClr val="EBC8C7"/>
    <a:srgbClr val="AF423F"/>
    <a:srgbClr val="029005"/>
    <a:srgbClr val="C01626"/>
    <a:srgbClr val="0000FF"/>
    <a:srgbClr val="0000F2"/>
    <a:srgbClr val="03B9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4041" autoAdjust="0"/>
  </p:normalViewPr>
  <p:slideViewPr>
    <p:cSldViewPr>
      <p:cViewPr>
        <p:scale>
          <a:sx n="90" d="100"/>
          <a:sy n="90" d="100"/>
        </p:scale>
        <p:origin x="-1171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44;&#1080;&#1072;&#1075;&#1088;&#1072;&#1084;&#1084;&#1072;%202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11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2019</c:v>
                </c:pt>
                <c:pt idx="1">
                  <c:v>оценка 2020</c:v>
                </c:pt>
                <c:pt idx="2">
                  <c:v> прогноз 2021</c:v>
                </c:pt>
                <c:pt idx="3">
                  <c:v> прогноз 2022</c:v>
                </c:pt>
                <c:pt idx="4">
                  <c:v> прогноз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150.4</c:v>
                </c:pt>
                <c:pt idx="1">
                  <c:v>149</c:v>
                </c:pt>
                <c:pt idx="2">
                  <c:v>149.19999999999999</c:v>
                </c:pt>
                <c:pt idx="3">
                  <c:v>149.30000000000001</c:v>
                </c:pt>
                <c:pt idx="4">
                  <c:v>149.4</c:v>
                </c:pt>
              </c:numCache>
            </c:numRef>
          </c:val>
        </c:ser>
        <c:shape val="pyramid"/>
        <c:axId val="139275264"/>
        <c:axId val="139293440"/>
        <c:axId val="0"/>
      </c:bar3DChart>
      <c:catAx>
        <c:axId val="139275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9293440"/>
        <c:crosses val="autoZero"/>
        <c:auto val="1"/>
        <c:lblAlgn val="ctr"/>
        <c:lblOffset val="100"/>
      </c:catAx>
      <c:valAx>
        <c:axId val="1392934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139275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0.14861160058737177"/>
          <c:y val="8.7660149320924557E-2"/>
          <c:w val="0.79294701419481228"/>
          <c:h val="0.9123398506790763"/>
        </c:manualLayout>
      </c:layout>
      <c:doughnutChart>
        <c:varyColors val="1"/>
        <c:ser>
          <c:idx val="0"/>
          <c:order val="0"/>
          <c:explosion val="12"/>
          <c:dPt>
            <c:idx val="3"/>
            <c:explosion val="8"/>
          </c:dPt>
          <c:dPt>
            <c:idx val="4"/>
            <c:explosion val="5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Образование 
</a:t>
                    </a:r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43,6 %</a:t>
                    </a:r>
                    <a:endParaRPr lang="ru-RU" sz="2000" b="1" dirty="0">
                      <a:solidFill>
                        <a:schemeClr val="tx1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dirty="0"/>
                      <a:t>Социальная политика</a:t>
                    </a:r>
                    <a:r>
                      <a:rPr lang="ru-RU" dirty="0" smtClean="0"/>
                      <a:t>,</a:t>
                    </a:r>
                  </a:p>
                  <a:p>
                    <a:pPr>
                      <a:defRPr sz="1600"/>
                    </a:pPr>
                    <a:r>
                      <a:rPr lang="ru-RU" dirty="0" smtClean="0"/>
                      <a:t> </a:t>
                    </a:r>
                    <a:r>
                      <a:rPr lang="ru-RU" dirty="0"/>
                      <a:t>культура, </a:t>
                    </a:r>
                    <a:endParaRPr lang="ru-RU" dirty="0" smtClean="0"/>
                  </a:p>
                  <a:p>
                    <a:pPr>
                      <a:defRPr sz="1600"/>
                    </a:pPr>
                    <a:r>
                      <a:rPr lang="ru-RU" dirty="0" smtClean="0"/>
                      <a:t>ФК </a:t>
                    </a:r>
                    <a:r>
                      <a:rPr lang="ru-RU" dirty="0"/>
                      <a:t>и спорт
</a:t>
                    </a:r>
                    <a:r>
                      <a:rPr lang="ru-RU" sz="2000" b="1" dirty="0" smtClean="0"/>
                      <a:t>11,7 %</a:t>
                    </a:r>
                    <a:endParaRPr lang="ru-RU" sz="2000" b="1" dirty="0"/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-8.8819068065179169E-3"/>
                  <c:y val="2.036136125479854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sz="2000" b="1" dirty="0" smtClean="0"/>
                      <a:t>17,2 %</a:t>
                    </a:r>
                    <a:endParaRPr lang="ru-RU" sz="2000" b="1" dirty="0"/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ЖКХ
</a:t>
                    </a:r>
                    <a:r>
                      <a:rPr lang="ru-RU" sz="2000" b="1" dirty="0" smtClean="0"/>
                      <a:t>7,8 %</a:t>
                    </a:r>
                    <a:endParaRPr lang="ru-RU" sz="2000" b="1" dirty="0"/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lang="ru-RU" sz="18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Прочие расходы</a:t>
                    </a:r>
                    <a:r>
                      <a:rPr lang="ru-RU" sz="18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</a:t>
                    </a:r>
                    <a:r>
                      <a:rPr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19</a:t>
                    </a:r>
                    <a:r>
                      <a:rPr lang="ru-RU" sz="20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,</a:t>
                    </a:r>
                    <a:r>
                      <a:rPr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7</a:t>
                    </a:r>
                    <a:r>
                      <a:rPr lang="ru-RU" sz="20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%</a:t>
                    </a:r>
                  </a:p>
                </c:rich>
              </c:tx>
              <c:spPr/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Лист1!$A$1:$A$5</c:f>
              <c:strCache>
                <c:ptCount val="5"/>
                <c:pt idx="0">
                  <c:v>Образование </c:v>
                </c:pt>
                <c:pt idx="1">
                  <c:v>Социальная политика, культура, ФК и спорт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43.6</c:v>
                </c:pt>
                <c:pt idx="1">
                  <c:v>11.7</c:v>
                </c:pt>
                <c:pt idx="2">
                  <c:v>17.2</c:v>
                </c:pt>
                <c:pt idx="3">
                  <c:v>7.8</c:v>
                </c:pt>
                <c:pt idx="4">
                  <c:v>19.7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13173935644408091"/>
          <c:y val="0.13821175245656281"/>
          <c:w val="0.76507929406551511"/>
          <c:h val="0.70023896806287633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2 в Microsoft Office PowerPoint]Лист1'!$B$1</c:f>
              <c:strCache>
                <c:ptCount val="1"/>
                <c:pt idx="0">
                  <c:v>рублей</c:v>
                </c:pt>
              </c:strCache>
            </c:strRef>
          </c:tx>
          <c:dLbls>
            <c:dLbl>
              <c:idx val="0"/>
              <c:layout>
                <c:manualLayout>
                  <c:x val="1.4550622070184574E-4"/>
                  <c:y val="0.5633043930444925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32</a:t>
                    </a:r>
                    <a:r>
                      <a:rPr lang="ru-RU" b="1"/>
                      <a:t> </a:t>
                    </a:r>
                    <a:r>
                      <a:rPr lang="en-US" b="1"/>
                      <a:t>936,2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2.5600389343140976E-3"/>
                  <c:y val="0.59540105899672879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35</a:t>
                    </a:r>
                    <a:r>
                      <a:rPr lang="ru-RU" b="1"/>
                      <a:t> </a:t>
                    </a:r>
                    <a:r>
                      <a:rPr lang="en-US" b="1"/>
                      <a:t>402,6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5.1192487733535408E-3"/>
                  <c:y val="0.63175180686485666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37</a:t>
                    </a:r>
                    <a:r>
                      <a:rPr lang="ru-RU" b="1"/>
                      <a:t> </a:t>
                    </a:r>
                    <a:r>
                      <a:rPr lang="en-US" b="1"/>
                      <a:t>916,7</a:t>
                    </a: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5.2647549940553866E-3"/>
                  <c:y val="0.6681029939320261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40</a:t>
                    </a:r>
                    <a:r>
                      <a:rPr lang="ru-RU" b="1"/>
                      <a:t> </a:t>
                    </a:r>
                    <a:r>
                      <a:rPr lang="en-US" b="1"/>
                      <a:t>361,5</a:t>
                    </a:r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2.5600389343140976E-3"/>
                  <c:y val="0.70019878148617931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42</a:t>
                    </a:r>
                    <a:r>
                      <a:rPr lang="ru-RU" b="1"/>
                      <a:t> </a:t>
                    </a:r>
                    <a:r>
                      <a:rPr lang="en-US" b="1"/>
                      <a:t>773,8</a:t>
                    </a:r>
                  </a:p>
                </c:rich>
              </c:tx>
              <c:spPr/>
              <c:showVal val="1"/>
            </c:dLbl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 отчет 2019</c:v>
                </c:pt>
                <c:pt idx="1">
                  <c:v>оценка 2020</c:v>
                </c:pt>
                <c:pt idx="2">
                  <c:v> прогноз 2021</c:v>
                </c:pt>
                <c:pt idx="3">
                  <c:v>прогноз 2022</c:v>
                </c:pt>
                <c:pt idx="4">
                  <c:v> прогноз 2023</c:v>
                </c:pt>
              </c:strCache>
            </c:strRef>
          </c:cat>
          <c:val>
            <c:numRef>
              <c:f>'[Диаграмма 2 в Microsoft Office PowerPoint]Лист1'!$B$2:$B$6</c:f>
              <c:numCache>
                <c:formatCode>0.0</c:formatCode>
                <c:ptCount val="5"/>
                <c:pt idx="0">
                  <c:v>32936.199999999997</c:v>
                </c:pt>
                <c:pt idx="1">
                  <c:v>35402.6</c:v>
                </c:pt>
                <c:pt idx="2">
                  <c:v>37916.699999999997</c:v>
                </c:pt>
                <c:pt idx="3">
                  <c:v>40361.5</c:v>
                </c:pt>
                <c:pt idx="4">
                  <c:v>42773.8</c:v>
                </c:pt>
              </c:numCache>
            </c:numRef>
          </c:val>
        </c:ser>
        <c:dLbls>
          <c:showVal val="1"/>
        </c:dLbls>
        <c:gapWidth val="75"/>
        <c:axId val="79521664"/>
        <c:axId val="79523200"/>
      </c:barChart>
      <c:lineChart>
        <c:grouping val="percentStacked"/>
        <c:ser>
          <c:idx val="1"/>
          <c:order val="1"/>
          <c:tx>
            <c:strRef>
              <c:f>'[Диаграмма 2 в Microsoft Office PowerPoint]Лист1'!$C$1</c:f>
              <c:strCache>
                <c:ptCount val="1"/>
                <c:pt idx="0">
                  <c:v>Темп роста (%)</c:v>
                </c:pt>
              </c:strCache>
            </c:strRef>
          </c:tx>
          <c:dLbls>
            <c:dLbl>
              <c:idx val="0"/>
              <c:layout>
                <c:manualLayout>
                  <c:x val="-7.2539203770062038E-2"/>
                  <c:y val="-8.4958662586214775E-2"/>
                </c:manualLayout>
              </c:layout>
              <c:showVal val="1"/>
            </c:dLbl>
            <c:dLbl>
              <c:idx val="1"/>
              <c:layout>
                <c:manualLayout>
                  <c:x val="-7.509841360910148E-2"/>
                  <c:y val="-8.3972221539023714E-2"/>
                </c:manualLayout>
              </c:layout>
              <c:showVal val="1"/>
            </c:dLbl>
            <c:dLbl>
              <c:idx val="2"/>
              <c:layout>
                <c:manualLayout>
                  <c:x val="-7.7730791106129168E-2"/>
                  <c:y val="-8.3972221539023714E-2"/>
                </c:manualLayout>
              </c:layout>
              <c:showVal val="1"/>
            </c:dLbl>
            <c:dLbl>
              <c:idx val="3"/>
              <c:layout>
                <c:manualLayout>
                  <c:x val="-6.45689036209907E-2"/>
                  <c:y val="-8.4958662586214775E-2"/>
                </c:manualLayout>
              </c:layout>
              <c:showVal val="1"/>
            </c:dLbl>
            <c:dLbl>
              <c:idx val="4"/>
              <c:layout>
                <c:manualLayout>
                  <c:x val="-5.3892851043084666E-2"/>
                  <c:y val="-8.4958662586214775E-2"/>
                </c:manualLayout>
              </c:layout>
              <c:showVal val="1"/>
            </c:dLbl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 отчет 2019</c:v>
                </c:pt>
                <c:pt idx="1">
                  <c:v>оценка 2020</c:v>
                </c:pt>
                <c:pt idx="2">
                  <c:v> прогноз 2021</c:v>
                </c:pt>
                <c:pt idx="3">
                  <c:v>прогноз 2022</c:v>
                </c:pt>
                <c:pt idx="4">
                  <c:v> прогноз 2023</c:v>
                </c:pt>
              </c:strCache>
            </c:strRef>
          </c:cat>
          <c:val>
            <c:numRef>
              <c:f>'[Диаграмма 2 в Microsoft Office PowerPoint]Лист1'!$C$2:$C$6</c:f>
              <c:numCache>
                <c:formatCode>General</c:formatCode>
                <c:ptCount val="5"/>
                <c:pt idx="0">
                  <c:v>108.2</c:v>
                </c:pt>
                <c:pt idx="1">
                  <c:v>107.5</c:v>
                </c:pt>
                <c:pt idx="2">
                  <c:v>107.1</c:v>
                </c:pt>
                <c:pt idx="3">
                  <c:v>106.4</c:v>
                </c:pt>
                <c:pt idx="4">
                  <c:v>106</c:v>
                </c:pt>
              </c:numCache>
            </c:numRef>
          </c:val>
        </c:ser>
        <c:dLbls>
          <c:showVal val="1"/>
        </c:dLbls>
        <c:marker val="1"/>
        <c:axId val="79608448"/>
        <c:axId val="79590528"/>
      </c:lineChart>
      <c:catAx>
        <c:axId val="79521664"/>
        <c:scaling>
          <c:orientation val="minMax"/>
        </c:scaling>
        <c:delete val="1"/>
        <c:axPos val="b"/>
        <c:majorTickMark val="none"/>
        <c:tickLblPos val="none"/>
        <c:crossAx val="79523200"/>
        <c:crosses val="autoZero"/>
        <c:auto val="1"/>
        <c:lblAlgn val="ctr"/>
        <c:lblOffset val="100"/>
      </c:catAx>
      <c:valAx>
        <c:axId val="79523200"/>
        <c:scaling>
          <c:orientation val="minMax"/>
        </c:scaling>
        <c:axPos val="l"/>
        <c:numFmt formatCode="0.0" sourceLinked="1"/>
        <c:majorTickMark val="none"/>
        <c:tickLblPos val="nextTo"/>
        <c:crossAx val="79521664"/>
        <c:crosses val="autoZero"/>
        <c:crossBetween val="between"/>
      </c:valAx>
      <c:valAx>
        <c:axId val="79590528"/>
        <c:scaling>
          <c:orientation val="minMax"/>
        </c:scaling>
        <c:axPos val="r"/>
        <c:numFmt formatCode="0%" sourceLinked="1"/>
        <c:tickLblPos val="nextTo"/>
        <c:crossAx val="79608448"/>
        <c:crosses val="max"/>
        <c:crossBetween val="between"/>
      </c:valAx>
      <c:catAx>
        <c:axId val="79608448"/>
        <c:scaling>
          <c:orientation val="minMax"/>
        </c:scaling>
        <c:delete val="1"/>
        <c:axPos val="b"/>
        <c:tickLblPos val="none"/>
        <c:crossAx val="7959052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15114722875549658"/>
          <c:y val="0.91993401473600622"/>
          <c:w val="0.75722935201281683"/>
          <c:h val="6.6291824924721285E-2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14633408792805033"/>
          <c:y val="0.13943948756651559"/>
          <c:w val="0.75253696412948379"/>
          <c:h val="0.63430787383777276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4750262422949173"/>
                </c:manualLayout>
              </c:layout>
              <c:showVal val="1"/>
            </c:dLbl>
            <c:dLbl>
              <c:idx val="1"/>
              <c:layout>
                <c:manualLayout>
                  <c:x val="-2.8681223780393063E-3"/>
                  <c:y val="0.50220042600630577"/>
                </c:manualLayout>
              </c:layout>
              <c:showVal val="1"/>
            </c:dLbl>
            <c:dLbl>
              <c:idx val="2"/>
              <c:layout>
                <c:manualLayout>
                  <c:x val="-5.6459101929907602E-3"/>
                  <c:y val="0.53079830210436396"/>
                </c:manualLayout>
              </c:layout>
              <c:showVal val="1"/>
            </c:dLbl>
            <c:dLbl>
              <c:idx val="3"/>
              <c:layout>
                <c:manualLayout>
                  <c:x val="2.8681223780393063E-3"/>
                  <c:y val="0.55486650908519741"/>
                </c:manualLayout>
              </c:layout>
              <c:showVal val="1"/>
            </c:dLbl>
            <c:dLbl>
              <c:idx val="4"/>
              <c:layout>
                <c:manualLayout>
                  <c:x val="-2.8681223780393063E-3"/>
                  <c:y val="0.58656940416582071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 отчет 2019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 прогноз 2021</c:v>
                </c:pt>
                <c:pt idx="4">
                  <c:v> прогноз 2022</c:v>
                </c:pt>
              </c:strCache>
            </c:strRef>
          </c:cat>
          <c:val>
            <c:numRef>
              <c:f>'[Диаграмма в Microsoft Office PowerPoint]Лист1'!$B$2:$B$6</c:f>
              <c:numCache>
                <c:formatCode>#,##0.0</c:formatCode>
                <c:ptCount val="5"/>
                <c:pt idx="0">
                  <c:v>59457.5</c:v>
                </c:pt>
                <c:pt idx="1">
                  <c:v>63310.400000000001</c:v>
                </c:pt>
                <c:pt idx="2">
                  <c:v>67878.8</c:v>
                </c:pt>
                <c:pt idx="3">
                  <c:v>72303.899999999994</c:v>
                </c:pt>
                <c:pt idx="4" formatCode="General">
                  <c:v>76687.399999999994</c:v>
                </c:pt>
              </c:numCache>
            </c:numRef>
          </c:val>
        </c:ser>
        <c:dLbls>
          <c:showVal val="1"/>
        </c:dLbls>
        <c:gapWidth val="75"/>
        <c:axId val="78624256"/>
        <c:axId val="78627200"/>
      </c:barChart>
      <c:lineChart>
        <c:grouping val="percentStacked"/>
        <c:ser>
          <c:idx val="1"/>
          <c:order val="1"/>
          <c:tx>
            <c:strRef>
              <c:f>'[Диаграмма в Microsoft Office PowerPoint]Лист1'!$C$1</c:f>
              <c:strCache>
                <c:ptCount val="1"/>
                <c:pt idx="0">
                  <c:v>Темп роста(%)</c:v>
                </c:pt>
              </c:strCache>
            </c:strRef>
          </c:tx>
          <c:dLbls>
            <c:dLbl>
              <c:idx val="0"/>
              <c:layout>
                <c:manualLayout>
                  <c:x val="-6.9715699063049918E-2"/>
                  <c:y val="-8.7733067973290321E-2"/>
                </c:manualLayout>
              </c:layout>
              <c:showVal val="1"/>
            </c:dLbl>
            <c:dLbl>
              <c:idx val="1"/>
              <c:layout>
                <c:manualLayout>
                  <c:x val="-7.25835956046815E-2"/>
                  <c:y val="-8.7733067973290321E-2"/>
                </c:manualLayout>
              </c:layout>
              <c:showVal val="1"/>
            </c:dLbl>
            <c:dLbl>
              <c:idx val="2"/>
              <c:layout>
                <c:manualLayout>
                  <c:x val="-6.962513866355434E-2"/>
                  <c:y val="-8.0098379873500644E-2"/>
                </c:manualLayout>
              </c:layout>
              <c:showVal val="1"/>
            </c:dLbl>
            <c:dLbl>
              <c:idx val="3"/>
              <c:layout>
                <c:manualLayout>
                  <c:x val="-6.6847350848602882E-2"/>
                  <c:y val="-8.0098379873500644E-2"/>
                </c:manualLayout>
              </c:layout>
              <c:showVal val="1"/>
            </c:dLbl>
            <c:dLbl>
              <c:idx val="4"/>
              <c:layout>
                <c:manualLayout>
                  <c:x val="-7.822973163407998E-2"/>
                  <c:y val="-8.0098379873500644E-2"/>
                </c:manualLayout>
              </c:layout>
              <c:showVal val="1"/>
            </c:dLbl>
            <c:showVal val="1"/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 отчет 2019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 прогноз 2021</c:v>
                </c:pt>
                <c:pt idx="4">
                  <c:v> прогноз 2022</c:v>
                </c:pt>
              </c:strCache>
            </c:strRef>
          </c:cat>
          <c:val>
            <c:numRef>
              <c:f>'[Диаграмма в Microsoft Office PowerPoint]Лист1'!$C$2:$C$6</c:f>
              <c:numCache>
                <c:formatCode>General</c:formatCode>
                <c:ptCount val="5"/>
                <c:pt idx="0">
                  <c:v>106.7</c:v>
                </c:pt>
                <c:pt idx="1">
                  <c:v>106.5</c:v>
                </c:pt>
                <c:pt idx="2">
                  <c:v>107.2</c:v>
                </c:pt>
                <c:pt idx="3">
                  <c:v>106.5</c:v>
                </c:pt>
                <c:pt idx="4">
                  <c:v>106.1</c:v>
                </c:pt>
              </c:numCache>
            </c:numRef>
          </c:val>
        </c:ser>
        <c:dLbls>
          <c:showVal val="1"/>
        </c:dLbls>
        <c:marker val="1"/>
        <c:axId val="79592448"/>
        <c:axId val="79496704"/>
      </c:lineChart>
      <c:catAx>
        <c:axId val="78624256"/>
        <c:scaling>
          <c:orientation val="minMax"/>
        </c:scaling>
        <c:delete val="1"/>
        <c:axPos val="b"/>
        <c:majorTickMark val="none"/>
        <c:tickLblPos val="none"/>
        <c:crossAx val="78627200"/>
        <c:crosses val="autoZero"/>
        <c:auto val="1"/>
        <c:lblAlgn val="ctr"/>
        <c:lblOffset val="100"/>
      </c:catAx>
      <c:valAx>
        <c:axId val="78627200"/>
        <c:scaling>
          <c:orientation val="minMax"/>
        </c:scaling>
        <c:axPos val="l"/>
        <c:numFmt formatCode="#,##0.0" sourceLinked="1"/>
        <c:majorTickMark val="none"/>
        <c:tickLblPos val="nextTo"/>
        <c:crossAx val="78624256"/>
        <c:crosses val="autoZero"/>
        <c:crossBetween val="between"/>
      </c:valAx>
      <c:valAx>
        <c:axId val="79496704"/>
        <c:scaling>
          <c:orientation val="minMax"/>
        </c:scaling>
        <c:axPos val="r"/>
        <c:numFmt formatCode="0%" sourceLinked="1"/>
        <c:tickLblPos val="nextTo"/>
        <c:crossAx val="79592448"/>
        <c:crosses val="max"/>
        <c:crossBetween val="between"/>
      </c:valAx>
      <c:catAx>
        <c:axId val="79592448"/>
        <c:scaling>
          <c:orientation val="minMax"/>
        </c:scaling>
        <c:delete val="1"/>
        <c:axPos val="b"/>
        <c:tickLblPos val="none"/>
        <c:crossAx val="7949670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56601943457790271"/>
          <c:y val="0.85461746080500844"/>
          <c:w val="0.40732577172817247"/>
          <c:h val="0.14538253919499142"/>
        </c:manualLayout>
      </c:layout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2019</c:v>
                </c:pt>
                <c:pt idx="1">
                  <c:v> оценка 2020</c:v>
                </c:pt>
                <c:pt idx="2">
                  <c:v> прогноз 2021</c:v>
                </c:pt>
                <c:pt idx="3">
                  <c:v> прогноз 2022</c:v>
                </c:pt>
                <c:pt idx="4">
                  <c:v> прогноз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1041</c:v>
                </c:pt>
                <c:pt idx="1">
                  <c:v>1022.9</c:v>
                </c:pt>
                <c:pt idx="2">
                  <c:v>1066.0999999999999</c:v>
                </c:pt>
                <c:pt idx="3">
                  <c:v>1119.8</c:v>
                </c:pt>
                <c:pt idx="4">
                  <c:v>1184.4000000000001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</c:v>
                </c:pt>
              </c:strCache>
            </c:strRef>
          </c:tx>
          <c:dLbls>
            <c:dLbl>
              <c:idx val="0"/>
              <c:layout>
                <c:manualLayout>
                  <c:x val="1.205273784583410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711866015312671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013184461458531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3.3145029076043796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807886951013219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2019</c:v>
                </c:pt>
                <c:pt idx="1">
                  <c:v> оценка 2020</c:v>
                </c:pt>
                <c:pt idx="2">
                  <c:v> прогноз 2021</c:v>
                </c:pt>
                <c:pt idx="3">
                  <c:v> прогноз 2022</c:v>
                </c:pt>
                <c:pt idx="4">
                  <c:v> прогноз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97.3</c:v>
                </c:pt>
                <c:pt idx="1">
                  <c:v>95.4</c:v>
                </c:pt>
                <c:pt idx="2">
                  <c:v>100.5</c:v>
                </c:pt>
                <c:pt idx="3">
                  <c:v>101</c:v>
                </c:pt>
                <c:pt idx="4">
                  <c:v>101.7</c:v>
                </c:pt>
              </c:numCache>
            </c:numRef>
          </c:val>
        </c:ser>
        <c:dLbls>
          <c:showVal val="1"/>
        </c:dLbls>
        <c:gapWidth val="75"/>
        <c:shape val="cone"/>
        <c:axId val="62882560"/>
        <c:axId val="62884096"/>
        <c:axId val="0"/>
      </c:bar3DChart>
      <c:catAx>
        <c:axId val="62882560"/>
        <c:scaling>
          <c:orientation val="minMax"/>
        </c:scaling>
        <c:axPos val="b"/>
        <c:numFmt formatCode="General" sourceLinked="1"/>
        <c:majorTickMark val="none"/>
        <c:tickLblPos val="nextTo"/>
        <c:crossAx val="62884096"/>
        <c:crosses val="autoZero"/>
        <c:auto val="1"/>
        <c:lblAlgn val="ctr"/>
        <c:lblOffset val="100"/>
      </c:catAx>
      <c:valAx>
        <c:axId val="62884096"/>
        <c:scaling>
          <c:orientation val="minMax"/>
          <c:max val="1025"/>
        </c:scaling>
        <c:axPos val="l"/>
        <c:numFmt formatCode="General" sourceLinked="1"/>
        <c:majorTickMark val="none"/>
        <c:tickLblPos val="none"/>
        <c:crossAx val="6288256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9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5682618145838262"/>
          <c:y val="6.3918432351397422E-2"/>
          <c:w val="0.76367486881696012"/>
          <c:h val="0.7265059456152739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2.5749993917324335E-3"/>
                  <c:y val="0.3327061706763543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31472205334249742"/>
                </c:manualLayout>
              </c:layout>
              <c:showVal val="1"/>
            </c:dLbl>
            <c:dLbl>
              <c:idx val="2"/>
              <c:layout>
                <c:manualLayout>
                  <c:x val="5.1499987834648731E-3"/>
                  <c:y val="0.4106373457897339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55151293157161241"/>
                </c:manualLayout>
              </c:layout>
              <c:showVal val="1"/>
            </c:dLbl>
            <c:dLbl>
              <c:idx val="4"/>
              <c:layout>
                <c:manualLayout>
                  <c:x val="-7.7249981751972814E-3"/>
                  <c:y val="0.6833964586865647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2019</c:v>
                </c:pt>
                <c:pt idx="1">
                  <c:v> оценка 2020</c:v>
                </c:pt>
                <c:pt idx="2">
                  <c:v> прогноз 2021</c:v>
                </c:pt>
                <c:pt idx="3">
                  <c:v> прогноз 2022</c:v>
                </c:pt>
                <c:pt idx="4">
                  <c:v> прогноз 2023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107840.8</c:v>
                </c:pt>
                <c:pt idx="1">
                  <c:v>106910.5</c:v>
                </c:pt>
                <c:pt idx="2">
                  <c:v>111530.2</c:v>
                </c:pt>
                <c:pt idx="3">
                  <c:v>118418</c:v>
                </c:pt>
                <c:pt idx="4">
                  <c:v>124755</c:v>
                </c:pt>
              </c:numCache>
            </c:numRef>
          </c:val>
        </c:ser>
        <c:dLbls>
          <c:showVal val="1"/>
        </c:dLbls>
        <c:gapWidth val="75"/>
        <c:axId val="65999232"/>
        <c:axId val="6600076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%)</c:v>
                </c:pt>
              </c:strCache>
            </c:strRef>
          </c:tx>
          <c:dLbls>
            <c:dLbl>
              <c:idx val="0"/>
              <c:layout>
                <c:manualLayout>
                  <c:x val="-5.4074987226381079E-2"/>
                  <c:y val="-7.1936469335427883E-2"/>
                </c:manualLayout>
              </c:layout>
              <c:showVal val="1"/>
            </c:dLbl>
            <c:dLbl>
              <c:idx val="1"/>
              <c:layout>
                <c:manualLayout>
                  <c:x val="-5.6649986618113386E-2"/>
                  <c:y val="-6.2944410668499373E-2"/>
                </c:manualLayout>
              </c:layout>
              <c:showVal val="1"/>
            </c:dLbl>
            <c:dLbl>
              <c:idx val="2"/>
              <c:layout>
                <c:manualLayout>
                  <c:x val="-5.9224986009845916E-2"/>
                  <c:y val="-6.5941763557475525E-2"/>
                </c:manualLayout>
              </c:layout>
              <c:showVal val="1"/>
            </c:dLbl>
            <c:dLbl>
              <c:idx val="3"/>
              <c:layout>
                <c:manualLayout>
                  <c:x val="-7.4674982360240477E-2"/>
                  <c:y val="-5.6949704890547063E-2"/>
                </c:manualLayout>
              </c:layout>
              <c:showVal val="1"/>
            </c:dLbl>
            <c:dLbl>
              <c:idx val="4"/>
              <c:layout>
                <c:manualLayout>
                  <c:x val="-6.1799985401578314E-2"/>
                  <c:y val="-7.49340582364425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2019</c:v>
                </c:pt>
                <c:pt idx="1">
                  <c:v> оценка 2020</c:v>
                </c:pt>
                <c:pt idx="2">
                  <c:v> прогноз 2021</c:v>
                </c:pt>
                <c:pt idx="3">
                  <c:v> прогноз 2022</c:v>
                </c:pt>
                <c:pt idx="4">
                  <c:v> прогноз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99.1</c:v>
                </c:pt>
                <c:pt idx="1">
                  <c:v>91.6</c:v>
                </c:pt>
                <c:pt idx="2">
                  <c:v>100</c:v>
                </c:pt>
                <c:pt idx="3">
                  <c:v>101.7</c:v>
                </c:pt>
                <c:pt idx="4">
                  <c:v>101.6</c:v>
                </c:pt>
              </c:numCache>
            </c:numRef>
          </c:val>
        </c:ser>
        <c:dLbls>
          <c:showVal val="1"/>
        </c:dLbls>
        <c:marker val="1"/>
        <c:axId val="66016384"/>
        <c:axId val="66002304"/>
      </c:lineChart>
      <c:catAx>
        <c:axId val="659992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6000768"/>
        <c:crosses val="autoZero"/>
        <c:auto val="1"/>
        <c:lblAlgn val="ctr"/>
        <c:lblOffset val="100"/>
      </c:catAx>
      <c:valAx>
        <c:axId val="66000768"/>
        <c:scaling>
          <c:orientation val="minMax"/>
        </c:scaling>
        <c:axPos val="l"/>
        <c:numFmt formatCode="#,##0.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999232"/>
        <c:crosses val="autoZero"/>
        <c:crossBetween val="between"/>
      </c:valAx>
      <c:valAx>
        <c:axId val="66002304"/>
        <c:scaling>
          <c:orientation val="minMax"/>
          <c:max val="130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016384"/>
        <c:crosses val="max"/>
        <c:crossBetween val="between"/>
      </c:valAx>
      <c:catAx>
        <c:axId val="66016384"/>
        <c:scaling>
          <c:orientation val="minMax"/>
        </c:scaling>
        <c:delete val="1"/>
        <c:axPos val="b"/>
        <c:numFmt formatCode="General" sourceLinked="1"/>
        <c:tickLblPos val="none"/>
        <c:crossAx val="6600230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3975758509663367"/>
          <c:y val="0.87981693724233812"/>
          <c:w val="0.53078462461780562"/>
          <c:h val="5.6643170755900661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732279746694812"/>
          <c:y val="0.12781970984705404"/>
          <c:w val="0.70215114987223493"/>
          <c:h val="0.73394676232555478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-1.5918938299784871E-2"/>
                  <c:y val="0.5816795818983074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 </a:t>
                    </a:r>
                    <a:r>
                      <a:rPr lang="en-US" dirty="0" smtClean="0"/>
                      <a:t>562,8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264031269252923E-3"/>
                  <c:y val="0.6198023714957597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 </a:t>
                    </a:r>
                    <a:r>
                      <a:rPr lang="en-US" dirty="0" smtClean="0"/>
                      <a:t>447,7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6201432164103109E-3"/>
                  <c:y val="0.660774381550199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 </a:t>
                    </a:r>
                    <a:r>
                      <a:rPr lang="en-US" dirty="0" smtClean="0"/>
                      <a:t>034,0</a:t>
                    </a:r>
                    <a:endParaRPr lang="ru-RU" dirty="0" smtClean="0"/>
                  </a:p>
                </c:rich>
              </c:tx>
              <c:showVal val="1"/>
            </c:dLbl>
            <c:dLbl>
              <c:idx val="3"/>
              <c:layout>
                <c:manualLayout>
                  <c:x val="1.5976255163567685E-2"/>
                  <c:y val="0.710835948783468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68 </a:t>
                    </a:r>
                    <a:r>
                      <a:rPr lang="en-US" dirty="0" smtClean="0"/>
                      <a:t>571,5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9182969569037815E-2"/>
                  <c:y val="0.766460265988963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</a:t>
                    </a:r>
                    <a:r>
                      <a:rPr lang="en-US" dirty="0" smtClean="0"/>
                      <a:t>451,9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 отчет 2019</c:v>
                </c:pt>
                <c:pt idx="1">
                  <c:v> оценка 2020</c:v>
                </c:pt>
                <c:pt idx="2">
                  <c:v> прогноз 2021</c:v>
                </c:pt>
                <c:pt idx="3">
                  <c:v> прогноз 2022</c:v>
                </c:pt>
                <c:pt idx="4">
                  <c:v> прогноз 2023</c:v>
                </c:pt>
              </c:strCache>
            </c:strRef>
          </c:cat>
          <c:val>
            <c:numRef>
              <c:f>'[Диаграмма в Microsoft Office PowerPoint]Лист1'!$B$2:$B$6</c:f>
              <c:numCache>
                <c:formatCode>#,##0.00</c:formatCode>
                <c:ptCount val="5"/>
                <c:pt idx="0">
                  <c:v>54562.8</c:v>
                </c:pt>
                <c:pt idx="1">
                  <c:v>58447.7</c:v>
                </c:pt>
                <c:pt idx="2">
                  <c:v>63034</c:v>
                </c:pt>
                <c:pt idx="3">
                  <c:v>68571.5</c:v>
                </c:pt>
                <c:pt idx="4">
                  <c:v>74451.899999999994</c:v>
                </c:pt>
              </c:numCache>
            </c:numRef>
          </c:val>
        </c:ser>
        <c:dLbls>
          <c:showVal val="1"/>
        </c:dLbls>
        <c:gapWidth val="75"/>
        <c:axId val="66428288"/>
        <c:axId val="66421504"/>
      </c:barChart>
      <c:lineChart>
        <c:grouping val="standard"/>
        <c:ser>
          <c:idx val="1"/>
          <c:order val="1"/>
          <c:tx>
            <c:strRef>
              <c:f>'[Диаграмма в Microsoft Office PowerPoint]Лист1'!$C$1</c:f>
              <c:strCache>
                <c:ptCount val="1"/>
                <c:pt idx="0">
                  <c:v>темп роста в %)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dLbls>
            <c:dLbl>
              <c:idx val="0"/>
              <c:layout>
                <c:manualLayout>
                  <c:x val="-8.847097797214451E-2"/>
                  <c:y val="-5.8179588841980497E-2"/>
                </c:manualLayout>
              </c:layout>
              <c:showVal val="1"/>
            </c:dLbl>
            <c:dLbl>
              <c:idx val="1"/>
              <c:layout>
                <c:manualLayout>
                  <c:x val="-6.2989032964591324E-2"/>
                  <c:y val="-6.7020331074325104E-2"/>
                </c:manualLayout>
              </c:layout>
              <c:showVal val="1"/>
            </c:dLbl>
            <c:dLbl>
              <c:idx val="2"/>
              <c:layout>
                <c:manualLayout>
                  <c:x val="-7.2437387909279921E-2"/>
                  <c:y val="-5.9965559382290853E-2"/>
                </c:manualLayout>
              </c:layout>
              <c:showVal val="1"/>
            </c:dLbl>
            <c:dLbl>
              <c:idx val="3"/>
              <c:layout>
                <c:manualLayout>
                  <c:x val="-7.55868395575095E-2"/>
                  <c:y val="-7.0547716920342313E-2"/>
                </c:manualLayout>
              </c:layout>
              <c:showVal val="1"/>
            </c:dLbl>
            <c:dLbl>
              <c:idx val="4"/>
              <c:layout>
                <c:manualLayout>
                  <c:x val="-8.8184646150427981E-2"/>
                  <c:y val="-5.996555938229085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 отчет 2019</c:v>
                </c:pt>
                <c:pt idx="1">
                  <c:v> оценка 2020</c:v>
                </c:pt>
                <c:pt idx="2">
                  <c:v> прогноз 2021</c:v>
                </c:pt>
                <c:pt idx="3">
                  <c:v> прогноз 2022</c:v>
                </c:pt>
                <c:pt idx="4">
                  <c:v> прогноз 2023</c:v>
                </c:pt>
              </c:strCache>
            </c:strRef>
          </c:cat>
          <c:val>
            <c:numRef>
              <c:f>'[Диаграмма в Microsoft Office PowerPoint]Лист1'!$C$2:$C$6</c:f>
              <c:numCache>
                <c:formatCode>General</c:formatCode>
                <c:ptCount val="5"/>
                <c:pt idx="0">
                  <c:v>101.4</c:v>
                </c:pt>
                <c:pt idx="1">
                  <c:v>104</c:v>
                </c:pt>
                <c:pt idx="2">
                  <c:v>104.2</c:v>
                </c:pt>
                <c:pt idx="3">
                  <c:v>104.3</c:v>
                </c:pt>
                <c:pt idx="4">
                  <c:v>104.5</c:v>
                </c:pt>
              </c:numCache>
            </c:numRef>
          </c:val>
        </c:ser>
        <c:dLbls>
          <c:showVal val="1"/>
        </c:dLbls>
        <c:marker val="1"/>
        <c:axId val="67026944"/>
        <c:axId val="66423040"/>
      </c:lineChart>
      <c:catAx>
        <c:axId val="66428288"/>
        <c:scaling>
          <c:orientation val="minMax"/>
        </c:scaling>
        <c:delete val="1"/>
        <c:axPos val="b"/>
        <c:majorTickMark val="none"/>
        <c:tickLblPos val="none"/>
        <c:crossAx val="66421504"/>
        <c:crosses val="autoZero"/>
        <c:auto val="1"/>
        <c:lblAlgn val="ctr"/>
        <c:lblOffset val="100"/>
      </c:catAx>
      <c:valAx>
        <c:axId val="66421504"/>
        <c:scaling>
          <c:orientation val="minMax"/>
        </c:scaling>
        <c:axPos val="l"/>
        <c:numFmt formatCode="#,##0.00" sourceLinked="1"/>
        <c:majorTickMark val="none"/>
        <c:tickLblPos val="nextTo"/>
        <c:crossAx val="66428288"/>
        <c:crosses val="autoZero"/>
        <c:crossBetween val="between"/>
      </c:valAx>
      <c:valAx>
        <c:axId val="66423040"/>
        <c:scaling>
          <c:orientation val="minMax"/>
        </c:scaling>
        <c:axPos val="r"/>
        <c:numFmt formatCode="General" sourceLinked="1"/>
        <c:tickLblPos val="nextTo"/>
        <c:crossAx val="67026944"/>
        <c:crosses val="max"/>
        <c:crossBetween val="between"/>
      </c:valAx>
      <c:catAx>
        <c:axId val="67026944"/>
        <c:scaling>
          <c:orientation val="minMax"/>
        </c:scaling>
        <c:delete val="1"/>
        <c:axPos val="b"/>
        <c:tickLblPos val="none"/>
        <c:crossAx val="6642304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0471235519285769"/>
          <c:y val="0.93417947774321375"/>
          <c:w val="0.5720222554636798"/>
          <c:h val="6.1332127626844923E-2"/>
        </c:manualLayout>
      </c:layout>
    </c:legend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496062992125983"/>
          <c:y val="5.1400554097404488E-2"/>
          <c:w val="0.83365409011373681"/>
          <c:h val="0.701978167218409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1.944444444444444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3.33333333333333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2.2222222222222251E-2"/>
                  <c:y val="-4.6296296296296406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4225721</c:v>
                </c:pt>
                <c:pt idx="1">
                  <c:v>4364552</c:v>
                </c:pt>
                <c:pt idx="2">
                  <c:v>4537975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1"/>
              <c:layout>
                <c:manualLayout>
                  <c:x val="4.4444444444444502E-2"/>
                  <c:y val="-2.0565968860602791E-2"/>
                </c:manualLayout>
              </c:layout>
              <c:showVal val="1"/>
            </c:dLbl>
            <c:dLbl>
              <c:idx val="2"/>
              <c:layout>
                <c:manualLayout>
                  <c:x val="6.2500000000000111E-2"/>
                  <c:y val="-4.6296443252337128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4575721</c:v>
                </c:pt>
                <c:pt idx="1">
                  <c:v>4364552</c:v>
                </c:pt>
                <c:pt idx="2">
                  <c:v>4537975</c:v>
                </c:pt>
              </c:numCache>
            </c:numRef>
          </c:val>
        </c:ser>
        <c:dLbls>
          <c:showVal val="1"/>
        </c:dLbls>
        <c:shape val="cylinder"/>
        <c:axId val="77224576"/>
        <c:axId val="77230464"/>
        <c:axId val="0"/>
      </c:bar3DChart>
      <c:catAx>
        <c:axId val="77224576"/>
        <c:scaling>
          <c:orientation val="minMax"/>
        </c:scaling>
        <c:axPos val="b"/>
        <c:numFmt formatCode="General" sourceLinked="1"/>
        <c:tickLblPos val="nextTo"/>
        <c:crossAx val="77230464"/>
        <c:crosses val="autoZero"/>
        <c:auto val="1"/>
        <c:lblAlgn val="ctr"/>
        <c:lblOffset val="100"/>
      </c:catAx>
      <c:valAx>
        <c:axId val="77230464"/>
        <c:scaling>
          <c:orientation val="minMax"/>
        </c:scaling>
        <c:axPos val="l"/>
        <c:majorGridlines/>
        <c:numFmt formatCode="#,##0" sourceLinked="1"/>
        <c:tickLblPos val="nextTo"/>
        <c:crossAx val="7722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884864391951005"/>
          <c:y val="0.82831984543598713"/>
          <c:w val="0.50559580052493469"/>
          <c:h val="0.14317429442459836"/>
        </c:manualLayout>
      </c:layout>
    </c:legend>
    <c:plotVisOnly val="1"/>
  </c:chart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1.8036610095825741E-2"/>
                  <c:y val="-0.32261906796680823"/>
                </c:manualLayout>
              </c:layout>
              <c:showVal val="1"/>
            </c:dLbl>
            <c:dLbl>
              <c:idx val="1"/>
              <c:layout>
                <c:manualLayout>
                  <c:x val="2.5967228131300157E-2"/>
                  <c:y val="-0.35910859766511088"/>
                </c:manualLayout>
              </c:layout>
              <c:showVal val="1"/>
            </c:dLbl>
            <c:dLbl>
              <c:idx val="2"/>
              <c:layout>
                <c:manualLayout>
                  <c:x val="2.5907683029114052E-2"/>
                  <c:y val="-0.39576211617512586"/>
                </c:manualLayout>
              </c:layout>
              <c:showVal val="1"/>
            </c:dLbl>
            <c:dLbl>
              <c:idx val="3"/>
              <c:layout>
                <c:manualLayout>
                  <c:x val="2.8083418081751611E-2"/>
                  <c:y val="-0.40577382427593517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4168462</c:v>
                </c:pt>
                <c:pt idx="1">
                  <c:v>4225721</c:v>
                </c:pt>
                <c:pt idx="2">
                  <c:v>4364552</c:v>
                </c:pt>
                <c:pt idx="3">
                  <c:v>4537975</c:v>
                </c:pt>
              </c:numCache>
            </c:numRef>
          </c:val>
        </c:ser>
        <c:dLbls>
          <c:showVal val="1"/>
        </c:dLbls>
        <c:gapWidth val="75"/>
        <c:shape val="cylinder"/>
        <c:axId val="139802496"/>
        <c:axId val="139804032"/>
        <c:axId val="0"/>
      </c:bar3DChart>
      <c:catAx>
        <c:axId val="1398024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804032"/>
        <c:crosses val="autoZero"/>
        <c:auto val="1"/>
        <c:lblAlgn val="ctr"/>
        <c:lblOffset val="100"/>
      </c:catAx>
      <c:valAx>
        <c:axId val="139804032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39802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  <c:pt idx="4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86.35</c:v>
                </c:pt>
                <c:pt idx="1">
                  <c:v>11.65</c:v>
                </c:pt>
                <c:pt idx="2">
                  <c:v>1.03</c:v>
                </c:pt>
                <c:pt idx="3">
                  <c:v>0.49000000000000032</c:v>
                </c:pt>
                <c:pt idx="4">
                  <c:v>0.48000000000000032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  <c:pt idx="4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89.13</c:v>
                </c:pt>
                <c:pt idx="1">
                  <c:v>8.8500000000000068</c:v>
                </c:pt>
                <c:pt idx="2">
                  <c:v>1.04</c:v>
                </c:pt>
                <c:pt idx="3">
                  <c:v>0.5</c:v>
                </c:pt>
                <c:pt idx="4">
                  <c:v>0.48000000000000032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dLbl>
              <c:idx val="0"/>
              <c:layout>
                <c:manualLayout>
                  <c:x val="2.8906753414240402E-3"/>
                  <c:y val="-1.929260450160772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  <c:pt idx="4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90.38</c:v>
                </c:pt>
                <c:pt idx="1">
                  <c:v>7.58</c:v>
                </c:pt>
                <c:pt idx="2">
                  <c:v>1.05</c:v>
                </c:pt>
                <c:pt idx="3">
                  <c:v>0.5</c:v>
                </c:pt>
                <c:pt idx="4">
                  <c:v>0.49000000000000032</c:v>
                </c:pt>
              </c:numCache>
            </c:numRef>
          </c:val>
        </c:ser>
        <c:dLbls>
          <c:showVal val="1"/>
        </c:dLbls>
        <c:gapWidth val="75"/>
        <c:axId val="139855744"/>
        <c:axId val="139857280"/>
      </c:barChart>
      <c:catAx>
        <c:axId val="1398557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857280"/>
        <c:crosses val="autoZero"/>
        <c:auto val="1"/>
        <c:lblAlgn val="ctr"/>
        <c:lblOffset val="100"/>
      </c:catAx>
      <c:valAx>
        <c:axId val="139857280"/>
        <c:scaling>
          <c:orientation val="minMax"/>
        </c:scaling>
        <c:axPos val="l"/>
        <c:numFmt formatCode="General" sourceLinked="1"/>
        <c:majorTickMark val="none"/>
        <c:tickLblPos val="none"/>
        <c:crossAx val="1398557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16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B677A-3BFF-4E0B-83F7-BDCA2C7C9F09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61459-72D3-479F-8D48-C67D38A5E28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больше, чем величина планируемых расходов.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AC452-8583-4910-96D5-F4775863694F}" type="par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39BAC4A4-E87D-45EC-9754-4128A437540D}" type="sib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F334592D-D7A6-4CB2-B3FA-D515063FBF77}">
      <dgm:prSet phldrT="[Текст]" cust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67C3BE28-4912-42C9-826F-DADA3C899814}" type="par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04653C2-8DA9-41E3-A90E-ED27A7BDF161}" type="sib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E68F096-81B2-41DD-8B75-70E6FD7457DC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851E4DA4-ACFD-43F3-A02A-268827FFB791}" type="par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E8D3CFB-2600-4538-A761-652CF3B27ECF}" type="sib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C2B226D8-3D50-4ABE-95E9-48ECBC6F64C9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4F644811-A1CB-43A5-BFAB-AD852C3BEA39}" type="par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CF2BCBD-4DAA-4B21-AF6C-2416FF991446}" type="sib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DD1D500-2150-4C04-845B-1C1A51F4FCC1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5C295B0E-C56B-42D2-9B2A-93173E13D8E8}" type="par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AFD4502-5034-4818-A50D-983EB9E3CC46}" type="sib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9DE89B7C-2F71-4950-B59C-CE083FF1BBD4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176F11D0-D8E8-4B48-987F-3181EDD70990}" type="par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78F66A60-722D-4C6C-AD20-2AC90905FD31}" type="sib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610E6287-1266-482C-9D01-E725D403C80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меньше, чем величина планируемых расходов</a:t>
          </a:r>
        </a:p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E891D-C527-4C7B-A1C0-28A3B1774871}" type="parTrans" cxnId="{7F722F28-E22F-4C7D-BA11-076E21385DB8}">
      <dgm:prSet/>
      <dgm:spPr/>
      <dgm:t>
        <a:bodyPr/>
        <a:lstStyle/>
        <a:p>
          <a:endParaRPr lang="ru-RU"/>
        </a:p>
      </dgm:t>
    </dgm:pt>
    <dgm:pt modelId="{D6344B6F-036F-464A-B8EA-1B25EF47E808}" type="sibTrans" cxnId="{7F722F28-E22F-4C7D-BA11-076E21385DB8}">
      <dgm:prSet/>
      <dgm:spPr/>
      <dgm:t>
        <a:bodyPr/>
        <a:lstStyle/>
        <a:p>
          <a:endParaRPr lang="ru-RU"/>
        </a:p>
      </dgm:t>
    </dgm:pt>
    <dgm:pt modelId="{4D8148F1-DDBA-44B9-86C1-6B7A5C045BA5}" type="pres">
      <dgm:prSet presAssocID="{037B677A-3BFF-4E0B-83F7-BDCA2C7C9F0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18FFB-9AAB-4973-AB59-676F1E465A73}" type="pres">
      <dgm:prSet presAssocID="{037B677A-3BFF-4E0B-83F7-BDCA2C7C9F09}" presName="Background" presStyleLbl="bgImgPlace1" presStyleIdx="0" presStyleCnt="1" custScaleX="143437" custScaleY="88467" custLinFactNeighborX="568" custLinFactNeighborY="299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4F81BD"/>
        </a:solidFill>
        <a:ln/>
      </dgm:spPr>
      <dgm:t>
        <a:bodyPr/>
        <a:lstStyle/>
        <a:p>
          <a:endParaRPr lang="ru-RU"/>
        </a:p>
      </dgm:t>
    </dgm:pt>
    <dgm:pt modelId="{BE8208B1-5692-4C62-B264-F67AA4F97974}" type="pres">
      <dgm:prSet presAssocID="{037B677A-3BFF-4E0B-83F7-BDCA2C7C9F09}" presName="ParentText1" presStyleLbl="revTx" presStyleIdx="0" presStyleCnt="2" custScaleX="129008" custScaleY="76166" custLinFactNeighborX="-17931" custLinFactNeighborY="-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ED1F-E65D-43AE-BAB4-854853D2D84E}" type="pres">
      <dgm:prSet presAssocID="{037B677A-3BFF-4E0B-83F7-BDCA2C7C9F09}" presName="ParentText2" presStyleLbl="revTx" presStyleIdx="1" presStyleCnt="2" custScaleX="133976" custScaleY="76166" custLinFactNeighborX="21167" custLinFactNeighborY="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F13BB-180D-495F-AEF9-1D70498DEEFD}" type="pres">
      <dgm:prSet presAssocID="{037B677A-3BFF-4E0B-83F7-BDCA2C7C9F09}" presName="Plus" presStyleLbl="alignNode1" presStyleIdx="0" presStyleCnt="2" custScaleX="149135" custScaleY="63900" custLinFactNeighborX="47391" custLinFactNeighborY="-12113"/>
      <dgm:spPr>
        <a:prstGeom prst="ellipse">
          <a:avLst/>
        </a:prstGeom>
        <a:solidFill>
          <a:srgbClr val="4F81BD"/>
        </a:solidFill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993CE59E-52AA-4B9D-B94F-13CE27C2F36A}" type="pres">
      <dgm:prSet presAssocID="{037B677A-3BFF-4E0B-83F7-BDCA2C7C9F09}" presName="Minus" presStyleLbl="alignNode1" presStyleIdx="1" presStyleCnt="2" custScaleX="160224" custScaleY="193485" custLinFactNeighborX="-10341" custLinFactNeighborY="-46349"/>
      <dgm:spPr>
        <a:prstGeom prst="ellipse">
          <a:avLst/>
        </a:prstGeom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7DB08A01-097F-49A2-8338-E132ADF0277F}" type="pres">
      <dgm:prSet presAssocID="{037B677A-3BFF-4E0B-83F7-BDCA2C7C9F09}" presName="Divider" presStyleLbl="parChTrans1D1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569088E5-B807-49AD-B3C6-C22162B76932}" type="presOf" srcId="{52561459-72D3-479F-8D48-C67D38A5E282}" destId="{BE8208B1-5692-4C62-B264-F67AA4F97974}" srcOrd="0" destOrd="0" presId="urn:microsoft.com/office/officeart/2009/3/layout/PlusandMinus"/>
    <dgm:cxn modelId="{F8740051-8F7F-4978-A86B-5076E55F7873}" srcId="{037B677A-3BFF-4E0B-83F7-BDCA2C7C9F09}" destId="{C2B226D8-3D50-4ABE-95E9-48ECBC6F64C9}" srcOrd="4" destOrd="0" parTransId="{4F644811-A1CB-43A5-BFAB-AD852C3BEA39}" sibTransId="{2CF2BCBD-4DAA-4B21-AF6C-2416FF991446}"/>
    <dgm:cxn modelId="{FCA77A2D-C5AB-48E2-A2BF-CB16539F1AB5}" srcId="{037B677A-3BFF-4E0B-83F7-BDCA2C7C9F09}" destId="{0DD1D500-2150-4C04-845B-1C1A51F4FCC1}" srcOrd="5" destOrd="0" parTransId="{5C295B0E-C56B-42D2-9B2A-93173E13D8E8}" sibTransId="{EAFD4502-5034-4818-A50D-983EB9E3CC46}"/>
    <dgm:cxn modelId="{BE21F2C6-C81D-4695-85A9-ED953BF2EF35}" srcId="{037B677A-3BFF-4E0B-83F7-BDCA2C7C9F09}" destId="{2E68F096-81B2-41DD-8B75-70E6FD7457DC}" srcOrd="3" destOrd="0" parTransId="{851E4DA4-ACFD-43F3-A02A-268827FFB791}" sibTransId="{0E8D3CFB-2600-4538-A761-652CF3B27ECF}"/>
    <dgm:cxn modelId="{ECE26900-A5AB-4729-9B0F-A8F55B3FB285}" srcId="{037B677A-3BFF-4E0B-83F7-BDCA2C7C9F09}" destId="{9DE89B7C-2F71-4950-B59C-CE083FF1BBD4}" srcOrd="6" destOrd="0" parTransId="{176F11D0-D8E8-4B48-987F-3181EDD70990}" sibTransId="{78F66A60-722D-4C6C-AD20-2AC90905FD31}"/>
    <dgm:cxn modelId="{966B547B-7CB5-410F-99FA-BB071B4B1A34}" srcId="{037B677A-3BFF-4E0B-83F7-BDCA2C7C9F09}" destId="{F334592D-D7A6-4CB2-B3FA-D515063FBF77}" srcOrd="2" destOrd="0" parTransId="{67C3BE28-4912-42C9-826F-DADA3C899814}" sibTransId="{E04653C2-8DA9-41E3-A90E-ED27A7BDF161}"/>
    <dgm:cxn modelId="{77B8FABA-D61F-4598-9F2F-89F575CD6200}" srcId="{037B677A-3BFF-4E0B-83F7-BDCA2C7C9F09}" destId="{52561459-72D3-479F-8D48-C67D38A5E282}" srcOrd="0" destOrd="0" parTransId="{3D7AC452-8583-4910-96D5-F4775863694F}" sibTransId="{39BAC4A4-E87D-45EC-9754-4128A437540D}"/>
    <dgm:cxn modelId="{7F722F28-E22F-4C7D-BA11-076E21385DB8}" srcId="{037B677A-3BFF-4E0B-83F7-BDCA2C7C9F09}" destId="{610E6287-1266-482C-9D01-E725D403C809}" srcOrd="1" destOrd="0" parTransId="{7A3E891D-C527-4C7B-A1C0-28A3B1774871}" sibTransId="{D6344B6F-036F-464A-B8EA-1B25EF47E808}"/>
    <dgm:cxn modelId="{17B8DE55-1477-4769-86EA-86845027AD5D}" type="presOf" srcId="{037B677A-3BFF-4E0B-83F7-BDCA2C7C9F09}" destId="{4D8148F1-DDBA-44B9-86C1-6B7A5C045BA5}" srcOrd="0" destOrd="0" presId="urn:microsoft.com/office/officeart/2009/3/layout/PlusandMinus"/>
    <dgm:cxn modelId="{071A3C3E-4C64-42E4-89B7-796E28686319}" type="presOf" srcId="{610E6287-1266-482C-9D01-E725D403C809}" destId="{A20AED1F-E65D-43AE-BAB4-854853D2D84E}" srcOrd="0" destOrd="0" presId="urn:microsoft.com/office/officeart/2009/3/layout/PlusandMinus"/>
    <dgm:cxn modelId="{D5D7E5D8-4B50-4F62-BF1D-11EF461458B2}" type="presParOf" srcId="{4D8148F1-DDBA-44B9-86C1-6B7A5C045BA5}" destId="{3B718FFB-9AAB-4973-AB59-676F1E465A73}" srcOrd="0" destOrd="0" presId="urn:microsoft.com/office/officeart/2009/3/layout/PlusandMinus"/>
    <dgm:cxn modelId="{FAEA8A3B-7DBF-4021-B493-044F43C8CA5D}" type="presParOf" srcId="{4D8148F1-DDBA-44B9-86C1-6B7A5C045BA5}" destId="{BE8208B1-5692-4C62-B264-F67AA4F97974}" srcOrd="1" destOrd="0" presId="urn:microsoft.com/office/officeart/2009/3/layout/PlusandMinus"/>
    <dgm:cxn modelId="{EDB2ACBE-E751-4AD2-B32F-188EF47FAE80}" type="presParOf" srcId="{4D8148F1-DDBA-44B9-86C1-6B7A5C045BA5}" destId="{A20AED1F-E65D-43AE-BAB4-854853D2D84E}" srcOrd="2" destOrd="0" presId="urn:microsoft.com/office/officeart/2009/3/layout/PlusandMinus"/>
    <dgm:cxn modelId="{741E4C70-F8C2-49A9-9E73-C9467C6837D2}" type="presParOf" srcId="{4D8148F1-DDBA-44B9-86C1-6B7A5C045BA5}" destId="{C5BF13BB-180D-495F-AEF9-1D70498DEEFD}" srcOrd="3" destOrd="0" presId="urn:microsoft.com/office/officeart/2009/3/layout/PlusandMinus"/>
    <dgm:cxn modelId="{BB79655D-40AC-4B05-B547-528129BD8734}" type="presParOf" srcId="{4D8148F1-DDBA-44B9-86C1-6B7A5C045BA5}" destId="{993CE59E-52AA-4B9D-B94F-13CE27C2F36A}" srcOrd="4" destOrd="0" presId="urn:microsoft.com/office/officeart/2009/3/layout/PlusandMinus"/>
    <dgm:cxn modelId="{F9F50E46-BF07-4AC5-9D00-98C0D36AD74F}" type="presParOf" srcId="{4D8148F1-DDBA-44B9-86C1-6B7A5C045BA5}" destId="{7DB08A01-097F-49A2-8338-E132ADF0277F}" srcOrd="5" destOrd="0" presId="urn:microsoft.com/office/officeart/2009/3/layout/PlusandMinus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B244F-FB1F-4460-8FD2-4BDB9951EAE6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48428A6-5258-4DA7-A64E-9DA159211D2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/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zh-CN" b="1" cap="all" spc="0" dirty="0" smtClean="0">
              <a:ln w="0"/>
              <a:solidFill>
                <a:srgbClr val="8E3432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b="1" cap="all" spc="0" dirty="0">
            <a:ln w="0"/>
            <a:solidFill>
              <a:srgbClr val="8E3432"/>
            </a:solidFill>
            <a:effectLst/>
          </a:endParaRPr>
        </a:p>
      </dgm:t>
    </dgm:pt>
    <dgm:pt modelId="{82C2A1BB-2CC5-4C4A-A2E5-625ABA46308C}" type="parTrans" cxnId="{7498383F-04BE-485F-9352-292DF13E20A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35B76B9-45C8-4628-9493-5D6BDE0C4170}" type="sibTrans" cxnId="{7498383F-04BE-485F-9352-292DF13E20AD}">
      <dgm:prSet/>
      <dgm:spPr/>
      <dgm:t>
        <a:bodyPr/>
        <a:lstStyle/>
        <a:p>
          <a:endParaRPr lang="ru-RU"/>
        </a:p>
      </dgm:t>
    </dgm:pt>
    <dgm:pt modelId="{9B50CD06-418D-4636-AF1F-08946298285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/>
      </dgm:spPr>
      <dgm:t>
        <a:bodyPr/>
        <a:lstStyle/>
        <a:p>
          <a:pPr>
            <a:lnSpc>
              <a:spcPct val="50000"/>
            </a:lnSpc>
          </a:pPr>
          <a:r>
            <a:rPr lang="en-US" altLang="zh-CN" b="1" cap="all" spc="0" dirty="0" smtClean="0">
              <a:ln w="0"/>
              <a:solidFill>
                <a:srgbClr val="8E3432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pPr>
            <a:lnSpc>
              <a:spcPct val="50000"/>
            </a:lnSpc>
          </a:pPr>
          <a:r>
            <a:rPr lang="en-US" altLang="zh-CN" b="1" cap="all" spc="0" dirty="0" smtClean="0">
              <a:ln w="0"/>
              <a:solidFill>
                <a:srgbClr val="8E3432"/>
              </a:solidFill>
              <a:effectLst/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altLang="zh-CN" b="1" cap="all" spc="0" dirty="0">
            <a:ln w="0"/>
            <a:solidFill>
              <a:srgbClr val="8E343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EA5880F-301C-4799-A031-6FD332BDE77F}" type="parTrans" cxnId="{2504F32B-4FA5-4583-A81B-CE3B0C3E5B6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A39ED953-90B3-472C-9F8E-5F3F1C9B3527}" type="sibTrans" cxnId="{2504F32B-4FA5-4583-A81B-CE3B0C3E5B67}">
      <dgm:prSet/>
      <dgm:spPr/>
      <dgm:t>
        <a:bodyPr/>
        <a:lstStyle/>
        <a:p>
          <a:endParaRPr lang="ru-RU"/>
        </a:p>
      </dgm:t>
    </dgm:pt>
    <dgm:pt modelId="{447B71AD-D0BB-42B7-BDCC-3C77C8566F8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altLang="zh-CN" b="1" cap="all" spc="0" dirty="0" smtClean="0">
              <a:ln w="0"/>
              <a:solidFill>
                <a:srgbClr val="8E3432"/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 </a:t>
          </a:r>
          <a:endParaRPr lang="ru-RU" altLang="zh-CN" b="1" cap="all" spc="0" dirty="0">
            <a:ln w="0"/>
            <a:solidFill>
              <a:srgbClr val="8E343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7989188-E72C-41AD-A745-6460474BD213}" type="sibTrans" cxnId="{E34A60E5-7978-4A1C-A7A3-47F041962A25}">
      <dgm:prSet/>
      <dgm:spPr/>
      <dgm:t>
        <a:bodyPr/>
        <a:lstStyle/>
        <a:p>
          <a:endParaRPr lang="ru-RU"/>
        </a:p>
      </dgm:t>
    </dgm:pt>
    <dgm:pt modelId="{1B674E7B-498C-4C50-B044-DD58566E0F85}" type="parTrans" cxnId="{E34A60E5-7978-4A1C-A7A3-47F041962A25}">
      <dgm:prSet/>
      <dgm:spPr/>
      <dgm:t>
        <a:bodyPr/>
        <a:lstStyle/>
        <a:p>
          <a:endParaRPr lang="ru-RU"/>
        </a:p>
      </dgm:t>
    </dgm:pt>
    <dgm:pt modelId="{851F2E38-C630-4DCF-AD35-F6997A7B65D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zh-CN" b="1" cap="all" spc="0" dirty="0" smtClean="0">
              <a:ln w="0"/>
              <a:solidFill>
                <a:srgbClr val="4F81BD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gm:t>
    </dgm:pt>
    <dgm:pt modelId="{A6B5AA79-0D7D-43B0-91BE-D72631655083}" type="parTrans" cxnId="{B0D5DFCA-E0A2-41B2-B0A3-F5C5A3E00B6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B5E2657-DCFD-4357-8D7E-666055F333D4}" type="sibTrans" cxnId="{B0D5DFCA-E0A2-41B2-B0A3-F5C5A3E00B64}">
      <dgm:prSet/>
      <dgm:spPr/>
      <dgm:t>
        <a:bodyPr/>
        <a:lstStyle/>
        <a:p>
          <a:endParaRPr lang="ru-RU"/>
        </a:p>
      </dgm:t>
    </dgm:pt>
    <dgm:pt modelId="{351872C0-A122-4888-80AF-C8C5AE875BFC}" type="pres">
      <dgm:prSet presAssocID="{896B244F-FB1F-4460-8FD2-4BDB9951EA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C116CA-53DD-4897-AE84-67C5A2D405EF}" type="pres">
      <dgm:prSet presAssocID="{447B71AD-D0BB-42B7-BDCC-3C77C8566F83}" presName="hierRoot1" presStyleCnt="0">
        <dgm:presLayoutVars>
          <dgm:hierBranch val="init"/>
        </dgm:presLayoutVars>
      </dgm:prSet>
      <dgm:spPr/>
    </dgm:pt>
    <dgm:pt modelId="{DE849391-7F60-4663-AF73-82F125BB0249}" type="pres">
      <dgm:prSet presAssocID="{447B71AD-D0BB-42B7-BDCC-3C77C8566F83}" presName="rootComposite1" presStyleCnt="0"/>
      <dgm:spPr/>
    </dgm:pt>
    <dgm:pt modelId="{B2146A14-AC22-4AC5-AC1C-52EB921C586A}" type="pres">
      <dgm:prSet presAssocID="{447B71AD-D0BB-42B7-BDCC-3C77C8566F83}" presName="rootText1" presStyleLbl="node0" presStyleIdx="0" presStyleCnt="1" custLinFactNeighborX="1414" custLinFactNeighborY="-2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F517F-9AA3-487B-AAB3-196610CF0A7E}" type="pres">
      <dgm:prSet presAssocID="{447B71AD-D0BB-42B7-BDCC-3C77C8566F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42FCDF-1491-4A75-AB3C-90FFECE955B8}" type="pres">
      <dgm:prSet presAssocID="{447B71AD-D0BB-42B7-BDCC-3C77C8566F83}" presName="hierChild2" presStyleCnt="0"/>
      <dgm:spPr/>
    </dgm:pt>
    <dgm:pt modelId="{0F61F338-E636-48E7-AC98-52DFE56B2C40}" type="pres">
      <dgm:prSet presAssocID="{82C2A1BB-2CC5-4C4A-A2E5-625ABA46308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DD07706-F9D3-4124-B22A-8FAC470F8A9F}" type="pres">
      <dgm:prSet presAssocID="{048428A6-5258-4DA7-A64E-9DA159211D27}" presName="hierRoot2" presStyleCnt="0">
        <dgm:presLayoutVars>
          <dgm:hierBranch val="init"/>
        </dgm:presLayoutVars>
      </dgm:prSet>
      <dgm:spPr/>
    </dgm:pt>
    <dgm:pt modelId="{C3215E40-74AF-4ED5-B5BF-D197B3167E12}" type="pres">
      <dgm:prSet presAssocID="{048428A6-5258-4DA7-A64E-9DA159211D27}" presName="rootComposite" presStyleCnt="0"/>
      <dgm:spPr/>
    </dgm:pt>
    <dgm:pt modelId="{6F5A755B-F07B-4B46-A844-39C9A6DFBF34}" type="pres">
      <dgm:prSet presAssocID="{048428A6-5258-4DA7-A64E-9DA159211D27}" presName="rootText" presStyleLbl="node2" presStyleIdx="0" presStyleCnt="3" custScaleX="87322" custScaleY="60997" custLinFactNeighborX="8448" custLinFactNeighborY="-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9B13BC-731E-4A15-B8C3-69540F58AD18}" type="pres">
      <dgm:prSet presAssocID="{048428A6-5258-4DA7-A64E-9DA159211D27}" presName="rootConnector" presStyleLbl="node2" presStyleIdx="0" presStyleCnt="3"/>
      <dgm:spPr/>
      <dgm:t>
        <a:bodyPr/>
        <a:lstStyle/>
        <a:p>
          <a:endParaRPr lang="ru-RU"/>
        </a:p>
      </dgm:t>
    </dgm:pt>
    <dgm:pt modelId="{1DBFA7FD-BC09-4A21-8E3C-BA8E6B8A1136}" type="pres">
      <dgm:prSet presAssocID="{048428A6-5258-4DA7-A64E-9DA159211D27}" presName="hierChild4" presStyleCnt="0"/>
      <dgm:spPr/>
    </dgm:pt>
    <dgm:pt modelId="{86D647D0-E194-475D-94E1-DE429B329C4A}" type="pres">
      <dgm:prSet presAssocID="{048428A6-5258-4DA7-A64E-9DA159211D27}" presName="hierChild5" presStyleCnt="0"/>
      <dgm:spPr/>
    </dgm:pt>
    <dgm:pt modelId="{8D99E618-B40E-4682-B879-37BFF18B6731}" type="pres">
      <dgm:prSet presAssocID="{A6B5AA79-0D7D-43B0-91BE-D7263165508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B5C8646-ED8D-4C91-83E4-8E902994E47D}" type="pres">
      <dgm:prSet presAssocID="{851F2E38-C630-4DCF-AD35-F6997A7B65DC}" presName="hierRoot2" presStyleCnt="0">
        <dgm:presLayoutVars>
          <dgm:hierBranch val="init"/>
        </dgm:presLayoutVars>
      </dgm:prSet>
      <dgm:spPr/>
    </dgm:pt>
    <dgm:pt modelId="{80B35095-85E0-49FE-BDD8-30C09796B9BE}" type="pres">
      <dgm:prSet presAssocID="{851F2E38-C630-4DCF-AD35-F6997A7B65DC}" presName="rootComposite" presStyleCnt="0"/>
      <dgm:spPr/>
    </dgm:pt>
    <dgm:pt modelId="{18F27375-20BD-4216-A11E-47535BF01F54}" type="pres">
      <dgm:prSet presAssocID="{851F2E38-C630-4DCF-AD35-F6997A7B65DC}" presName="rootText" presStyleLbl="node2" presStyleIdx="1" presStyleCnt="3" custScaleX="102640" custScaleY="60997" custLinFactNeighborX="11730" custLinFactNeighborY="59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D87763-D61A-4CC0-87CC-3E3C5E577693}" type="pres">
      <dgm:prSet presAssocID="{851F2E38-C630-4DCF-AD35-F6997A7B65DC}" presName="rootConnector" presStyleLbl="node2" presStyleIdx="1" presStyleCnt="3"/>
      <dgm:spPr/>
      <dgm:t>
        <a:bodyPr/>
        <a:lstStyle/>
        <a:p>
          <a:endParaRPr lang="ru-RU"/>
        </a:p>
      </dgm:t>
    </dgm:pt>
    <dgm:pt modelId="{53395787-6179-4A35-A8F6-06668675B232}" type="pres">
      <dgm:prSet presAssocID="{851F2E38-C630-4DCF-AD35-F6997A7B65DC}" presName="hierChild4" presStyleCnt="0"/>
      <dgm:spPr/>
    </dgm:pt>
    <dgm:pt modelId="{5124D5E2-D92C-4461-A230-A7D6D95A3D6B}" type="pres">
      <dgm:prSet presAssocID="{851F2E38-C630-4DCF-AD35-F6997A7B65DC}" presName="hierChild5" presStyleCnt="0"/>
      <dgm:spPr/>
    </dgm:pt>
    <dgm:pt modelId="{B4B4CF3A-44C6-4553-9730-6BCCE2B60011}" type="pres">
      <dgm:prSet presAssocID="{3EA5880F-301C-4799-A031-6FD332BDE77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67DC8FD-060B-46A4-98F1-6E8A0CA2B98E}" type="pres">
      <dgm:prSet presAssocID="{9B50CD06-418D-4636-AF1F-08946298285A}" presName="hierRoot2" presStyleCnt="0">
        <dgm:presLayoutVars>
          <dgm:hierBranch val="init"/>
        </dgm:presLayoutVars>
      </dgm:prSet>
      <dgm:spPr/>
    </dgm:pt>
    <dgm:pt modelId="{09789FBB-3243-4C23-A059-ECA66C1847FE}" type="pres">
      <dgm:prSet presAssocID="{9B50CD06-418D-4636-AF1F-08946298285A}" presName="rootComposite" presStyleCnt="0"/>
      <dgm:spPr/>
    </dgm:pt>
    <dgm:pt modelId="{90D4AEFD-E344-48FA-B893-B7FE5E08AE3C}" type="pres">
      <dgm:prSet presAssocID="{9B50CD06-418D-4636-AF1F-08946298285A}" presName="rootText" presStyleLbl="node2" presStyleIdx="2" presStyleCnt="3" custScaleX="110712" custScaleY="58567" custLinFactNeighborX="44" custLinFactNeighborY="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DC2B1-0A85-4281-9219-4110D5C739DE}" type="pres">
      <dgm:prSet presAssocID="{9B50CD06-418D-4636-AF1F-08946298285A}" presName="rootConnector" presStyleLbl="node2" presStyleIdx="2" presStyleCnt="3"/>
      <dgm:spPr/>
      <dgm:t>
        <a:bodyPr/>
        <a:lstStyle/>
        <a:p>
          <a:endParaRPr lang="ru-RU"/>
        </a:p>
      </dgm:t>
    </dgm:pt>
    <dgm:pt modelId="{0CF7A952-3F68-4C3D-AF1A-645792289070}" type="pres">
      <dgm:prSet presAssocID="{9B50CD06-418D-4636-AF1F-08946298285A}" presName="hierChild4" presStyleCnt="0"/>
      <dgm:spPr/>
    </dgm:pt>
    <dgm:pt modelId="{523D681D-73F3-4AD3-91B1-848D64B4F4E5}" type="pres">
      <dgm:prSet presAssocID="{9B50CD06-418D-4636-AF1F-08946298285A}" presName="hierChild5" presStyleCnt="0"/>
      <dgm:spPr/>
    </dgm:pt>
    <dgm:pt modelId="{CB08B6AE-6F46-46F8-B202-A814E3075182}" type="pres">
      <dgm:prSet presAssocID="{447B71AD-D0BB-42B7-BDCC-3C77C8566F83}" presName="hierChild3" presStyleCnt="0"/>
      <dgm:spPr/>
    </dgm:pt>
  </dgm:ptLst>
  <dgm:cxnLst>
    <dgm:cxn modelId="{CC8EA900-B741-4103-9EBD-3317978A9B47}" type="presOf" srcId="{048428A6-5258-4DA7-A64E-9DA159211D27}" destId="{6F5A755B-F07B-4B46-A844-39C9A6DFBF34}" srcOrd="0" destOrd="0" presId="urn:microsoft.com/office/officeart/2005/8/layout/orgChart1"/>
    <dgm:cxn modelId="{E428CE69-D148-4727-B870-350C5C2CB4B4}" type="presOf" srcId="{048428A6-5258-4DA7-A64E-9DA159211D27}" destId="{3B9B13BC-731E-4A15-B8C3-69540F58AD18}" srcOrd="1" destOrd="0" presId="urn:microsoft.com/office/officeart/2005/8/layout/orgChart1"/>
    <dgm:cxn modelId="{68B640AA-8FAD-4E0E-B54B-561851A10F69}" type="presOf" srcId="{A6B5AA79-0D7D-43B0-91BE-D72631655083}" destId="{8D99E618-B40E-4682-B879-37BFF18B6731}" srcOrd="0" destOrd="0" presId="urn:microsoft.com/office/officeart/2005/8/layout/orgChart1"/>
    <dgm:cxn modelId="{2504F32B-4FA5-4583-A81B-CE3B0C3E5B67}" srcId="{447B71AD-D0BB-42B7-BDCC-3C77C8566F83}" destId="{9B50CD06-418D-4636-AF1F-08946298285A}" srcOrd="2" destOrd="0" parTransId="{3EA5880F-301C-4799-A031-6FD332BDE77F}" sibTransId="{A39ED953-90B3-472C-9F8E-5F3F1C9B3527}"/>
    <dgm:cxn modelId="{30E1E477-9C83-476C-A337-1BC388AB7E7A}" type="presOf" srcId="{9B50CD06-418D-4636-AF1F-08946298285A}" destId="{8A0DC2B1-0A85-4281-9219-4110D5C739DE}" srcOrd="1" destOrd="0" presId="urn:microsoft.com/office/officeart/2005/8/layout/orgChart1"/>
    <dgm:cxn modelId="{76897E64-46CE-4093-94A4-62E7EF0201AE}" type="presOf" srcId="{447B71AD-D0BB-42B7-BDCC-3C77C8566F83}" destId="{AD3F517F-9AA3-487B-AAB3-196610CF0A7E}" srcOrd="1" destOrd="0" presId="urn:microsoft.com/office/officeart/2005/8/layout/orgChart1"/>
    <dgm:cxn modelId="{AEFF3037-1AB1-40F3-96C0-ACA943B19151}" type="presOf" srcId="{3EA5880F-301C-4799-A031-6FD332BDE77F}" destId="{B4B4CF3A-44C6-4553-9730-6BCCE2B60011}" srcOrd="0" destOrd="0" presId="urn:microsoft.com/office/officeart/2005/8/layout/orgChart1"/>
    <dgm:cxn modelId="{7498383F-04BE-485F-9352-292DF13E20AD}" srcId="{447B71AD-D0BB-42B7-BDCC-3C77C8566F83}" destId="{048428A6-5258-4DA7-A64E-9DA159211D27}" srcOrd="0" destOrd="0" parTransId="{82C2A1BB-2CC5-4C4A-A2E5-625ABA46308C}" sibTransId="{B35B76B9-45C8-4628-9493-5D6BDE0C4170}"/>
    <dgm:cxn modelId="{B0D5DFCA-E0A2-41B2-B0A3-F5C5A3E00B64}" srcId="{447B71AD-D0BB-42B7-BDCC-3C77C8566F83}" destId="{851F2E38-C630-4DCF-AD35-F6997A7B65DC}" srcOrd="1" destOrd="0" parTransId="{A6B5AA79-0D7D-43B0-91BE-D72631655083}" sibTransId="{6B5E2657-DCFD-4357-8D7E-666055F333D4}"/>
    <dgm:cxn modelId="{86F24FA1-8557-430E-AB38-89DC6267F8BE}" type="presOf" srcId="{447B71AD-D0BB-42B7-BDCC-3C77C8566F83}" destId="{B2146A14-AC22-4AC5-AC1C-52EB921C586A}" srcOrd="0" destOrd="0" presId="urn:microsoft.com/office/officeart/2005/8/layout/orgChart1"/>
    <dgm:cxn modelId="{E34A60E5-7978-4A1C-A7A3-47F041962A25}" srcId="{896B244F-FB1F-4460-8FD2-4BDB9951EAE6}" destId="{447B71AD-D0BB-42B7-BDCC-3C77C8566F83}" srcOrd="0" destOrd="0" parTransId="{1B674E7B-498C-4C50-B044-DD58566E0F85}" sibTransId="{07989188-E72C-41AD-A745-6460474BD213}"/>
    <dgm:cxn modelId="{D515332E-90CD-438C-9D07-530F6A8AF616}" type="presOf" srcId="{896B244F-FB1F-4460-8FD2-4BDB9951EAE6}" destId="{351872C0-A122-4888-80AF-C8C5AE875BFC}" srcOrd="0" destOrd="0" presId="urn:microsoft.com/office/officeart/2005/8/layout/orgChart1"/>
    <dgm:cxn modelId="{A330EEB1-85B8-4950-95E5-D1FE45645635}" type="presOf" srcId="{9B50CD06-418D-4636-AF1F-08946298285A}" destId="{90D4AEFD-E344-48FA-B893-B7FE5E08AE3C}" srcOrd="0" destOrd="0" presId="urn:microsoft.com/office/officeart/2005/8/layout/orgChart1"/>
    <dgm:cxn modelId="{DFAF6BA8-B49D-42A2-BABF-C44EE281DD3D}" type="presOf" srcId="{82C2A1BB-2CC5-4C4A-A2E5-625ABA46308C}" destId="{0F61F338-E636-48E7-AC98-52DFE56B2C40}" srcOrd="0" destOrd="0" presId="urn:microsoft.com/office/officeart/2005/8/layout/orgChart1"/>
    <dgm:cxn modelId="{30C20309-010F-4350-9E4A-B8E321C665EF}" type="presOf" srcId="{851F2E38-C630-4DCF-AD35-F6997A7B65DC}" destId="{E2D87763-D61A-4CC0-87CC-3E3C5E577693}" srcOrd="1" destOrd="0" presId="urn:microsoft.com/office/officeart/2005/8/layout/orgChart1"/>
    <dgm:cxn modelId="{3791F9A7-AA5B-4D58-B2BF-02670E6C953A}" type="presOf" srcId="{851F2E38-C630-4DCF-AD35-F6997A7B65DC}" destId="{18F27375-20BD-4216-A11E-47535BF01F54}" srcOrd="0" destOrd="0" presId="urn:microsoft.com/office/officeart/2005/8/layout/orgChart1"/>
    <dgm:cxn modelId="{76B7FD17-599F-4587-8DB9-AAB8B4684270}" type="presParOf" srcId="{351872C0-A122-4888-80AF-C8C5AE875BFC}" destId="{6FC116CA-53DD-4897-AE84-67C5A2D405EF}" srcOrd="0" destOrd="0" presId="urn:microsoft.com/office/officeart/2005/8/layout/orgChart1"/>
    <dgm:cxn modelId="{6675CCD4-B0B6-40E6-826A-00AAC17759EA}" type="presParOf" srcId="{6FC116CA-53DD-4897-AE84-67C5A2D405EF}" destId="{DE849391-7F60-4663-AF73-82F125BB0249}" srcOrd="0" destOrd="0" presId="urn:microsoft.com/office/officeart/2005/8/layout/orgChart1"/>
    <dgm:cxn modelId="{F1411202-9D5F-4524-8054-8F128EA985EE}" type="presParOf" srcId="{DE849391-7F60-4663-AF73-82F125BB0249}" destId="{B2146A14-AC22-4AC5-AC1C-52EB921C586A}" srcOrd="0" destOrd="0" presId="urn:microsoft.com/office/officeart/2005/8/layout/orgChart1"/>
    <dgm:cxn modelId="{C616A411-57EA-4D06-8F25-E987399521A8}" type="presParOf" srcId="{DE849391-7F60-4663-AF73-82F125BB0249}" destId="{AD3F517F-9AA3-487B-AAB3-196610CF0A7E}" srcOrd="1" destOrd="0" presId="urn:microsoft.com/office/officeart/2005/8/layout/orgChart1"/>
    <dgm:cxn modelId="{BB890E2E-453D-4E79-B679-0520C1970F74}" type="presParOf" srcId="{6FC116CA-53DD-4897-AE84-67C5A2D405EF}" destId="{5F42FCDF-1491-4A75-AB3C-90FFECE955B8}" srcOrd="1" destOrd="0" presId="urn:microsoft.com/office/officeart/2005/8/layout/orgChart1"/>
    <dgm:cxn modelId="{B5774B24-D2BC-4E5E-A7AF-04C26B84351D}" type="presParOf" srcId="{5F42FCDF-1491-4A75-AB3C-90FFECE955B8}" destId="{0F61F338-E636-48E7-AC98-52DFE56B2C40}" srcOrd="0" destOrd="0" presId="urn:microsoft.com/office/officeart/2005/8/layout/orgChart1"/>
    <dgm:cxn modelId="{26DA7B5C-2FA9-45F9-8D94-B17D9AD089C4}" type="presParOf" srcId="{5F42FCDF-1491-4A75-AB3C-90FFECE955B8}" destId="{7DD07706-F9D3-4124-B22A-8FAC470F8A9F}" srcOrd="1" destOrd="0" presId="urn:microsoft.com/office/officeart/2005/8/layout/orgChart1"/>
    <dgm:cxn modelId="{1201257B-ACAE-4BB1-B5AD-54F3B9646B63}" type="presParOf" srcId="{7DD07706-F9D3-4124-B22A-8FAC470F8A9F}" destId="{C3215E40-74AF-4ED5-B5BF-D197B3167E12}" srcOrd="0" destOrd="0" presId="urn:microsoft.com/office/officeart/2005/8/layout/orgChart1"/>
    <dgm:cxn modelId="{91E1A463-E82E-4A71-9BEE-79CEFA45CFBE}" type="presParOf" srcId="{C3215E40-74AF-4ED5-B5BF-D197B3167E12}" destId="{6F5A755B-F07B-4B46-A844-39C9A6DFBF34}" srcOrd="0" destOrd="0" presId="urn:microsoft.com/office/officeart/2005/8/layout/orgChart1"/>
    <dgm:cxn modelId="{33ACC689-6F11-4061-8295-E74CFC78EBE3}" type="presParOf" srcId="{C3215E40-74AF-4ED5-B5BF-D197B3167E12}" destId="{3B9B13BC-731E-4A15-B8C3-69540F58AD18}" srcOrd="1" destOrd="0" presId="urn:microsoft.com/office/officeart/2005/8/layout/orgChart1"/>
    <dgm:cxn modelId="{0F464522-01C6-4593-91F5-CF704BF11EA0}" type="presParOf" srcId="{7DD07706-F9D3-4124-B22A-8FAC470F8A9F}" destId="{1DBFA7FD-BC09-4A21-8E3C-BA8E6B8A1136}" srcOrd="1" destOrd="0" presId="urn:microsoft.com/office/officeart/2005/8/layout/orgChart1"/>
    <dgm:cxn modelId="{9CE2A7EA-BBC7-40A1-8AC5-223077A951A1}" type="presParOf" srcId="{7DD07706-F9D3-4124-B22A-8FAC470F8A9F}" destId="{86D647D0-E194-475D-94E1-DE429B329C4A}" srcOrd="2" destOrd="0" presId="urn:microsoft.com/office/officeart/2005/8/layout/orgChart1"/>
    <dgm:cxn modelId="{744B53D8-D8B8-493D-829C-A340B4596F83}" type="presParOf" srcId="{5F42FCDF-1491-4A75-AB3C-90FFECE955B8}" destId="{8D99E618-B40E-4682-B879-37BFF18B6731}" srcOrd="2" destOrd="0" presId="urn:microsoft.com/office/officeart/2005/8/layout/orgChart1"/>
    <dgm:cxn modelId="{A8A53401-BE25-40DB-AAAB-1902F075B128}" type="presParOf" srcId="{5F42FCDF-1491-4A75-AB3C-90FFECE955B8}" destId="{1B5C8646-ED8D-4C91-83E4-8E902994E47D}" srcOrd="3" destOrd="0" presId="urn:microsoft.com/office/officeart/2005/8/layout/orgChart1"/>
    <dgm:cxn modelId="{43B1768E-CA7C-4622-8C07-F23C5B186252}" type="presParOf" srcId="{1B5C8646-ED8D-4C91-83E4-8E902994E47D}" destId="{80B35095-85E0-49FE-BDD8-30C09796B9BE}" srcOrd="0" destOrd="0" presId="urn:microsoft.com/office/officeart/2005/8/layout/orgChart1"/>
    <dgm:cxn modelId="{C600F0CC-46BA-4F2E-A893-C3F0ED62BFDF}" type="presParOf" srcId="{80B35095-85E0-49FE-BDD8-30C09796B9BE}" destId="{18F27375-20BD-4216-A11E-47535BF01F54}" srcOrd="0" destOrd="0" presId="urn:microsoft.com/office/officeart/2005/8/layout/orgChart1"/>
    <dgm:cxn modelId="{731442F8-544C-457C-A745-CDC63BBCD36E}" type="presParOf" srcId="{80B35095-85E0-49FE-BDD8-30C09796B9BE}" destId="{E2D87763-D61A-4CC0-87CC-3E3C5E577693}" srcOrd="1" destOrd="0" presId="urn:microsoft.com/office/officeart/2005/8/layout/orgChart1"/>
    <dgm:cxn modelId="{F8062C96-27E6-44EF-846E-088C0337C612}" type="presParOf" srcId="{1B5C8646-ED8D-4C91-83E4-8E902994E47D}" destId="{53395787-6179-4A35-A8F6-06668675B232}" srcOrd="1" destOrd="0" presId="urn:microsoft.com/office/officeart/2005/8/layout/orgChart1"/>
    <dgm:cxn modelId="{E61BF6A9-9F15-4051-B63B-180C8183E7FD}" type="presParOf" srcId="{1B5C8646-ED8D-4C91-83E4-8E902994E47D}" destId="{5124D5E2-D92C-4461-A230-A7D6D95A3D6B}" srcOrd="2" destOrd="0" presId="urn:microsoft.com/office/officeart/2005/8/layout/orgChart1"/>
    <dgm:cxn modelId="{1AB41521-4C07-4109-A242-1EA87AD697F4}" type="presParOf" srcId="{5F42FCDF-1491-4A75-AB3C-90FFECE955B8}" destId="{B4B4CF3A-44C6-4553-9730-6BCCE2B60011}" srcOrd="4" destOrd="0" presId="urn:microsoft.com/office/officeart/2005/8/layout/orgChart1"/>
    <dgm:cxn modelId="{3CFF16CF-0283-447B-A710-C5CDC61D0934}" type="presParOf" srcId="{5F42FCDF-1491-4A75-AB3C-90FFECE955B8}" destId="{E67DC8FD-060B-46A4-98F1-6E8A0CA2B98E}" srcOrd="5" destOrd="0" presId="urn:microsoft.com/office/officeart/2005/8/layout/orgChart1"/>
    <dgm:cxn modelId="{8AE0C276-793B-40C8-998F-3993A6081360}" type="presParOf" srcId="{E67DC8FD-060B-46A4-98F1-6E8A0CA2B98E}" destId="{09789FBB-3243-4C23-A059-ECA66C1847FE}" srcOrd="0" destOrd="0" presId="urn:microsoft.com/office/officeart/2005/8/layout/orgChart1"/>
    <dgm:cxn modelId="{5B175810-0060-4C81-94ED-2661A2FA3913}" type="presParOf" srcId="{09789FBB-3243-4C23-A059-ECA66C1847FE}" destId="{90D4AEFD-E344-48FA-B893-B7FE5E08AE3C}" srcOrd="0" destOrd="0" presId="urn:microsoft.com/office/officeart/2005/8/layout/orgChart1"/>
    <dgm:cxn modelId="{A1C40862-5044-4220-91A1-CE94793C364B}" type="presParOf" srcId="{09789FBB-3243-4C23-A059-ECA66C1847FE}" destId="{8A0DC2B1-0A85-4281-9219-4110D5C739DE}" srcOrd="1" destOrd="0" presId="urn:microsoft.com/office/officeart/2005/8/layout/orgChart1"/>
    <dgm:cxn modelId="{348DEDF4-40CC-4AFC-8D70-6A4E32B77D65}" type="presParOf" srcId="{E67DC8FD-060B-46A4-98F1-6E8A0CA2B98E}" destId="{0CF7A952-3F68-4C3D-AF1A-645792289070}" srcOrd="1" destOrd="0" presId="urn:microsoft.com/office/officeart/2005/8/layout/orgChart1"/>
    <dgm:cxn modelId="{6B215454-843E-48A3-84FD-40E47FAD5A89}" type="presParOf" srcId="{E67DC8FD-060B-46A4-98F1-6E8A0CA2B98E}" destId="{523D681D-73F3-4AD3-91B1-848D64B4F4E5}" srcOrd="2" destOrd="0" presId="urn:microsoft.com/office/officeart/2005/8/layout/orgChart1"/>
    <dgm:cxn modelId="{274DCF06-597E-4894-9DAA-4C47F981D942}" type="presParOf" srcId="{6FC116CA-53DD-4897-AE84-67C5A2D405EF}" destId="{CB08B6AE-6F46-46F8-B202-A814E3075182}" srcOrd="2" destOrd="0" presId="urn:microsoft.com/office/officeart/2005/8/layout/orgChar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86D3E1-0710-48D9-ACA4-307A2B0F65FC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F35D85-CC22-4682-8A42-4D0E52B8E2E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Поддержание  объема муниципального долга в рамках ограничений, установленных бюджетным законодательством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ACBA008-1778-47BC-BB88-C185A17F020F}" type="parTrans" cxnId="{13C66BF7-8320-4D45-A960-6FA2D904D157}">
      <dgm:prSet/>
      <dgm:spPr/>
      <dgm:t>
        <a:bodyPr/>
        <a:lstStyle/>
        <a:p>
          <a:endParaRPr lang="ru-RU"/>
        </a:p>
      </dgm:t>
    </dgm:pt>
    <dgm:pt modelId="{B721E11A-27EF-4B91-BA59-41566A883BBD}" type="sibTrans" cxnId="{13C66BF7-8320-4D45-A960-6FA2D904D157}">
      <dgm:prSet/>
      <dgm:spPr/>
      <dgm:t>
        <a:bodyPr/>
        <a:lstStyle/>
        <a:p>
          <a:endParaRPr lang="ru-RU"/>
        </a:p>
      </dgm:t>
    </dgm:pt>
    <dgm:pt modelId="{1B28A568-E6FA-4138-BDEB-B59C98CD531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Обеспечение  среднего уровня долговой  устойчивости бюджета города Курска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061D436-CB11-4D38-8F66-09DD0382AC34}" type="parTrans" cxnId="{F3D05ED5-E38E-41D5-9F7B-E8A76205BA86}">
      <dgm:prSet/>
      <dgm:spPr/>
      <dgm:t>
        <a:bodyPr/>
        <a:lstStyle/>
        <a:p>
          <a:endParaRPr lang="ru-RU"/>
        </a:p>
      </dgm:t>
    </dgm:pt>
    <dgm:pt modelId="{9B530D9D-8A0D-47A2-BD77-FBD020B104A3}" type="sibTrans" cxnId="{F3D05ED5-E38E-41D5-9F7B-E8A76205BA86}">
      <dgm:prSet/>
      <dgm:spPr/>
      <dgm:t>
        <a:bodyPr/>
        <a:lstStyle/>
        <a:p>
          <a:endParaRPr lang="ru-RU"/>
        </a:p>
      </dgm:t>
    </dgm:pt>
    <dgm:pt modelId="{D6577575-69EC-452F-A0E0-13E6A64D23FA}" type="pres">
      <dgm:prSet presAssocID="{3186D3E1-0710-48D9-ACA4-307A2B0F65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162BE-2448-4E95-BD6A-0D1CE1E19BEA}" type="pres">
      <dgm:prSet presAssocID="{55F35D85-CC22-4682-8A42-4D0E52B8E2ED}" presName="parentText" presStyleLbl="node1" presStyleIdx="0" presStyleCnt="2" custScaleX="73112" custScaleY="144991" custLinFactNeighborX="-1681" custLinFactNeighborY="-886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AA90F-E416-4A09-BDF0-E2094C57FAF1}" type="pres">
      <dgm:prSet presAssocID="{B721E11A-27EF-4B91-BA59-41566A883BBD}" presName="spacer" presStyleCnt="0"/>
      <dgm:spPr/>
    </dgm:pt>
    <dgm:pt modelId="{78812D2A-2F73-4A78-B47A-3908075EF8EC}" type="pres">
      <dgm:prSet presAssocID="{1B28A568-E6FA-4138-BDEB-B59C98CD531F}" presName="parentText" presStyleLbl="node1" presStyleIdx="1" presStyleCnt="2" custScaleX="73112" custScaleY="142937" custLinFactNeighborX="9242" custLinFactNeighborY="21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05ED5-E38E-41D5-9F7B-E8A76205BA86}" srcId="{3186D3E1-0710-48D9-ACA4-307A2B0F65FC}" destId="{1B28A568-E6FA-4138-BDEB-B59C98CD531F}" srcOrd="1" destOrd="0" parTransId="{1061D436-CB11-4D38-8F66-09DD0382AC34}" sibTransId="{9B530D9D-8A0D-47A2-BD77-FBD020B104A3}"/>
    <dgm:cxn modelId="{103A0EFA-C9FD-4F71-AAD5-2DE583D0CC5C}" type="presOf" srcId="{55F35D85-CC22-4682-8A42-4D0E52B8E2ED}" destId="{368162BE-2448-4E95-BD6A-0D1CE1E19BEA}" srcOrd="0" destOrd="0" presId="urn:microsoft.com/office/officeart/2005/8/layout/vList2"/>
    <dgm:cxn modelId="{806E65FB-9DA7-4B2C-B510-D5E415FCB690}" type="presOf" srcId="{3186D3E1-0710-48D9-ACA4-307A2B0F65FC}" destId="{D6577575-69EC-452F-A0E0-13E6A64D23FA}" srcOrd="0" destOrd="0" presId="urn:microsoft.com/office/officeart/2005/8/layout/vList2"/>
    <dgm:cxn modelId="{13C66BF7-8320-4D45-A960-6FA2D904D157}" srcId="{3186D3E1-0710-48D9-ACA4-307A2B0F65FC}" destId="{55F35D85-CC22-4682-8A42-4D0E52B8E2ED}" srcOrd="0" destOrd="0" parTransId="{7ACBA008-1778-47BC-BB88-C185A17F020F}" sibTransId="{B721E11A-27EF-4B91-BA59-41566A883BBD}"/>
    <dgm:cxn modelId="{324872E5-3FD3-4EB3-BFB7-F964915C9C34}" type="presOf" srcId="{1B28A568-E6FA-4138-BDEB-B59C98CD531F}" destId="{78812D2A-2F73-4A78-B47A-3908075EF8EC}" srcOrd="0" destOrd="0" presId="urn:microsoft.com/office/officeart/2005/8/layout/vList2"/>
    <dgm:cxn modelId="{29D8EB24-AD33-409A-A4AF-94D4C867590E}" type="presParOf" srcId="{D6577575-69EC-452F-A0E0-13E6A64D23FA}" destId="{368162BE-2448-4E95-BD6A-0D1CE1E19BEA}" srcOrd="0" destOrd="0" presId="urn:microsoft.com/office/officeart/2005/8/layout/vList2"/>
    <dgm:cxn modelId="{3407E9B7-BB2D-44E6-B9D0-4B41255473DD}" type="presParOf" srcId="{D6577575-69EC-452F-A0E0-13E6A64D23FA}" destId="{7E8AA90F-E416-4A09-BDF0-E2094C57FAF1}" srcOrd="1" destOrd="0" presId="urn:microsoft.com/office/officeart/2005/8/layout/vList2"/>
    <dgm:cxn modelId="{FF119F31-06BE-4AB3-B707-1954606D1838}" type="presParOf" srcId="{D6577575-69EC-452F-A0E0-13E6A64D23FA}" destId="{78812D2A-2F73-4A78-B47A-3908075EF8E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718FFB-9AAB-4973-AB59-676F1E465A73}">
      <dsp:nvSpPr>
        <dsp:cNvPr id="0" name=""/>
        <dsp:cNvSpPr/>
      </dsp:nvSpPr>
      <dsp:spPr>
        <a:xfrm>
          <a:off x="504045" y="783394"/>
          <a:ext cx="7442729" cy="2372300"/>
        </a:xfrm>
        <a:prstGeom prst="rect">
          <a:avLst/>
        </a:prstGeom>
        <a:solidFill>
          <a:srgbClr val="4F81BD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E8208B1-5692-4C62-B264-F67AA4F97974}">
      <dsp:nvSpPr>
        <dsp:cNvPr id="0" name=""/>
        <dsp:cNvSpPr/>
      </dsp:nvSpPr>
      <dsp:spPr>
        <a:xfrm>
          <a:off x="975049" y="1134525"/>
          <a:ext cx="3108492" cy="1747283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больше, чем величина планируемых расходов.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5049" y="1134525"/>
        <a:ext cx="3108492" cy="1747283"/>
      </dsp:txXfrm>
    </dsp:sp>
    <dsp:sp modelId="{A20AED1F-E65D-43AE-BAB4-854853D2D84E}">
      <dsp:nvSpPr>
        <dsp:cNvPr id="0" name=""/>
        <dsp:cNvSpPr/>
      </dsp:nvSpPr>
      <dsp:spPr>
        <a:xfrm>
          <a:off x="4320489" y="1152120"/>
          <a:ext cx="3228197" cy="1747283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меньше, чем величина планируемых расходов</a:t>
          </a:r>
        </a:p>
        <a:p>
          <a:pPr lvl="0">
            <a:spcBef>
              <a:spcPct val="0"/>
            </a:spcBef>
          </a:pPr>
          <a:endParaRPr lang="ru-RU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89" y="1152120"/>
        <a:ext cx="3228197" cy="1747283"/>
      </dsp:txXfrm>
    </dsp:sp>
    <dsp:sp modelId="{C5BF13BB-180D-495F-AEF9-1D70498DEEFD}">
      <dsp:nvSpPr>
        <dsp:cNvPr id="0" name=""/>
        <dsp:cNvSpPr/>
      </dsp:nvSpPr>
      <dsp:spPr>
        <a:xfrm>
          <a:off x="1296146" y="72004"/>
          <a:ext cx="1512099" cy="647890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CE59E-52AA-4B9D-B94F-13CE27C2F36A}">
      <dsp:nvSpPr>
        <dsp:cNvPr id="0" name=""/>
        <dsp:cNvSpPr/>
      </dsp:nvSpPr>
      <dsp:spPr>
        <a:xfrm>
          <a:off x="5688627" y="72008"/>
          <a:ext cx="1528971" cy="63273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08A01-097F-49A2-8338-E132ADF0277F}">
      <dsp:nvSpPr>
        <dsp:cNvPr id="0" name=""/>
        <dsp:cNvSpPr/>
      </dsp:nvSpPr>
      <dsp:spPr>
        <a:xfrm>
          <a:off x="4195937" y="866966"/>
          <a:ext cx="596" cy="2191035"/>
        </a:xfrm>
        <a:prstGeom prst="lin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4CF3A-44C6-4553-9730-6BCCE2B60011}">
      <dsp:nvSpPr>
        <dsp:cNvPr id="0" name=""/>
        <dsp:cNvSpPr/>
      </dsp:nvSpPr>
      <dsp:spPr>
        <a:xfrm>
          <a:off x="4609721" y="2067646"/>
          <a:ext cx="3057521" cy="609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026"/>
              </a:lnTo>
              <a:lnTo>
                <a:pt x="3057521" y="329026"/>
              </a:lnTo>
              <a:lnTo>
                <a:pt x="3057521" y="609139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8D99E618-B40E-4682-B879-37BFF18B6731}">
      <dsp:nvSpPr>
        <dsp:cNvPr id="0" name=""/>
        <dsp:cNvSpPr/>
      </dsp:nvSpPr>
      <dsp:spPr>
        <a:xfrm>
          <a:off x="4527213" y="2067646"/>
          <a:ext cx="91440" cy="1367203"/>
        </a:xfrm>
        <a:custGeom>
          <a:avLst/>
          <a:gdLst/>
          <a:ahLst/>
          <a:cxnLst/>
          <a:rect l="0" t="0" r="0" b="0"/>
          <a:pathLst>
            <a:path>
              <a:moveTo>
                <a:pt x="82508" y="0"/>
              </a:moveTo>
              <a:lnTo>
                <a:pt x="82508" y="1087090"/>
              </a:lnTo>
              <a:lnTo>
                <a:pt x="45720" y="1087090"/>
              </a:lnTo>
              <a:lnTo>
                <a:pt x="45720" y="136720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F338-E636-48E7-AC98-52DFE56B2C40}">
      <dsp:nvSpPr>
        <dsp:cNvPr id="0" name=""/>
        <dsp:cNvSpPr/>
      </dsp:nvSpPr>
      <dsp:spPr>
        <a:xfrm>
          <a:off x="1391302" y="2067646"/>
          <a:ext cx="3218419" cy="590745"/>
        </a:xfrm>
        <a:custGeom>
          <a:avLst/>
          <a:gdLst/>
          <a:ahLst/>
          <a:cxnLst/>
          <a:rect l="0" t="0" r="0" b="0"/>
          <a:pathLst>
            <a:path>
              <a:moveTo>
                <a:pt x="3218419" y="0"/>
              </a:moveTo>
              <a:lnTo>
                <a:pt x="3218419" y="310632"/>
              </a:lnTo>
              <a:lnTo>
                <a:pt x="0" y="310632"/>
              </a:lnTo>
              <a:lnTo>
                <a:pt x="0" y="5907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46A14-AC22-4AC5-AC1C-52EB921C586A}">
      <dsp:nvSpPr>
        <dsp:cNvPr id="0" name=""/>
        <dsp:cNvSpPr/>
      </dsp:nvSpPr>
      <dsp:spPr>
        <a:xfrm>
          <a:off x="3275849" y="733774"/>
          <a:ext cx="2667744" cy="133387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cap="all" spc="0" dirty="0" smtClean="0">
              <a:ln w="0"/>
              <a:solidFill>
                <a:srgbClr val="8E3432"/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 </a:t>
          </a:r>
          <a:endParaRPr lang="ru-RU" altLang="zh-CN" sz="3600" b="1" kern="1200" cap="all" spc="0" dirty="0">
            <a:ln w="0"/>
            <a:solidFill>
              <a:srgbClr val="8E343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275849" y="733774"/>
        <a:ext cx="2667744" cy="1333872"/>
      </dsp:txXfrm>
    </dsp:sp>
    <dsp:sp modelId="{6F5A755B-F07B-4B46-A844-39C9A6DFBF34}">
      <dsp:nvSpPr>
        <dsp:cNvPr id="0" name=""/>
        <dsp:cNvSpPr/>
      </dsp:nvSpPr>
      <dsp:spPr>
        <a:xfrm>
          <a:off x="226538" y="2658391"/>
          <a:ext cx="2329527" cy="813621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cap="all" spc="0" dirty="0" smtClean="0">
              <a:ln w="0"/>
              <a:solidFill>
                <a:srgbClr val="8E3432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500" b="1" kern="1200" cap="all" spc="0" dirty="0">
            <a:ln w="0"/>
            <a:solidFill>
              <a:srgbClr val="8E3432"/>
            </a:solidFill>
            <a:effectLst/>
          </a:endParaRPr>
        </a:p>
      </dsp:txBody>
      <dsp:txXfrm>
        <a:off x="226538" y="2658391"/>
        <a:ext cx="2329527" cy="813621"/>
      </dsp:txXfrm>
    </dsp:sp>
    <dsp:sp modelId="{18F27375-20BD-4216-A11E-47535BF01F54}">
      <dsp:nvSpPr>
        <dsp:cNvPr id="0" name=""/>
        <dsp:cNvSpPr/>
      </dsp:nvSpPr>
      <dsp:spPr>
        <a:xfrm>
          <a:off x="3203847" y="3434850"/>
          <a:ext cx="2738172" cy="813621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cap="all" spc="0" dirty="0" smtClean="0">
              <a:ln w="0"/>
              <a:solidFill>
                <a:srgbClr val="4F81BD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sp:txBody>
      <dsp:txXfrm>
        <a:off x="3203847" y="3434850"/>
        <a:ext cx="2738172" cy="813621"/>
      </dsp:txXfrm>
    </dsp:sp>
    <dsp:sp modelId="{90D4AEFD-E344-48FA-B893-B7FE5E08AE3C}">
      <dsp:nvSpPr>
        <dsp:cNvPr id="0" name=""/>
        <dsp:cNvSpPr/>
      </dsp:nvSpPr>
      <dsp:spPr>
        <a:xfrm>
          <a:off x="6190487" y="2676785"/>
          <a:ext cx="2953512" cy="781208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cap="all" spc="0" dirty="0" smtClean="0">
              <a:ln w="0"/>
              <a:solidFill>
                <a:srgbClr val="8E3432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pPr lvl="0" algn="ctr" defTabSz="111125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cap="all" spc="0" dirty="0" smtClean="0">
              <a:ln w="0"/>
              <a:solidFill>
                <a:srgbClr val="8E3432"/>
              </a:solidFill>
              <a:effectLst/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altLang="zh-CN" sz="2500" b="1" kern="1200" cap="all" spc="0" dirty="0">
            <a:ln w="0"/>
            <a:solidFill>
              <a:srgbClr val="8E343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190487" y="2676785"/>
        <a:ext cx="2953512" cy="7812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0.1791</cdr:x>
      <cdr:y>0.34788</cdr:y>
    </cdr:from>
    <cdr:to>
      <cdr:x>0.25247</cdr:x>
      <cdr:y>0.82635</cdr:y>
    </cdr:to>
    <cdr:sp macro="" textlink="">
      <cdr:nvSpPr>
        <cdr:cNvPr id="2" name="TextBox 28"/>
        <cdr:cNvSpPr txBox="1"/>
      </cdr:nvSpPr>
      <cdr:spPr>
        <a:xfrm xmlns:a="http://schemas.openxmlformats.org/drawingml/2006/main">
          <a:off x="864096" y="792088"/>
          <a:ext cx="353943" cy="10894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100" b="1" dirty="0" smtClean="0"/>
            <a:t>Отчет 2019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0.32836</cdr:x>
      <cdr:y>0.34788</cdr:y>
    </cdr:from>
    <cdr:to>
      <cdr:x>0.40172</cdr:x>
      <cdr:y>0.82635</cdr:y>
    </cdr:to>
    <cdr:sp macro="" textlink="">
      <cdr:nvSpPr>
        <cdr:cNvPr id="3" name="TextBox 29"/>
        <cdr:cNvSpPr txBox="1"/>
      </cdr:nvSpPr>
      <cdr:spPr>
        <a:xfrm xmlns:a="http://schemas.openxmlformats.org/drawingml/2006/main">
          <a:off x="1584176" y="792088"/>
          <a:ext cx="353943" cy="10894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100" b="1" dirty="0" smtClean="0"/>
            <a:t>Оценка 2020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0.47761</cdr:x>
      <cdr:y>0.34788</cdr:y>
    </cdr:from>
    <cdr:to>
      <cdr:x>0.55098</cdr:x>
      <cdr:y>0.82636</cdr:y>
    </cdr:to>
    <cdr:sp macro="" textlink="">
      <cdr:nvSpPr>
        <cdr:cNvPr id="4" name="TextBox 25"/>
        <cdr:cNvSpPr txBox="1"/>
      </cdr:nvSpPr>
      <cdr:spPr>
        <a:xfrm xmlns:a="http://schemas.openxmlformats.org/drawingml/2006/main">
          <a:off x="2304256" y="792088"/>
          <a:ext cx="353963" cy="1089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/>
            <a:t>Прогноз 2021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0.62687</cdr:x>
      <cdr:y>0.34788</cdr:y>
    </cdr:from>
    <cdr:to>
      <cdr:x>0.70023</cdr:x>
      <cdr:y>0.82636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3024336" y="792088"/>
          <a:ext cx="353943" cy="1089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/>
            <a:t>Прогноз </a:t>
          </a:r>
          <a:r>
            <a:rPr lang="ru-RU" sz="1100" b="1" dirty="0" smtClean="0"/>
            <a:t>2022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0.79104</cdr:x>
      <cdr:y>0.34788</cdr:y>
    </cdr:from>
    <cdr:to>
      <cdr:x>0.86441</cdr:x>
      <cdr:y>0.82636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3816424" y="792088"/>
          <a:ext cx="353943" cy="1089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/>
            <a:t>Прогноз </a:t>
          </a:r>
          <a:r>
            <a:rPr lang="ru-RU" sz="1100" b="1" dirty="0" smtClean="0"/>
            <a:t>2023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0.19514</cdr:x>
      <cdr:y>0.32353</cdr:y>
    </cdr:from>
    <cdr:to>
      <cdr:x>0.27508</cdr:x>
      <cdr:y>0.7685</cdr:y>
    </cdr:to>
    <cdr:sp macro="" textlink="">
      <cdr:nvSpPr>
        <cdr:cNvPr id="2" name="TextBox 28"/>
        <cdr:cNvSpPr txBox="1"/>
      </cdr:nvSpPr>
      <cdr:spPr>
        <a:xfrm xmlns:a="http://schemas.openxmlformats.org/drawingml/2006/main">
          <a:off x="864096" y="792088"/>
          <a:ext cx="353943" cy="10894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/>
            <a:t>Отчет 2019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0.3415</cdr:x>
      <cdr:y>0.32353</cdr:y>
    </cdr:from>
    <cdr:to>
      <cdr:x>0.42144</cdr:x>
      <cdr:y>0.7685</cdr:y>
    </cdr:to>
    <cdr:sp macro="" textlink="">
      <cdr:nvSpPr>
        <cdr:cNvPr id="3" name="TextBox 29"/>
        <cdr:cNvSpPr txBox="1"/>
      </cdr:nvSpPr>
      <cdr:spPr>
        <a:xfrm xmlns:a="http://schemas.openxmlformats.org/drawingml/2006/main">
          <a:off x="1512168" y="792088"/>
          <a:ext cx="353943" cy="10894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/>
            <a:t>Оценка 2020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0.48786</cdr:x>
      <cdr:y>0.32353</cdr:y>
    </cdr:from>
    <cdr:to>
      <cdr:x>0.5678</cdr:x>
      <cdr:y>0.7685</cdr:y>
    </cdr:to>
    <cdr:sp macro="" textlink="">
      <cdr:nvSpPr>
        <cdr:cNvPr id="4" name="TextBox 25"/>
        <cdr:cNvSpPr txBox="1"/>
      </cdr:nvSpPr>
      <cdr:spPr>
        <a:xfrm xmlns:a="http://schemas.openxmlformats.org/drawingml/2006/main">
          <a:off x="2160240" y="792088"/>
          <a:ext cx="353963" cy="1089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/>
            <a:t>Прогноз 2021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0.63422</cdr:x>
      <cdr:y>0.32353</cdr:y>
    </cdr:from>
    <cdr:to>
      <cdr:x>0.71415</cdr:x>
      <cdr:y>0.7685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2808312" y="792088"/>
          <a:ext cx="353943" cy="1089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/>
            <a:t>Прогноз </a:t>
          </a:r>
          <a:r>
            <a:rPr lang="ru-RU" sz="1100" b="1" dirty="0" smtClean="0"/>
            <a:t>2022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0.78058</cdr:x>
      <cdr:y>0.32353</cdr:y>
    </cdr:from>
    <cdr:to>
      <cdr:x>0.86051</cdr:x>
      <cdr:y>0.7685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3456384" y="792088"/>
          <a:ext cx="353943" cy="1089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/>
            <a:t>Прогноз </a:t>
          </a:r>
          <a:r>
            <a:rPr lang="ru-RU" sz="1100" b="1" dirty="0" smtClean="0"/>
            <a:t>2023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0.197</cdr:x>
      <cdr:y>0.52415</cdr:y>
    </cdr:from>
    <cdr:to>
      <cdr:x>0.26876</cdr:x>
      <cdr:y>0.78126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971600" y="2220848"/>
          <a:ext cx="353943" cy="10894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100" b="1" dirty="0" smtClean="0"/>
            <a:t>Отчет 2019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0.8102</cdr:x>
      <cdr:y>0.40726</cdr:y>
    </cdr:from>
    <cdr:to>
      <cdr:x>0.88196</cdr:x>
      <cdr:y>0.78334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3995936" y="1872208"/>
          <a:ext cx="353923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Прогноз 2023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0.19104</cdr:x>
      <cdr:y>0.5625</cdr:y>
    </cdr:from>
    <cdr:to>
      <cdr:x>0.28041</cdr:x>
      <cdr:y>0.85344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756592" y="1944216"/>
          <a:ext cx="353943" cy="10056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Отчет 2019</a:t>
          </a:r>
          <a:endParaRPr lang="ru-RU" b="1" kern="1200" dirty="0">
            <a:solidFill>
              <a:schemeClr val="tx1"/>
            </a:solidFill>
            <a:latin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0.48214</cdr:x>
      <cdr:y>0.5</cdr:y>
    </cdr:from>
    <cdr:to>
      <cdr:x>0.57151</cdr:x>
      <cdr:y>0.85417</cdr:y>
    </cdr:to>
    <cdr:sp macro="" textlink="">
      <cdr:nvSpPr>
        <cdr:cNvPr id="4" name="TextBox 25"/>
        <cdr:cNvSpPr txBox="1"/>
      </cdr:nvSpPr>
      <cdr:spPr>
        <a:xfrm xmlns:a="http://schemas.openxmlformats.org/drawingml/2006/main">
          <a:off x="1909498" y="1728192"/>
          <a:ext cx="353943" cy="12241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b="1" dirty="0" smtClean="0">
              <a:latin typeface="Arial" charset="0"/>
              <a:cs typeface="Arial" charset="0"/>
            </a:rPr>
            <a:t>Прогноз 2021</a:t>
          </a:r>
          <a:endParaRPr lang="ru-RU" b="1" dirty="0">
            <a:latin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0.625</cdr:x>
      <cdr:y>0.5</cdr:y>
    </cdr:from>
    <cdr:to>
      <cdr:x>0.71437</cdr:x>
      <cdr:y>0.85417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2475275" y="1728192"/>
          <a:ext cx="353943" cy="12241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b="1" dirty="0" smtClean="0">
              <a:latin typeface="Arial" charset="0"/>
              <a:cs typeface="Arial" charset="0"/>
            </a:rPr>
            <a:t>Прогноз 2022</a:t>
          </a:r>
          <a:endParaRPr lang="ru-RU" b="1" dirty="0">
            <a:latin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0.76786</cdr:x>
      <cdr:y>0.5</cdr:y>
    </cdr:from>
    <cdr:to>
      <cdr:x>0.85723</cdr:x>
      <cdr:y>0.85417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3041052" y="1728192"/>
          <a:ext cx="353943" cy="12241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latin typeface="Arial" charset="0"/>
              <a:cs typeface="Arial" charset="0"/>
            </a:rPr>
            <a:t>Прогноз 2023</a:t>
          </a:r>
          <a:endParaRPr lang="ru-RU" b="1" dirty="0">
            <a:latin typeface="Arial" charset="0"/>
            <a:cs typeface="Arial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0.21348</cdr:x>
      <cdr:y>0.04</cdr:y>
    </cdr:from>
    <cdr:to>
      <cdr:x>0.35864</cdr:x>
      <cdr:y>0.1209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7322" y="142876"/>
          <a:ext cx="922929" cy="28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0.15322</cdr:x>
      <cdr:y>0.14157</cdr:y>
    </cdr:from>
    <cdr:to>
      <cdr:x>0.30806</cdr:x>
      <cdr:y>0.40045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4860" y="5000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0.15385</cdr:x>
      <cdr:y>0.20339</cdr:y>
    </cdr:from>
    <cdr:to>
      <cdr:x>0.33654</cdr:x>
      <cdr:y>0.33898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008" y="857256"/>
          <a:ext cx="135732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0.52871</cdr:x>
      <cdr:y>0.63507</cdr:y>
    </cdr:from>
    <cdr:to>
      <cdr:x>0.63278</cdr:x>
      <cdr:y>0.86658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5750" y="25083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0.31722</cdr:x>
      <cdr:y>0.25398</cdr:y>
    </cdr:from>
    <cdr:to>
      <cdr:x>0.77542</cdr:x>
      <cdr:y>0.85431</cdr:y>
    </cdr:to>
    <cdr:sp macro="" textlink="">
      <cdr:nvSpPr>
        <cdr:cNvPr id="2" name="Блок-схема: узел 1"/>
        <cdr:cNvSpPr/>
      </cdr:nvSpPr>
      <cdr:spPr>
        <a:xfrm xmlns:a="http://schemas.openxmlformats.org/drawingml/2006/main">
          <a:off x="2592288" y="1584168"/>
          <a:ext cx="3744416" cy="3744416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2400" b="1" dirty="0" smtClean="0">
            <a:solidFill>
              <a:srgbClr val="8E3432"/>
            </a:solidFill>
            <a:latin typeface="Impact" pitchFamily="34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400" b="1" dirty="0" smtClean="0">
              <a:solidFill>
                <a:srgbClr val="8E3432"/>
              </a:solidFill>
              <a:latin typeface="Impact" pitchFamily="34" charset="0"/>
              <a:cs typeface="Times New Roman" pitchFamily="18" charset="0"/>
            </a:rPr>
            <a:t>ПРИОРИТЕТНЫЕ НАПРАВЛЕНИЯ РАСХОДОВ </a:t>
          </a:r>
        </a:p>
        <a:p xmlns:a="http://schemas.openxmlformats.org/drawingml/2006/main">
          <a:pPr algn="ctr"/>
          <a:r>
            <a:rPr lang="ru-RU" sz="2400" b="1" dirty="0" smtClean="0">
              <a:solidFill>
                <a:srgbClr val="8E3432"/>
              </a:solidFill>
              <a:latin typeface="Impact" pitchFamily="34" charset="0"/>
              <a:cs typeface="Times New Roman" pitchFamily="18" charset="0"/>
            </a:rPr>
            <a:t>2021 года</a:t>
          </a:r>
          <a:endParaRPr lang="ru-RU" sz="2400" b="1" dirty="0">
            <a:solidFill>
              <a:srgbClr val="8E3432"/>
            </a:solidFill>
            <a:latin typeface="Impact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A318F-091E-4D3D-9886-B749EA493769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B753A-9603-4D06-BEEC-8734AE56D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144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42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7E8C6-3740-4665-BA47-3867E9B3681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ACC25-C460-4B58-BFCA-8D0C42D2B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468D6-9E6A-4BED-8CD5-9F6D944CC3A8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FC300-9359-49F7-8AF7-FF5AD2795A9F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A1F9B-65D8-4582-97B2-5A427483CAC2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AE0A6-77A2-4B0C-87B9-BC38B5EB0891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6FF84-B650-47BD-B138-1806A6129D72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C8363-EA7C-46AA-9090-ABD94EFCE643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804823-4432-4608-8178-A3F257F47F19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417306-2761-46D0-ADCB-E57661074EB1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5096C-A1E3-4CC0-B15C-0B5812B836BB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C9FA8-0A6A-458F-BFC6-4A98AC1344A5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91974-2A7F-4826-856C-EF0FACC73D06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114E85-1F59-4756-AAF0-DD99F1B5E48D}" type="datetime1">
              <a:rPr lang="ru-RU" smtClean="0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image" Target="../media/image33.jpe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kurskadmin.ru/sites/default/files/12_03_15_09_57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79535"/>
            <a:ext cx="4032448" cy="277846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5" name="Picture 16" descr="http://www.transst.ru/upload/medialibrary/35c/35c1b62ce676d960a3aa4f6ebedd24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419" y="1988840"/>
            <a:ext cx="275558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699792" y="2060848"/>
            <a:ext cx="3744416" cy="2000264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К проекту решения Курского городского Собрания «О бюджете города Курска на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2021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и на плановый период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2022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и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2023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годов»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287016" y="1124744"/>
            <a:ext cx="88569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БЮДЖЕТ ДЛЯ ГРАЖДАН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60688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9" name="Рисунок 8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696044" y="6429396"/>
            <a:ext cx="2447956" cy="679429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8" name="Рисунок 17" descr="memorial-pamyati-pavshikh_4781894_44_01_09_1299_27_04_2015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916832"/>
            <a:ext cx="269979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08720"/>
            <a:ext cx="3456384" cy="33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5148064" y="1844824"/>
            <a:ext cx="1008112" cy="985312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3131840" y="2780928"/>
            <a:ext cx="1008112" cy="992722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57620" y="214290"/>
            <a:ext cx="3143272" cy="97443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23528" y="3429000"/>
          <a:ext cx="8391876" cy="327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 descr="header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63688" y="364502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Профицит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364502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Дефицит</a:t>
            </a:r>
          </a:p>
        </p:txBody>
      </p:sp>
      <p:pic>
        <p:nvPicPr>
          <p:cNvPr id="16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-15090" y="980728"/>
            <a:ext cx="9159090" cy="720080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4578" name="Picture 2" descr="http://dlhednzd5e78n.cloudfront.net/wp-content/uploads/2013/04/1040136_82699226_SXC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73448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1071546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1"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СБАЛАНСИРОВАННОСТЬ БЮДЖЕТА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59632" y="4653136"/>
            <a:ext cx="1584176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6156176" y="4797152"/>
            <a:ext cx="1584176" cy="14276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</a:p>
        </p:txBody>
      </p:sp>
      <p:pic>
        <p:nvPicPr>
          <p:cNvPr id="8" name="Рисунок 7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1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504" y="1700808"/>
            <a:ext cx="8821488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означает, что объем предусмотренных бюджетом расходов соответствует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-15090" y="980728"/>
            <a:ext cx="9159090" cy="86409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7650" name="Picture 2" descr="http://msk.doski.ru/i/51/49/514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4294967295"/>
          </p:nvPr>
        </p:nvGraphicFramePr>
        <p:xfrm>
          <a:off x="0" y="2132856"/>
          <a:ext cx="9144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0" y="1124744"/>
            <a:ext cx="9144000" cy="149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en-US" altLang="zh-CN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宋体"/>
                <a:cs typeface="Times New Roman" pitchFamily="18" charset="0"/>
              </a:rPr>
              <a:t>Из</a:t>
            </a:r>
            <a:r>
              <a:rPr lang="en-US" altLang="zh-CN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宋体"/>
                <a:cs typeface="Times New Roman" pitchFamily="18" charset="0"/>
              </a:rPr>
              <a:t>каких поступлений в настоящее время формируется </a:t>
            </a:r>
            <a:r>
              <a:rPr lang="en-US" altLang="zh-CN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宋体"/>
                <a:cs typeface="Times New Roman" pitchFamily="18" charset="0"/>
              </a:rPr>
              <a:t>доходная</a:t>
            </a:r>
            <a:r>
              <a:rPr lang="ru-RU" altLang="zh-CN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宋体"/>
                <a:cs typeface="Times New Roman" pitchFamily="18" charset="0"/>
              </a:rPr>
              <a:t>часть </a:t>
            </a:r>
            <a:r>
              <a:rPr lang="en-US" altLang="zh-CN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宋体"/>
                <a:cs typeface="Times New Roman" pitchFamily="18" charset="0"/>
              </a:rPr>
              <a:t>бюджета?</a:t>
            </a:r>
          </a:p>
          <a:p>
            <a:pPr algn="ctr">
              <a:lnSpc>
                <a:spcPts val="500"/>
              </a:lnSpc>
              <a:tabLst>
                <a:tab pos="977900" algn="l"/>
                <a:tab pos="3441700" algn="l"/>
              </a:tabLst>
            </a:pPr>
            <a:r>
              <a:rPr lang="en-US" altLang="zh-CN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  <a:p>
            <a:pPr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ru-RU" sz="2400" dirty="0" smtClean="0">
                <a:solidFill>
                  <a:srgbClr val="8E3432"/>
                </a:solidFill>
                <a:latin typeface="Impact" pitchFamily="34" charset="0"/>
                <a:cs typeface="Arial" pitchFamily="34" charset="0"/>
              </a:rPr>
              <a:t>         Доходы бюджета-</a:t>
            </a:r>
            <a:r>
              <a:rPr lang="en-US" altLang="zh-CN" sz="2400" dirty="0" smtClean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безвозмездные и безвозвратные поступления денежных средств в бюджет</a:t>
            </a:r>
            <a:r>
              <a:rPr lang="ru-RU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.</a:t>
            </a:r>
            <a:endParaRPr lang="en-US" altLang="zh-CN" sz="22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pic>
        <p:nvPicPr>
          <p:cNvPr id="5" name="Рисунок 4" descr="header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8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-15090" y="1124744"/>
            <a:ext cx="9159090" cy="1152128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8674" name="Picture 2" descr="http://kursk.bezformata.ru/content/image61259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002534" cy="328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776"/>
            <a:ext cx="9144000" cy="575841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НАЛОГОВЫЕ ДОХОДЫ</a:t>
            </a:r>
            <a:endParaRPr lang="ru-RU" b="1" kern="1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63888" y="2132856"/>
            <a:ext cx="5580112" cy="4536504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уплаты налогов, установленных Налоговым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Кодексом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(налог на доходы физических лиц; земельный налог; налог на имущество физических лиц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госпошлина;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алог взимаемый в связи с применением упрощенной и патентной системы налогообложения,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акцизы на нефтепродукты, единый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сельско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хозяйственный налог и другие) 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8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-15090" y="980728"/>
            <a:ext cx="9159090" cy="1152128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9698" name="Picture 4" descr="http://www.pro-goroda.ru/sites/default/files/styles/news-fullnode-main-pic/public/field/image/800x600_1307023870_dengi-novostivl-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500570"/>
            <a:ext cx="2411760" cy="192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2" descr="http://download.taxifm.ru/pub/1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0335" y="2564904"/>
            <a:ext cx="3833665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96752"/>
            <a:ext cx="9144000" cy="647700"/>
          </a:xfrm>
          <a:noFill/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" y="2132856"/>
            <a:ext cx="5364087" cy="4536504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	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 </a:t>
            </a:r>
            <a:r>
              <a:rPr lang="ru-RU" altLang="zh-CN" sz="2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неналоговым доходам относятся: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доходы от продажи материальных и нематериальных активов, доходы от оказания платных услуг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,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а 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</a:t>
            </a:r>
            <a:r>
              <a:rPr lang="ru-RU" altLang="zh-CN" sz="2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дательства</a:t>
            </a:r>
            <a:r>
              <a:rPr lang="ru-RU" altLang="zh-CN" sz="2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и другие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6" name="Рисунок 5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9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-15090" y="1124744"/>
            <a:ext cx="9159090" cy="1152128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30722" name="Picture 4" descr="http://www.oreninform.ru/upload/iblock/e86/b225f2572bb505a10ff7d0636b3f5bbc0738c67e_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9234"/>
            <a:ext cx="4211960" cy="255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76518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96752"/>
            <a:ext cx="9144000" cy="1143000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75856" y="2348880"/>
            <a:ext cx="5643562" cy="3500437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бюджет на безвозмездной и безвозвратной основе из областного бюджета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(дотации, субсидии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субвенции), а также перечисления от физических и юридических лиц (кроме налоговых и неналоговых доходов).</a:t>
            </a:r>
          </a:p>
        </p:txBody>
      </p:sp>
      <p:pic>
        <p:nvPicPr>
          <p:cNvPr id="6" name="Рисунок 5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9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0" y="980728"/>
            <a:ext cx="9159090" cy="158417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object 8"/>
          <p:cNvSpPr>
            <a:spLocks noChangeArrowheads="1"/>
          </p:cNvSpPr>
          <p:nvPr/>
        </p:nvSpPr>
        <p:spPr bwMode="auto">
          <a:xfrm>
            <a:off x="0" y="2924175"/>
            <a:ext cx="9144000" cy="113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0" y="4054475"/>
            <a:ext cx="9144000" cy="1343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12"/>
          <p:cNvSpPr>
            <a:spLocks noChangeArrowheads="1"/>
          </p:cNvSpPr>
          <p:nvPr/>
        </p:nvSpPr>
        <p:spPr bwMode="auto">
          <a:xfrm>
            <a:off x="0" y="5397500"/>
            <a:ext cx="9144000" cy="1343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5"/>
          <p:cNvSpPr txBox="1">
            <a:spLocks noChangeArrowheads="1"/>
          </p:cNvSpPr>
          <p:nvPr/>
        </p:nvSpPr>
        <p:spPr bwMode="auto">
          <a:xfrm>
            <a:off x="0" y="2348880"/>
            <a:ext cx="9144000" cy="405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4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Виды межбюджетных трансфертов</a:t>
            </a:r>
          </a:p>
          <a:p>
            <a:pPr algn="ctr"/>
            <a:r>
              <a:rPr lang="ru-RU" sz="24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дар, пожертвование)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marL="173038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приходить на помощь) </a:t>
            </a:r>
          </a:p>
          <a:p>
            <a:pPr marL="173038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другим публично-правовым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образованиям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полномочий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 algn="ctr"/>
            <a:r>
              <a:rPr lang="ru-RU" sz="24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marL="173038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2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3528" y="908720"/>
            <a:ext cx="8712968" cy="19082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endParaRPr lang="ru-RU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Межбюджетные трансферты </a:t>
            </a: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денежные средства, перечисляемые из одного бюджета бюджетной системы Российской Федерации другому. </a:t>
            </a: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Это основной вид безвозмездных перечислений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u="sng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 bwMode="auto">
          <a:xfrm>
            <a:off x="-15090" y="836712"/>
            <a:ext cx="9159090" cy="792088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836712"/>
            <a:ext cx="8929718" cy="756667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Times New Roman" pitchFamily="18" charset="0"/>
              </a:rPr>
              <a:t>Показатели социально-экономического развития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Times New Roman" pitchFamily="18" charset="0"/>
              </a:rPr>
              <a:t> города Курска</a:t>
            </a:r>
            <a:endParaRPr kumimoji="0" lang="ru-RU" sz="2400" b="1" i="0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731040799"/>
              </p:ext>
            </p:extLst>
          </p:nvPr>
        </p:nvGraphicFramePr>
        <p:xfrm>
          <a:off x="323528" y="1844824"/>
          <a:ext cx="41764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796136" y="2204864"/>
            <a:ext cx="80177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pic>
        <p:nvPicPr>
          <p:cNvPr id="19" name="Рисунок 18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9144000" cy="1052735"/>
          </a:xfrm>
          <a:prstGeom prst="rect">
            <a:avLst/>
          </a:prstGeom>
        </p:spPr>
      </p:pic>
      <p:pic>
        <p:nvPicPr>
          <p:cNvPr id="27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-99392"/>
            <a:ext cx="936104" cy="1052737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11560" y="1628800"/>
            <a:ext cx="381642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Численность работающих, тыс. чел.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0032" y="1628800"/>
            <a:ext cx="381642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Фонд оплаты труда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11760" y="4005064"/>
            <a:ext cx="4464496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  одного работающего в городе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2123728" y="4581128"/>
          <a:ext cx="4824536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Диаграмма 35"/>
          <p:cNvGraphicFramePr/>
          <p:nvPr/>
        </p:nvGraphicFramePr>
        <p:xfrm>
          <a:off x="4499992" y="1916832"/>
          <a:ext cx="44279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15090" y="980728"/>
            <a:ext cx="9159090" cy="936104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2536" y="980728"/>
            <a:ext cx="9572660" cy="42919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Показатели социально-экономического развития 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города Курска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16832"/>
            <a:ext cx="482168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effectLst/>
                <a:latin typeface="Times New Roman" pitchFamily="18" charset="0"/>
                <a:cs typeface="Times New Roman" pitchFamily="18" charset="0"/>
              </a:rPr>
              <a:t>в млн. руб.)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9692" y="1772816"/>
            <a:ext cx="396430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  <a:latin typeface="Times New Roman" pitchFamily="18" charset="0"/>
                <a:cs typeface="Times New Roman" pitchFamily="18" charset="0"/>
              </a:rPr>
              <a:t>Оборот розничной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торговли  (в млн. руб.)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125800077"/>
              </p:ext>
            </p:extLst>
          </p:nvPr>
        </p:nvGraphicFramePr>
        <p:xfrm>
          <a:off x="4788024" y="5517232"/>
          <a:ext cx="4214810" cy="14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004048" y="5229200"/>
            <a:ext cx="392909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effectLst/>
                <a:latin typeface="Times New Roman" pitchFamily="18" charset="0"/>
                <a:cs typeface="Times New Roman" pitchFamily="18" charset="0"/>
              </a:rPr>
              <a:t>Оборот  общественного  питания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(в млн. руб.)</a:t>
            </a:r>
            <a:endParaRPr lang="ru-RU" sz="1400" b="1" dirty="0">
              <a:solidFill>
                <a:schemeClr val="dk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454686696"/>
              </p:ext>
            </p:extLst>
          </p:nvPr>
        </p:nvGraphicFramePr>
        <p:xfrm>
          <a:off x="0" y="2492896"/>
          <a:ext cx="4932040" cy="45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Рисунок 16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00132"/>
          </a:xfrm>
          <a:prstGeom prst="rect">
            <a:avLst/>
          </a:prstGeom>
        </p:spPr>
      </p:pic>
      <p:pic>
        <p:nvPicPr>
          <p:cNvPr id="14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graphicFrame>
        <p:nvGraphicFramePr>
          <p:cNvPr id="18" name="Диаграмма 17"/>
          <p:cNvGraphicFramePr/>
          <p:nvPr/>
        </p:nvGraphicFramePr>
        <p:xfrm>
          <a:off x="5148064" y="1772816"/>
          <a:ext cx="39959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91680" y="5013176"/>
            <a:ext cx="353943" cy="1089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 b="1" dirty="0" smtClean="0"/>
              <a:t>Оценка 2020</a:t>
            </a:r>
            <a:endParaRPr lang="ru-RU" sz="1100" b="1" dirty="0"/>
          </a:p>
        </p:txBody>
      </p:sp>
      <p:sp>
        <p:nvSpPr>
          <p:cNvPr id="16" name="TextBox 25"/>
          <p:cNvSpPr txBox="1"/>
          <p:nvPr/>
        </p:nvSpPr>
        <p:spPr>
          <a:xfrm>
            <a:off x="2483768" y="5013176"/>
            <a:ext cx="353943" cy="1089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Arial" charset="0"/>
                <a:cs typeface="Arial" charset="0"/>
              </a:rPr>
              <a:t>Прогноз 2021</a:t>
            </a:r>
            <a:endParaRPr lang="ru-RU" b="1" dirty="0">
              <a:latin typeface="Arial" charset="0"/>
              <a:cs typeface="Arial" charset="0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3203848" y="5013176"/>
            <a:ext cx="369332" cy="1089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Arial" charset="0"/>
                <a:cs typeface="Arial" charset="0"/>
              </a:rPr>
              <a:t>Прогноз</a:t>
            </a:r>
            <a:r>
              <a:rPr lang="ru-RU" sz="1200" b="1" dirty="0" smtClean="0"/>
              <a:t> 2022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16216" y="3645024"/>
            <a:ext cx="353943" cy="1089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 b="1" dirty="0" smtClean="0"/>
              <a:t>Оценка 2020</a:t>
            </a:r>
            <a:endParaRPr lang="ru-RU" sz="1100" b="1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0" y="980728"/>
            <a:ext cx="9159090" cy="936104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1" name="Picture 4" descr="C:\Documents and Settings\User\Мои документы\Мои рисунки\3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42918"/>
            <a:ext cx="2422622" cy="16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www.kurskadmin.ru/sites/default/files/field/image/1_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229200"/>
            <a:ext cx="2896411" cy="1800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3573016"/>
            <a:ext cx="6552728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расходов бюджета города. </a:t>
            </a:r>
            <a:r>
              <a:rPr lang="ru-RU" altLang="ko-KR" sz="2000" dirty="0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Принятие новых видов расходов только после соответствующей оценки их эффективности</a:t>
            </a:r>
            <a:endParaRPr lang="en-US" altLang="ko-KR" sz="2000" dirty="0" smtClean="0">
              <a:solidFill>
                <a:schemeClr val="tx1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4581128"/>
            <a:ext cx="568863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муниципального долга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916832"/>
            <a:ext cx="8064896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города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2420888"/>
            <a:ext cx="7272808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собственных доходов бюджета. </a:t>
            </a:r>
            <a:r>
              <a:rPr lang="ru-RU" altLang="ko-KR" sz="2000" dirty="0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Выявление резервов и перераспределение их в пользу приоритетных направлений, создающих условия для экономического роста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712" y="5157192"/>
            <a:ext cx="532859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объема дефицита бюджета города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52736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Основные задачи бюджетной политики города Курска на 2021 – 2023 годы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5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1052736"/>
            <a:ext cx="50760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город в России, административный центр Курской области.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разделён на три административно-территориальных округа: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Центральный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Железнодорожный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Сеймский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площадь земель города Курска по состоянию на 01.01.2020 года составляет 208 кв.км.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293096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«Город Курск» имеет единый бюджет . Численность населения города Курска на 01.01.2020 г. – 452,976 тыс. человек.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8676" name="Picture 4" descr="http://slava.kurchatov.info/sites/default/files/field/image/kursk_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3643338" cy="25717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pic>
        <p:nvPicPr>
          <p:cNvPr id="28674" name="Picture 2" descr="https://fs03.metod-kopilka.ru/images/doc/71/72300/img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3744416" cy="27363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-15090" y="980728"/>
            <a:ext cx="9159090" cy="720080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39" name="WordArt 37"/>
          <p:cNvSpPr>
            <a:spLocks noChangeArrowheads="1" noChangeShapeType="1" noTextEdit="1"/>
          </p:cNvSpPr>
          <p:nvPr/>
        </p:nvSpPr>
        <p:spPr bwMode="auto">
          <a:xfrm>
            <a:off x="0" y="1052513"/>
            <a:ext cx="9144000" cy="864319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Основные параметры проекта </a:t>
            </a:r>
            <a:r>
              <a:rPr lang="ru-RU" sz="28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20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ru-RU" sz="2000" kern="1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(тыс.рублей)</a:t>
            </a:r>
            <a:r>
              <a:rPr lang="ru-RU" sz="2800" kern="1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kern="1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6143644"/>
            <a:ext cx="2233642" cy="577831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29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0" y="1988840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-15090" y="980728"/>
            <a:ext cx="9159090" cy="1296144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481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0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7215174" y="1988840"/>
            <a:ext cx="1928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2" name="Рисунок 11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9512" y="5929330"/>
            <a:ext cx="8964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endParaRPr lang="ru-RU" sz="1200" b="1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48" y="25003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47864" y="2780928"/>
            <a:ext cx="9286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4716016" y="1988840"/>
            <a:ext cx="1428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         </a:t>
            </a:r>
            <a:endParaRPr lang="ru-RU" sz="1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868144" y="234888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1988840"/>
          <a:ext cx="65527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1" descr="http://www.vladtime.ru/uploads/posts/2016-01/1453657056_newsvideopic_gorsovet-utverdil-byudget-2015-odessa-zarabotaet42912_73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852936"/>
            <a:ext cx="292325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AutoShape 2" descr="https://www.swsu.ru/upload/iblock/12a/12a11d1f8800f045205563c95eee0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www.swsu.ru/upload/iblock/12a/12a11d1f8800f045205563c95eee0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112474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Доходы бюджета города Курска (без финансовой помощи из областного бюджета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 bwMode="auto">
          <a:xfrm>
            <a:off x="-15090" y="980728"/>
            <a:ext cx="9159090" cy="1152128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5652120" y="4725144"/>
            <a:ext cx="2664296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179512" y="2133600"/>
            <a:ext cx="2820863" cy="1571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всего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4 218 708 тыс.рублей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4 364 552 тыс.рублей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4 537 975 тыс.рублей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5652120" y="4941168"/>
            <a:ext cx="26972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3 815 925 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3 966 652 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–  4 144 149 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5652120" y="5949280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– 402 783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397 900 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– 393 826 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1331640" y="6165304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6948264" y="4005064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4211960" y="5085184"/>
            <a:ext cx="69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-180528" y="1052736"/>
            <a:ext cx="921702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+mn-cs"/>
              </a:rPr>
              <a:t>Структура налоговых и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+mn-cs"/>
              </a:rPr>
              <a:t>неналоговых доходов бюджета</a:t>
            </a:r>
          </a:p>
          <a:p>
            <a:pPr algn="ctr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+mn-cs"/>
              </a:rPr>
              <a:t> города 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+mn-cs"/>
              </a:rPr>
              <a:t>Курска в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+mn-cs"/>
              </a:rPr>
              <a:t>2021-2023 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+mn-cs"/>
              </a:rPr>
              <a:t>гг.</a:t>
            </a:r>
          </a:p>
        </p:txBody>
      </p:sp>
      <p:pic>
        <p:nvPicPr>
          <p:cNvPr id="37" name="Рисунок 36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44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pic>
        <p:nvPicPr>
          <p:cNvPr id="48" name="Рисунок 47" descr="Рисунок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751251">
            <a:off x="5512554" y="1819364"/>
            <a:ext cx="3315651" cy="234750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9" name="Овал 48"/>
          <p:cNvSpPr/>
          <p:nvPr/>
        </p:nvSpPr>
        <p:spPr bwMode="auto">
          <a:xfrm>
            <a:off x="6084168" y="3356992"/>
            <a:ext cx="79208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91,3%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7812360" y="1700808"/>
            <a:ext cx="701382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8,7%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5652120" y="5661248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pic>
        <p:nvPicPr>
          <p:cNvPr id="51" name="Рисунок 50" descr="Рисунок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751251">
            <a:off x="2704241" y="2899485"/>
            <a:ext cx="3315651" cy="234750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2" name="Овал 51"/>
          <p:cNvSpPr/>
          <p:nvPr/>
        </p:nvSpPr>
        <p:spPr bwMode="auto">
          <a:xfrm>
            <a:off x="4932040" y="2708920"/>
            <a:ext cx="701382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9,1%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 bwMode="auto">
          <a:xfrm>
            <a:off x="3203848" y="4437112"/>
            <a:ext cx="79208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90,9%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  <p:pic>
        <p:nvPicPr>
          <p:cNvPr id="54" name="Рисунок 53" descr="Рисунок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751251">
            <a:off x="-32063" y="3979605"/>
            <a:ext cx="3315651" cy="234750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5" name="Овал 54"/>
          <p:cNvSpPr/>
          <p:nvPr/>
        </p:nvSpPr>
        <p:spPr bwMode="auto">
          <a:xfrm>
            <a:off x="2195736" y="3789040"/>
            <a:ext cx="701382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9,5%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 bwMode="auto">
          <a:xfrm>
            <a:off x="539552" y="5661248"/>
            <a:ext cx="79208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90,5%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0" y="1052736"/>
            <a:ext cx="9159090" cy="1368152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" name="Рисунок 17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14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1340768"/>
            <a:ext cx="887767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        </a:t>
            </a:r>
            <a:r>
              <a:rPr lang="ru-RU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Структура </a:t>
            </a:r>
            <a:r>
              <a:rPr lang="ru-RU" sz="2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неналоговых </a:t>
            </a:r>
            <a:r>
              <a:rPr lang="ru-RU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доходов бюджета </a:t>
            </a:r>
            <a:r>
              <a:rPr lang="ru-RU" sz="2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города Курска в </a:t>
            </a:r>
            <a:r>
              <a:rPr lang="en-US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20</a:t>
            </a:r>
            <a:r>
              <a:rPr lang="ru-RU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21</a:t>
            </a:r>
            <a:r>
              <a:rPr lang="en-US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-20</a:t>
            </a:r>
            <a:r>
              <a:rPr lang="ru-RU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23 </a:t>
            </a:r>
            <a:r>
              <a:rPr lang="ru-RU" sz="2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гг</a:t>
            </a:r>
            <a:r>
              <a:rPr lang="ru-RU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.</a:t>
            </a:r>
          </a:p>
          <a:p>
            <a:pPr algn="ctr"/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(удельный вес (%) в общем  объеме неналоговых доходов)</a:t>
            </a:r>
          </a:p>
          <a:p>
            <a:pPr algn="ctr"/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179512" y="2276872"/>
          <a:ext cx="8786874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1052736"/>
            <a:ext cx="9159090" cy="1008112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4" name="Рисунок 13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14423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Структура доходов бюджета города Курска  на 2021-2023 годы 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(без финансовой помощи из областного бюджета) 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2143116"/>
          <a:ext cx="9001188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3"/>
                <a:gridCol w="1465084"/>
                <a:gridCol w="811580"/>
                <a:gridCol w="1509550"/>
                <a:gridCol w="958261"/>
                <a:gridCol w="1516306"/>
                <a:gridCol w="811614"/>
              </a:tblGrid>
              <a:tr h="121444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 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22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815 925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3 966 652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90,88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4 144 149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91,32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5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402 783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9,53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397 900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9,12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393 826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8,68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965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7013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32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4 225 721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4 364 552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4 537 975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980728"/>
            <a:ext cx="9159090" cy="122413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5093" name="TextBox 14"/>
          <p:cNvSpPr txBox="1">
            <a:spLocks noChangeArrowheads="1"/>
          </p:cNvSpPr>
          <p:nvPr/>
        </p:nvSpPr>
        <p:spPr bwMode="auto">
          <a:xfrm>
            <a:off x="8316416" y="1844824"/>
            <a:ext cx="1000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Тыс.руб.</a:t>
            </a:r>
          </a:p>
        </p:txBody>
      </p:sp>
      <p:pic>
        <p:nvPicPr>
          <p:cNvPr id="14" name="Рисунок 13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СТРУКТУРА ДОХОДОВ БЮДЖЕТА ГОРОДА КУРСКА </a:t>
            </a: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НА 2020-2023 ГОДЫ </a:t>
            </a:r>
          </a:p>
          <a:p>
            <a:pPr algn="ctr"/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(БЕЗ ФИНАНСОВОЙ ПОМОЩИ ИЗ ОБЛАСТНОГО БЮДЖЕТА)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2276871"/>
          <a:ext cx="9144001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32"/>
                <a:gridCol w="1080120"/>
                <a:gridCol w="1080120"/>
                <a:gridCol w="1080120"/>
                <a:gridCol w="1043609"/>
              </a:tblGrid>
              <a:tr h="35239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E343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baseline="0" dirty="0" smtClean="0">
                          <a:solidFill>
                            <a:srgbClr val="8E343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dirty="0">
                        <a:solidFill>
                          <a:srgbClr val="8E343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0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2 522 421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2 722 867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2 879 930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3 053 323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0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523 144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511  688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523  114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523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/>
                </a:tc>
              </a:tr>
              <a:tr h="5579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228 005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57 001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0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266 677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276 076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301 736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301 736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0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72 374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71 580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71 630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72 165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6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и патентной системы налогообложения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25 689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136 166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148 285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151 102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12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21 901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22 579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22 579</a:t>
                      </a:r>
                    </a:p>
                  </a:txBody>
                  <a:tcPr/>
                </a:tc>
              </a:tr>
              <a:tr h="3230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7 039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7 250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7 526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7 804</a:t>
                      </a:r>
                    </a:p>
                  </a:txBody>
                  <a:tcPr/>
                </a:tc>
              </a:tr>
              <a:tr h="3230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 налоговые доходы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10 970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11 396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11 852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12 326</a:t>
                      </a:r>
                    </a:p>
                  </a:txBody>
                  <a:tcPr marL="7620" marR="7620" marT="7620" marB="0" anchor="ctr"/>
                </a:tc>
              </a:tr>
              <a:tr h="35239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3 677 566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3 815 925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3 966 652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4 144 149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1052736"/>
            <a:ext cx="9159090" cy="122413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8" name="Рисунок 7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142985"/>
            <a:ext cx="821537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Структура доходов бюджета города Курска  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на 2020-2023 годы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2420888"/>
          <a:ext cx="8821645" cy="3698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656"/>
                <a:gridCol w="1193907"/>
                <a:gridCol w="1193907"/>
                <a:gridCol w="1061251"/>
                <a:gridCol w="994924"/>
              </a:tblGrid>
              <a:tr h="299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91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354 132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347 802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354 651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355 953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108 054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46 941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35 216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29 834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041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 возмещение ущерба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18 329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4 135</a:t>
                      </a:r>
                    </a:p>
                  </a:txBody>
                  <a:tcPr/>
                </a:tc>
              </a:tr>
              <a:tr h="388177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использовании природными ресурсами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17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4 540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041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486 698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402 783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397 900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393 826</a:t>
                      </a:r>
                    </a:p>
                  </a:txBody>
                  <a:tcPr/>
                </a:tc>
              </a:tr>
              <a:tr h="44041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7 013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2420888"/>
            <a:ext cx="407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E3432"/>
                </a:solidFill>
              </a:rPr>
              <a:t>НЕНАЛОГОВЫЕ ДОХОДЫ</a:t>
            </a:r>
            <a:endParaRPr lang="ru-RU" dirty="0">
              <a:solidFill>
                <a:srgbClr val="8E343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7572361" y="2132856"/>
            <a:ext cx="1571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Тыс.рублей</a:t>
            </a:r>
            <a:endParaRPr lang="ru-RU" sz="1400" dirty="0"/>
          </a:p>
        </p:txBody>
      </p:sp>
      <p:pic>
        <p:nvPicPr>
          <p:cNvPr id="14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0" y="1052736"/>
            <a:ext cx="9159090" cy="1008112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Рисунок 22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2" name="Picture 2" descr="http://belrn.ru/wp-content/uploads/2016/03/%D0%A1%D0%BB%D0%B0%D0%B9%D0%B420-768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6012160" cy="47251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0" y="1196752"/>
            <a:ext cx="93987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Расходы бюджета г. Курска  без финансовой помощи из областного бюджета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2204864"/>
            <a:ext cx="2952328" cy="3693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2021 год </a:t>
            </a:r>
          </a:p>
          <a:p>
            <a:pPr algn="ctr"/>
            <a:r>
              <a:rPr lang="ru-RU" sz="24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4 575 721 тыс. руб.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2022 год </a:t>
            </a:r>
          </a:p>
          <a:p>
            <a:pPr algn="ctr"/>
            <a:r>
              <a:rPr lang="ru-RU" sz="24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4 364 552 тыс. руб.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2023 год </a:t>
            </a:r>
          </a:p>
          <a:p>
            <a:pPr algn="ctr"/>
            <a:r>
              <a:rPr lang="ru-RU" sz="24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4 537 975 тыс. руб.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auto">
          <a:xfrm>
            <a:off x="0" y="980728"/>
            <a:ext cx="9159090" cy="122413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1202" name="Picture 132" descr="%D0%9E%D0%B1%D1%80%D0%B0%D0%B7%D0%BE%D0%B2%D0%B0%D0%BD%D0%B8%D0%B5-227x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144" y="2204864"/>
            <a:ext cx="30228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306" name="Picture 128" descr="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344874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1307" name="Picture 130" descr="023743302432f5bd21c9ec76e79916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2987824" cy="200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1308" name="Picture 134" descr="2011-06-07_triatlon-casp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013177"/>
            <a:ext cx="288032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1309" name="Picture 136" descr="1369722786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149080"/>
            <a:ext cx="2590996" cy="19442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7843292" y="1916832"/>
            <a:ext cx="1300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Тыс. </a:t>
            </a:r>
            <a:r>
              <a:rPr lang="ru-RU" sz="1400" dirty="0" smtClean="0"/>
              <a:t>рублей.</a:t>
            </a:r>
            <a:endParaRPr lang="ru-RU" sz="1400" dirty="0"/>
          </a:p>
        </p:txBody>
      </p:sp>
      <p:pic>
        <p:nvPicPr>
          <p:cNvPr id="14" name="Рисунок 13" descr="header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17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1052736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Состав расходов бюджета города Курска по разделам бюджетной классификации </a:t>
            </a:r>
          </a:p>
          <a:p>
            <a:pPr algn="ctr"/>
            <a:r>
              <a:rPr lang="ru-RU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(без финансовой помощи из областного бюджета)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21" name="Picture 6" descr="http://kursktv.ru/sites/default/files/shkola_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2204864"/>
            <a:ext cx="2571799" cy="2571768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9512" y="2204864"/>
          <a:ext cx="8712967" cy="47320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52528"/>
                <a:gridCol w="1368152"/>
                <a:gridCol w="1296144"/>
                <a:gridCol w="1296143"/>
              </a:tblGrid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4 575 721,0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4 364 552,0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4 537 975,0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1 993 552,8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1 737 568,4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698 368,2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785 718,9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785 968,9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729 014,9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690 023,6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674 349,1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308 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461,5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358 781,8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404 343,8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2 190 769,7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299 013,4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249 013,4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104 654,8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177 737,9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131 926,5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62 208,4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139 986,1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141 360,6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141 360,6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61 549,3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61 549,3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21 542,4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58 438,5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58 439,5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50 944,2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10 802,7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10 802,7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3 710,9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116,0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109 113,8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226 898,8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Номер слайда 16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AD33FC-CFB2-4C9E-9E90-385C6970F4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4" descr="c6114804cb306630e1aa08fe8554ad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999026"/>
            <a:ext cx="2857500" cy="185897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Picture 92" descr="08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157192"/>
            <a:ext cx="2841629" cy="206241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3" name="Рисунок 2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4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539552" y="305280"/>
          <a:ext cx="10009112" cy="65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96" descr="player78671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836712"/>
            <a:ext cx="2194853" cy="15716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AutoShape 84"/>
          <p:cNvSpPr>
            <a:spLocks noChangeArrowheads="1"/>
          </p:cNvSpPr>
          <p:nvPr/>
        </p:nvSpPr>
        <p:spPr bwMode="auto">
          <a:xfrm>
            <a:off x="4932040" y="4365104"/>
            <a:ext cx="2000264" cy="786958"/>
          </a:xfrm>
          <a:prstGeom prst="roundRect">
            <a:avLst>
              <a:gd name="adj" fmla="val 8094"/>
            </a:avLst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902 477,7</a:t>
            </a:r>
          </a:p>
          <a:p>
            <a:pPr algn="ctr"/>
            <a:r>
              <a:rPr lang="ru-RU" b="1" dirty="0" smtClean="0"/>
              <a:t> тыс.руб.</a:t>
            </a:r>
          </a:p>
          <a:p>
            <a:pPr algn="ctr"/>
            <a:endParaRPr lang="ru-RU" dirty="0">
              <a:solidFill>
                <a:srgbClr val="EFD3B3"/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124744"/>
            <a:ext cx="410445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1 993 552,8тыс.руб.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1628800"/>
            <a:ext cx="3456384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785 718,9 тыс.руб.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2348880"/>
            <a:ext cx="29523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политика, культура, ФК и спорт –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535 189,8тыс.руб.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3284984"/>
            <a:ext cx="2880320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ЖКХ-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358 781,8 тыс.руб.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3789040"/>
            <a:ext cx="2808312" cy="29523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расходы: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690 023,6 тыс.руб.,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61 549,3 тыс.руб.,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116 тыс.руб.,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СМИ-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10 802,7 тыс. руб.,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долга-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139 986,1 тыс.руб.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0" y="1052736"/>
            <a:ext cx="9159090" cy="936104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251520" y="1268760"/>
            <a:ext cx="6336704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4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Уважаемые жители города Курска!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988840"/>
            <a:ext cx="5976664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effectLst/>
                <a:latin typeface="+mj-lt"/>
              </a:rPr>
              <a:t>	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В  городе Курска проведена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большая работа по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 совершенствованию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открытости бюджета. Современные информационные технологии, внедренные на территории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города Курска,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во многом обеспечивают доступность к информации о его исполнении. </a:t>
            </a:r>
          </a:p>
          <a:p>
            <a:pPr algn="just"/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Начиная с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года все финансовые органы страны начали составлять на регулярной основе отдельный аналитический документ «Бюджет для граждан», который должен содержать основные положения проекта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бюджете и отчета о его исполнении в доступной и понятной форме.</a:t>
            </a:r>
          </a:p>
          <a:p>
            <a:pPr algn="just"/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своей сути бюджет для граждан - это упрощенная версия бюджетного документа, которая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использует доступные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форматы, чтобы облегчить для граждан понимание бюджета, объяснить им планы и действия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Администрации города Курска во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время бюджетного года и показать формы их возможного взаимодействия с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гражданином города 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по вопросам расходования общественных финансов. </a:t>
            </a:r>
            <a:endParaRPr lang="ru-RU" sz="1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чень надеемся, что «Бюджет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граждан»,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комитетом 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финансов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города Курска, станет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доступным источником для повышения финансовой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города 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и активизации общественного контроля за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муниципальными расходами.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Рассчитываем, что наша совместная работа будет способствовать развитию прозрачности и открытости бюджета и бюджетного процесса для граждан.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3FC-CFB2-4C9E-9E90-385C6970F44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7654" name="AutoShape 6" descr="https://www.swsu.ru/upload/iblock/12a/12a11d1f8800f045205563c95eee0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s://www.swsu.ru/upload/iblock/12a/12a11d1f8800f045205563c95eee0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www.swsu.ru/upload/iblock/12a/12a11d1f8800f045205563c95eee0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swsu.ru/upload/iblock/12a/12a11d1f8800f045205563c95eee0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4" name="AutoShape 2" descr="https://adm.rkursk.ru/files/13/images/97363_53_920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 descr="https://adm.rkursk.ru/files/13/images/97363_53_92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49080"/>
            <a:ext cx="2736304" cy="22322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6" descr="http://www.duma-er.ru/upload/medialibrary/fed/20171127_karamysh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16832"/>
            <a:ext cx="2736304" cy="1800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auto">
          <a:xfrm>
            <a:off x="0" y="980728"/>
            <a:ext cx="9159090" cy="936104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/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10000"/>
              </a:lnSpc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Расходы бюджета города Курска на образование </a:t>
            </a:r>
          </a:p>
          <a:p>
            <a:pPr algn="ctr" eaLnBrk="0" hangingPunct="0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(без учета финансовой помощи из областного бюджета)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pic>
        <p:nvPicPr>
          <p:cNvPr id="49" name="Рисунок 48" descr="full_det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2287156" cy="15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Овал 51"/>
          <p:cNvSpPr/>
          <p:nvPr/>
        </p:nvSpPr>
        <p:spPr>
          <a:xfrm>
            <a:off x="611560" y="1988840"/>
            <a:ext cx="3887292" cy="15704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(85 детских дошкольных учреждений) </a:t>
            </a:r>
          </a:p>
          <a:p>
            <a:pPr algn="ctr"/>
            <a:r>
              <a:rPr lang="en-US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2021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731 358,5 тыс.руб.</a:t>
            </a:r>
          </a:p>
          <a:p>
            <a:pPr algn="ctr"/>
            <a:r>
              <a:rPr lang="en-US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2022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631 358,5 тыс.руб.</a:t>
            </a:r>
          </a:p>
          <a:p>
            <a:pPr algn="ctr"/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2023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255 975,5 тыс.руб.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572000" y="1988840"/>
            <a:ext cx="3888432" cy="15841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(61 школа)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2021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432 876,8 тыс.руб.</a:t>
            </a:r>
          </a:p>
          <a:p>
            <a:pPr algn="ctr"/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2022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382 876,8 тыс.руб.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2023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152 156,9 тыс.руб.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627784" y="3429000"/>
            <a:ext cx="3888432" cy="17281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 учреждений)</a:t>
            </a:r>
          </a:p>
          <a:p>
            <a:pPr algn="ctr"/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2021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699 993,1 тыс.руб.</a:t>
            </a:r>
          </a:p>
          <a:p>
            <a:pPr algn="ctr"/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2022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594 008,7 тыс.руб.</a:t>
            </a:r>
          </a:p>
          <a:p>
            <a:pPr algn="ctr"/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2023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244 997,6 тыс.руб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11560" y="5013176"/>
            <a:ext cx="3888432" cy="16561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политика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учреждения)</a:t>
            </a:r>
          </a:p>
          <a:p>
            <a:pPr algn="ctr"/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2021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43 559,9 тыс.руб. </a:t>
            </a:r>
          </a:p>
          <a:p>
            <a:pPr algn="ctr"/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 2022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43 559,9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/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 2023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15 220,6 тыс.руб.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572000" y="5013176"/>
            <a:ext cx="3888432" cy="16561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 вопросы в области образования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 учреждений)</a:t>
            </a:r>
          </a:p>
          <a:p>
            <a:pPr algn="ctr"/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2021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85 764,5 тыс.руб.</a:t>
            </a:r>
          </a:p>
          <a:p>
            <a:pPr algn="ctr"/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2022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85 764,5 тыс.руб.</a:t>
            </a:r>
          </a:p>
          <a:p>
            <a:pPr algn="ctr"/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2023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30 017,6 тыс.руб.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3" descr="C:\Users\fi-021\Desktop\1437_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241176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ead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pic>
        <p:nvPicPr>
          <p:cNvPr id="18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0" y="980728"/>
            <a:ext cx="9159090" cy="648072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 rot="21154204">
            <a:off x="4362450" y="3254375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2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8820472" y="6492875"/>
            <a:ext cx="432048" cy="365125"/>
          </a:xfrm>
        </p:spPr>
        <p:txBody>
          <a:bodyPr/>
          <a:lstStyle/>
          <a:p>
            <a:pPr>
              <a:defRPr/>
            </a:pPr>
            <a:fld id="{4C4664D9-126D-49D6-839C-67CE909951AF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24744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Расходы бюджета города Курска на социальную политику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142852"/>
            <a:ext cx="8643966" cy="57150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0119152"/>
              </p:ext>
            </p:extLst>
          </p:nvPr>
        </p:nvGraphicFramePr>
        <p:xfrm>
          <a:off x="107504" y="1556792"/>
          <a:ext cx="8821643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792088"/>
                <a:gridCol w="792088"/>
                <a:gridCol w="828755"/>
              </a:tblGrid>
              <a:tr h="903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оциальных выплат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получателей на 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(чел)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7925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1. Надбавки к пенсиям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8341,2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8341,2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8341,2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1184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2. Оказание адресной  материальной  помощи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642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4508,0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4508,0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4508,0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17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3. Ежемесячные доплаты к пенсии за звание «Почетный гражданин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города Курска»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4815,9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4815,9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4815,9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47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4. Ежемесячные выплаты лицам,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награжденным почетным знаком «За особые заслуги перед городом»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1381,0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1381,0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1381,0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5. Обеспечение жильем молодых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семей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11766,0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11766,0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11766,0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903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5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затрат на уплату процентов по кредитам и займам, полученным в Российских кредитных организациях и ипотечных агентствах на приобретение и строительство жилья работникам учреждения образования города Курска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6715,0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6715,0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6715,0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9563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7.Содержание учреждений социальной политики  и комитета социальной защиты населения города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9539,6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9538,4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3337,4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8.Иные мероприятия в  области социальной политики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1037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11371,8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11374,0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10079,7</a:t>
                      </a:r>
                    </a:p>
                  </a:txBody>
                  <a:tcPr marL="68580" marR="68580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расходы на социальную политику</a:t>
                      </a:r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58438,5</a:t>
                      </a:r>
                      <a:endParaRPr lang="ru-RU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58439,5</a:t>
                      </a:r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50944,2</a:t>
                      </a:r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15" name="Рисунок 14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4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5" y="6004560"/>
          <a:ext cx="8856983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169"/>
                <a:gridCol w="2988407"/>
                <a:gridCol w="2988407"/>
              </a:tblGrid>
              <a:tr h="30476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12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12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</a:tr>
              <a:tr h="356143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299 013,4</a:t>
                      </a:r>
                      <a:endParaRPr lang="ru-RU" sz="24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249 013,4</a:t>
                      </a:r>
                      <a:endParaRPr lang="ru-RU" sz="24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104 654,8</a:t>
                      </a:r>
                      <a:endParaRPr lang="ru-RU" sz="24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</a:tr>
            </a:tbl>
          </a:graphicData>
        </a:graphic>
      </p:graphicFrame>
      <p:pic>
        <p:nvPicPr>
          <p:cNvPr id="4" name="Рисунок 3" descr="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204864"/>
            <a:ext cx="2160240" cy="15841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shko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717032"/>
            <a:ext cx="2088232" cy="18270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73616" y="5661248"/>
            <a:ext cx="370384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pic>
        <p:nvPicPr>
          <p:cNvPr id="6" name="Рисунок 5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8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 bwMode="auto">
          <a:xfrm>
            <a:off x="-15090" y="980728"/>
            <a:ext cx="9159090" cy="792088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lnSpc>
                <a:spcPct val="10000"/>
              </a:lnSpc>
            </a:pPr>
            <a:endParaRPr lang="ru-RU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0" y="1700808"/>
            <a:ext cx="3779912" cy="4248472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Учреждения культуры города Курска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его досуга и отдыха.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4860032" y="1700808"/>
            <a:ext cx="4283968" cy="4248472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</a:t>
            </a: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</a:t>
            </a:r>
            <a:r>
              <a:rPr lang="ru-RU" sz="1500" b="1" dirty="0" smtClean="0">
                <a:solidFill>
                  <a:srgbClr val="8E343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территории города</a:t>
            </a:r>
          </a:p>
          <a:p>
            <a:r>
              <a:rPr lang="ru-RU" sz="1500" b="1" dirty="0" smtClean="0">
                <a:solidFill>
                  <a:srgbClr val="8E343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осуществляют деятельность</a:t>
            </a:r>
          </a:p>
          <a:p>
            <a:pPr>
              <a:lnSpc>
                <a:spcPct val="50000"/>
              </a:lnSpc>
            </a:pPr>
            <a:endParaRPr lang="ru-RU" sz="1500" b="1" dirty="0" smtClean="0">
              <a:solidFill>
                <a:srgbClr val="8E343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Центры досуга - 6 учреждений; 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Центр народного творчества «Русь»;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Городской культурный центр «Лира»;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концертно-творческий центр «Звездный»,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центр историко-культурного наследия,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Централизованная система  библиотек; 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одно учреждение по бухгалтерскому и хозяйственному обслуживанию учреждений культуры, 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управление культуры.</a:t>
            </a:r>
          </a:p>
          <a:p>
            <a:pPr algn="ctr">
              <a:buFont typeface="Arial" pitchFamily="34" charset="0"/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Tahoma" pitchFamily="34" charset="0"/>
                <a:cs typeface="Tahoma" pitchFamily="34" charset="0"/>
              </a:rPr>
              <a:t>Расходы бюджета города Курска на культу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5076056" cy="215219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11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47864" y="1844824"/>
            <a:ext cx="439248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1052736"/>
            <a:ext cx="9159090" cy="792088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/>
            <a:endParaRPr lang="ru-RU" sz="3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10000"/>
              </a:lnSpc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ФИЗИЧЕСКАЯ КУЛЬТУРА И СПОРТ</a:t>
            </a:r>
            <a:endParaRPr lang="ru-RU" sz="3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79512" y="1844824"/>
            <a:ext cx="5040560" cy="4824536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На территории города функционируют: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спортивно-оздоровительный центр «Меркурий»,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физкультурно-спортивный центр «Восток», шахматный клуб,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спортивных школ.</a:t>
            </a:r>
          </a:p>
          <a:p>
            <a:pPr>
              <a:buFont typeface="Arial" pitchFamily="34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Средства на содержание данных учреждений и мероприятия предусмотрены на:</a:t>
            </a:r>
            <a:endParaRPr lang="ru-RU" sz="2000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5292080" y="4149080"/>
            <a:ext cx="3744416" cy="2448272"/>
          </a:xfrm>
          <a:prstGeom prst="bevel">
            <a:avLst/>
          </a:prstGeom>
          <a:solidFill>
            <a:srgbClr val="F7EAE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 г.-177 737,9 тыс.руб.; </a:t>
            </a:r>
          </a:p>
          <a:p>
            <a:pPr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 г.-131 926,5 тыс.руб.; </a:t>
            </a:r>
          </a:p>
          <a:p>
            <a:pPr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 г.-62 208,4 тыс.руб.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носка 2 (с границей) 19"/>
          <p:cNvSpPr/>
          <p:nvPr/>
        </p:nvSpPr>
        <p:spPr>
          <a:xfrm>
            <a:off x="1691680" y="3212976"/>
            <a:ext cx="3384376" cy="1224136"/>
          </a:xfrm>
          <a:prstGeom prst="accentCallout2">
            <a:avLst/>
          </a:prstGeom>
          <a:solidFill>
            <a:schemeClr val="bg1">
              <a:lumMod val="9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г.- 12 545,1 тыс. руб.,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г.- 12 545,1 тыс. руб.,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2023 г.- 1 871 640,5 тыс. руб.</a:t>
            </a:r>
          </a:p>
          <a:p>
            <a:pPr algn="ctr"/>
            <a:endParaRPr lang="ru-RU" dirty="0"/>
          </a:p>
        </p:txBody>
      </p:sp>
      <p:sp>
        <p:nvSpPr>
          <p:cNvPr id="19" name="Выноска 2 (с границей) 18"/>
          <p:cNvSpPr/>
          <p:nvPr/>
        </p:nvSpPr>
        <p:spPr>
          <a:xfrm>
            <a:off x="1691680" y="5373216"/>
            <a:ext cx="3384376" cy="1224136"/>
          </a:xfrm>
          <a:prstGeom prst="accentCallout2">
            <a:avLst/>
          </a:prstGeom>
          <a:solidFill>
            <a:schemeClr val="bg1">
              <a:lumMod val="9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г.- 2700,0 тыс. руб.,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г.- 2700,0 тыс. руб.,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г.- 2700,0 тыс. руб.</a:t>
            </a: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653136"/>
            <a:ext cx="6012160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реконструкцию тепловых сетей города Курска предусмотрено: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2420888"/>
            <a:ext cx="6084168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1052736"/>
            <a:ext cx="9159090" cy="86409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3" name="Рисунок 2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967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 Капитальное строительство 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35891"/>
            <a:ext cx="633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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реконструкцию системы биологической очистки на городских очистных сооружениях г. Курска предусмотрено:</a:t>
            </a:r>
          </a:p>
        </p:txBody>
      </p:sp>
      <p:pic>
        <p:nvPicPr>
          <p:cNvPr id="44038" name="Picture 6" descr="http://kursktv.ru/sites/default/files/shkola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01" y="2132856"/>
            <a:ext cx="2571799" cy="25717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4040" name="Picture 8" descr="http://deriglazovo.ru/wp-content/uploads/2017/09/shkolu-na-deriglazova-768x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42" y="4857736"/>
            <a:ext cx="2928958" cy="2000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17728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916832"/>
            <a:ext cx="666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E3432"/>
                </a:solidFill>
                <a:latin typeface="Impact" pitchFamily="34" charset="0"/>
              </a:rPr>
              <a:t>В бюджете города Курска запланированы </a:t>
            </a:r>
            <a:r>
              <a:rPr lang="ru-RU" sz="2000" u="sng" dirty="0" smtClean="0">
                <a:solidFill>
                  <a:srgbClr val="8E3432"/>
                </a:solidFill>
                <a:latin typeface="Impact" pitchFamily="34" charset="0"/>
              </a:rPr>
              <a:t>расходы</a:t>
            </a:r>
            <a:r>
              <a:rPr lang="ru-RU" sz="2000" dirty="0" smtClean="0">
                <a:solidFill>
                  <a:srgbClr val="8E3432"/>
                </a:solidFill>
                <a:latin typeface="Impact" pitchFamily="34" charset="0"/>
              </a:rPr>
              <a:t> на:</a:t>
            </a:r>
            <a:endParaRPr lang="ru-RU" sz="2000" dirty="0">
              <a:solidFill>
                <a:srgbClr val="8E3432"/>
              </a:solidFill>
              <a:latin typeface="Impac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5373216"/>
            <a:ext cx="3384376" cy="12241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91680" y="3212976"/>
            <a:ext cx="3384376" cy="12241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2-конечная звезда 15"/>
          <p:cNvSpPr/>
          <p:nvPr/>
        </p:nvSpPr>
        <p:spPr>
          <a:xfrm>
            <a:off x="2771800" y="5301208"/>
            <a:ext cx="6192688" cy="155679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2555776" y="5301208"/>
            <a:ext cx="6588224" cy="1556792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99792" y="2132856"/>
            <a:ext cx="6444208" cy="27363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627784" y="4797152"/>
            <a:ext cx="6516216" cy="576064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627784" y="980728"/>
            <a:ext cx="6531306" cy="1152128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124744"/>
            <a:ext cx="6516216" cy="936104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Tahoma" pitchFamily="34" charset="0"/>
                <a:cs typeface="Tahoma" pitchFamily="34" charset="0"/>
              </a:rPr>
              <a:t>Расходы бюджета города Курска</a:t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Tahoma" pitchFamily="34" charset="0"/>
                <a:cs typeface="Tahoma" pitchFamily="34" charset="0"/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ea typeface="Tahoma" pitchFamily="34" charset="0"/>
                <a:cs typeface="Tahoma" pitchFamily="34" charset="0"/>
              </a:rPr>
              <a:t> на жилищно-коммунальное хозяйство</a:t>
            </a:r>
            <a:endParaRPr lang="ru-RU" sz="2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pic>
        <p:nvPicPr>
          <p:cNvPr id="5" name="Рисунок 4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44036" name="Picture 4" descr="http://kursktv.ru/sites/default/files/f0c0e8b86eb25c8f6e5c2529e6777c2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2643206" cy="19288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4038" name="Picture 6" descr="http://m.top54.city/fileadmin/images/top55_news/bk_info_orig_78078_1476424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74"/>
            <a:ext cx="2592288" cy="192882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699792" y="2060848"/>
            <a:ext cx="6444208" cy="46043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Жилищно-коммунальное хозяйство включает следующие подразделы: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жилищное хозяйство (жилищную сферу);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коммунальное хозяйство, осуществляющее ресурсное обеспечение жилого фонда и других зданий и помещений (водоснабжение, теплоснабжение, газоснабжение, электроснабжение),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уборку и благоустройство территорий населенных пунктов (содержание дорожно-мостового хозяйства, озеленение, вывоз, и утилизация мусора, канализация и т.п.);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другие расходы в области жилищно-коммунального хозяйства (содержание подведомственных учреждений). </a:t>
            </a:r>
          </a:p>
          <a:p>
            <a:pPr algn="just">
              <a:lnSpc>
                <a:spcPct val="50000"/>
              </a:lnSpc>
            </a:pPr>
            <a:endParaRPr lang="ru-RU" sz="1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ВСЕГО  по данной отрасли предусмотрено РАСХОДОВ на : </a:t>
            </a:r>
          </a:p>
          <a:p>
            <a:pPr algn="ctr"/>
            <a:endParaRPr lang="ru-RU" sz="1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год- 358 781,8 тыс.рублей,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2022 год-  404 343,8 тыс.рублей,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2023 год- 2 190 769,7 тыс.рублей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kursk.bezformata.ru/content/image1286496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6952"/>
            <a:ext cx="2592288" cy="19497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 bwMode="auto">
          <a:xfrm>
            <a:off x="6660232" y="5993904"/>
            <a:ext cx="1224136" cy="86409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11560" y="5993904"/>
            <a:ext cx="1224136" cy="86409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0" y="980728"/>
            <a:ext cx="9159090" cy="86409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165304"/>
            <a:ext cx="1224135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2021 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год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92164" name="Picture 4" descr="http://busphoto.ru/photo/00/22/10/22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3060128" cy="18448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Рисунок 8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12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pic>
        <p:nvPicPr>
          <p:cNvPr id="57346" name="Picture 2" descr="https://transphoto.ru/photo/03/57/54/357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64904"/>
            <a:ext cx="2808312" cy="17074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7348" name="Picture 4" descr="http://www.kurskadmin.ru/sites/default/files/field/image/trolleybus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3640" y="2564904"/>
            <a:ext cx="3240360" cy="1800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Овал 12"/>
          <p:cNvSpPr/>
          <p:nvPr/>
        </p:nvSpPr>
        <p:spPr>
          <a:xfrm>
            <a:off x="2915816" y="3356992"/>
            <a:ext cx="3096344" cy="18722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ВСЕГО </a:t>
            </a:r>
          </a:p>
          <a:p>
            <a:pPr algn="ctr"/>
            <a:r>
              <a:rPr lang="ru-RU" sz="28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расходов на транспорт   </a:t>
            </a:r>
            <a:r>
              <a:rPr lang="ru-RU" sz="14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8E3432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51520" y="5157192"/>
            <a:ext cx="2304256" cy="1080120"/>
          </a:xfrm>
          <a:prstGeom prst="rightArrow">
            <a:avLst/>
          </a:prstGeom>
          <a:solidFill>
            <a:srgbClr val="8E34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208 782,3</a:t>
            </a:r>
            <a:endParaRPr lang="ru-RU" sz="28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419872" y="5157192"/>
            <a:ext cx="2304256" cy="1080120"/>
          </a:xfrm>
          <a:prstGeom prst="rightArrow">
            <a:avLst/>
          </a:prstGeom>
          <a:solidFill>
            <a:srgbClr val="8E34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208 782,3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6300192" y="5157192"/>
            <a:ext cx="2304256" cy="1080120"/>
          </a:xfrm>
          <a:prstGeom prst="rightArrow">
            <a:avLst/>
          </a:prstGeom>
          <a:solidFill>
            <a:srgbClr val="8E34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209 039,6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052736"/>
            <a:ext cx="9144000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Расходы бюджета города Курска на транспорт</a:t>
            </a:r>
            <a:endParaRPr lang="ru-RU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779912" y="5993904"/>
            <a:ext cx="1224136" cy="86409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79912" y="6165304"/>
            <a:ext cx="1224135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2022 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год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60232" y="6165304"/>
            <a:ext cx="1224135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2023 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год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980728"/>
            <a:ext cx="9159090" cy="86409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12968" cy="50006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Расходы дорожного фонда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573016"/>
            <a:ext cx="8678768" cy="328498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Объем бюджетных ассигнований муниципального дорожного фонда города Курска  предусмотрен: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Средства дорожного фонда будут направлены на 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реконструкцию, ремонт и содержание автомобильных дорог общего пользования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города Курска.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pic>
        <p:nvPicPr>
          <p:cNvPr id="7" name="Рисунок 6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0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928803"/>
            <a:ext cx="2991845" cy="174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7346" name="Picture 2" descr="http://www.dddkursk.ru/image/new/009621.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28803"/>
            <a:ext cx="3135292" cy="17213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15" name="Двойная волна 14"/>
          <p:cNvSpPr/>
          <p:nvPr/>
        </p:nvSpPr>
        <p:spPr>
          <a:xfrm>
            <a:off x="1547664" y="4149080"/>
            <a:ext cx="6192688" cy="2016224"/>
          </a:xfrm>
          <a:prstGeom prst="doubleWav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2021 год- 528 129,5 тыс. руб.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год- 528 379,5 тыс. руб.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год- 502 027,3 тыс. руб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2483768" y="1052736"/>
            <a:ext cx="6660232" cy="1800200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44034" name="Picture 2" descr="https://yocity12.com/upload/resize_cache/image/6c6bd108e5c371ba3908a7c379d35e50/0cc417a1eddc2c26eac454170b4e3a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555776" cy="2592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pic>
        <p:nvPicPr>
          <p:cNvPr id="3" name="Рисунок 2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4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2795349"/>
            <a:ext cx="6120680" cy="4062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2017 года на территории города Курска  действует новый проект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«Народный бюджет»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это проект, в котором население участвует в распределении части средств местного бюджета на конкурсной основе, на принципах софинансирования. То есть на реализацию проекта идут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 только бюджетные средства, но и средства самих граждан.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Проекты гражданского участия направлены на вовлечение граждан в решение вопросов местного значения.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2021 году в рамках данного проекта  будут проведены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расходы на ремонт и благоустройство территорий детских дошкольных и общеобразовательных учреждений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учреждений культуры, спортивных школ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города Курска. На указанные цели планируется  направить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средства местного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объеме 48 038,3 тыс.рублей и средства населения – 6 862,6 тыс.рублей. Доля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областного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прогнозируется в объеме  60% от сметной стоимости объектов или в целом -82 351,3 тыс.рублей.</a:t>
            </a:r>
          </a:p>
        </p:txBody>
      </p:sp>
      <p:pic>
        <p:nvPicPr>
          <p:cNvPr id="44036" name="Picture 4" descr="https://pbs.twimg.com/media/EEj_K4TXkAAkJba.jpg: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2771800" cy="2985664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55776" y="1124744"/>
            <a:ext cx="6588224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Участие муниципального образования «Город  Курск» в 2021 году в реализации проекта  «Народный бюджет»</a:t>
            </a:r>
            <a:endParaRPr lang="ru-RU" sz="2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1052736"/>
            <a:ext cx="9159090" cy="792088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pic>
        <p:nvPicPr>
          <p:cNvPr id="3" name="Рисунок 2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4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70080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>
              <a:tabLst>
                <a:tab pos="33909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Указом Президента России от 7 мая 2018 года №204 «О национальных целях и стратегических задачах развития Российской Федерации на период до 2024 года»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2021 году муниципальное образование «Город Курск» планирует  принять   участие  в  четырёх  национальных проектах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indent="450850" algn="just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вышеназванных проектов  планируется финансирование из трех уровней бюджетов (федерального , областного , местного 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124744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НАЦИОНАЛЬНЫЕ ПРОЕКТЫ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0" y="2492896"/>
            <a:ext cx="9144000" cy="3888432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9263" algn="just" eaLnBrk="0" hangingPunct="0">
              <a:tabLst>
                <a:tab pos="3390900" algn="l"/>
              </a:tabLs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«Образование»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части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мероприятий:</a:t>
            </a:r>
          </a:p>
          <a:p>
            <a:pPr lvl="0" indent="449263" algn="just" eaLnBrk="0" hangingPunct="0">
              <a:tabLst>
                <a:tab pos="33909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созданию новых мест в образовательных организациях различных типов для реализации дополнительных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программ всех  направленностей  (кружковая работа) в рамках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подпроекта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«Успех каждого ребенка»;</a:t>
            </a:r>
          </a:p>
          <a:p>
            <a:pPr indent="449263" algn="just" eaLnBrk="0" hangingPunct="0">
              <a:tabLst>
                <a:tab pos="33909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созданию новых мест в общеобразовательных организациях на строительство объекта «Школа на 550 учебных мест по ул. Полевая в городе Курске»;</a:t>
            </a:r>
          </a:p>
          <a:p>
            <a:pPr lvl="0" indent="449263" algn="just" eaLnBrk="0" hangingPunct="0">
              <a:tabLst>
                <a:tab pos="3390900" algn="l"/>
              </a:tabLst>
            </a:pPr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«Жилье и городская среда»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части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мероприятий по благоустройству мест массового отдыха населения (городских парков), общественных и дворовых территорий;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«Безопасные и качественные автомобильные дороги»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части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мероприятий по проведению работ на автомобильных дорогах (улицах), входящих в состав Курской городской агломерации;</a:t>
            </a:r>
          </a:p>
          <a:p>
            <a:pPr indent="449263" algn="just" eaLnBrk="0" hangingPunct="0">
              <a:tabLst>
                <a:tab pos="3390900" algn="l"/>
              </a:tabLst>
            </a:pPr>
            <a:r>
              <a:rPr lang="ru-RU" sz="1600" dirty="0" smtClean="0">
                <a:solidFill>
                  <a:srgbClr val="8E3432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«Культура»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-создание модельных библиотек.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-15090" y="980728"/>
            <a:ext cx="9159090" cy="792088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80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6" name="Скругленный прямоугольник 18"/>
          <p:cNvSpPr>
            <a:spLocks noChangeArrowheads="1"/>
          </p:cNvSpPr>
          <p:nvPr/>
        </p:nvSpPr>
        <p:spPr bwMode="auto">
          <a:xfrm>
            <a:off x="611560" y="1772816"/>
            <a:ext cx="7993062" cy="172796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7" name="Скругленный прямоугольник 18"/>
          <p:cNvSpPr>
            <a:spLocks noChangeArrowheads="1"/>
          </p:cNvSpPr>
          <p:nvPr/>
        </p:nvSpPr>
        <p:spPr bwMode="auto">
          <a:xfrm>
            <a:off x="683568" y="5805264"/>
            <a:ext cx="7920037" cy="92869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0" y="1124744"/>
            <a:ext cx="9144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" algn="ctr">
              <a:spcAft>
                <a:spcPts val="2100"/>
              </a:spcAft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ЧТО ТАКОЕ «БЮДЖЕТ ДЛЯ ГРАЖДАН»?</a:t>
            </a:r>
          </a:p>
        </p:txBody>
      </p:sp>
      <p:sp>
        <p:nvSpPr>
          <p:cNvPr id="9" name="Shape"/>
          <p:cNvSpPr>
            <a:spLocks noChangeArrowheads="1"/>
          </p:cNvSpPr>
          <p:nvPr/>
        </p:nvSpPr>
        <p:spPr bwMode="auto">
          <a:xfrm>
            <a:off x="755576" y="1844824"/>
            <a:ext cx="7666037" cy="16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  бюджета города Курска в формате, доступном для широкого круга пользователей. В представленной информации отражены положения проекта  бюджета города Курска на предстоящие три года: 2021 год и плановый период 2022-2023 годов.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hape"/>
          <p:cNvSpPr>
            <a:spLocks noChangeArrowheads="1"/>
          </p:cNvSpPr>
          <p:nvPr/>
        </p:nvSpPr>
        <p:spPr bwMode="auto">
          <a:xfrm>
            <a:off x="928662" y="5857892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</p:txBody>
      </p:sp>
      <p:pic>
        <p:nvPicPr>
          <p:cNvPr id="11" name="Picture 10" descr="Безимени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792003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Рисунок 13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3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 bwMode="auto">
          <a:xfrm>
            <a:off x="0" y="980728"/>
            <a:ext cx="9159090" cy="1296144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0" y="1052736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Управление муниципальным долгом </a:t>
            </a:r>
          </a:p>
          <a:p>
            <a:pPr algn="ctr"/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на </a:t>
            </a: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2021-2023 </a:t>
            </a: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годы </a:t>
            </a:r>
          </a:p>
        </p:txBody>
      </p:sp>
      <p:pic>
        <p:nvPicPr>
          <p:cNvPr id="32" name="Рисунок 31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79512" y="2420888"/>
            <a:ext cx="8640960" cy="1944216"/>
            <a:chOff x="179512" y="1916832"/>
            <a:chExt cx="8640960" cy="1944216"/>
          </a:xfrm>
        </p:grpSpPr>
        <p:sp>
          <p:nvSpPr>
            <p:cNvPr id="2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179512" y="1916832"/>
              <a:ext cx="8640960" cy="194421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sz="1000">
                <a:latin typeface="Constantia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939186" y="3356992"/>
              <a:ext cx="124046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2021 </a:t>
              </a:r>
              <a:r>
                <a:rPr lang="ru-RU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год</a:t>
              </a: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251520" y="1916832"/>
              <a:ext cx="85689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</a:rPr>
                <a:t>Объем </a:t>
              </a:r>
            </a:p>
            <a:p>
              <a:pPr algn="ctr"/>
              <a:r>
                <a:rPr lang="ru-RU" sz="1600" b="1" u="sng" dirty="0">
                  <a:latin typeface="Times New Roman" pitchFamily="18" charset="0"/>
                </a:rPr>
                <a:t>расходов на обслуживание </a:t>
              </a:r>
              <a:r>
                <a:rPr lang="ru-RU" sz="1600" b="1" dirty="0">
                  <a:latin typeface="Times New Roman" pitchFamily="18" charset="0"/>
                </a:rPr>
                <a:t>муниципального долга: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971600" y="2564904"/>
              <a:ext cx="1049571" cy="8240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79912" y="3356992"/>
              <a:ext cx="124046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год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804248" y="3356992"/>
              <a:ext cx="124046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2023 </a:t>
              </a:r>
              <a:r>
                <a:rPr lang="ru-RU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год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851920" y="2564904"/>
              <a:ext cx="1049571" cy="8240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876256" y="2564904"/>
              <a:ext cx="1049570" cy="82254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1043608" y="2852936"/>
              <a:ext cx="1074555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139 986,1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3923928" y="2852936"/>
              <a:ext cx="902811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141 360,6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6948264" y="2852936"/>
              <a:ext cx="902811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141 360,6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24328" y="198884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</p:grp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30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указанном объеме муниципального долга оценка долговой устойчивости  имеет  средний уровень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79512" y="4581128"/>
            <a:ext cx="8640960" cy="1944216"/>
            <a:chOff x="179512" y="4581128"/>
            <a:chExt cx="8640960" cy="1944216"/>
          </a:xfrm>
        </p:grpSpPr>
        <p:sp>
          <p:nvSpPr>
            <p:cNvPr id="41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179512" y="4581128"/>
              <a:ext cx="8640960" cy="194421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sz="1000">
                <a:latin typeface="Constantia" pitchFamily="18" charset="0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043608" y="5229200"/>
              <a:ext cx="1049571" cy="8240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923928" y="5229200"/>
              <a:ext cx="1049571" cy="8240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6876256" y="5229200"/>
              <a:ext cx="1049571" cy="8240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" name="Rectangle 114"/>
            <p:cNvSpPr>
              <a:spLocks noChangeArrowheads="1"/>
            </p:cNvSpPr>
            <p:nvPr/>
          </p:nvSpPr>
          <p:spPr bwMode="auto">
            <a:xfrm>
              <a:off x="1115616" y="5517232"/>
              <a:ext cx="1152128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3 211 363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14"/>
            <p:cNvSpPr>
              <a:spLocks noChangeArrowheads="1"/>
            </p:cNvSpPr>
            <p:nvPr/>
          </p:nvSpPr>
          <p:spPr bwMode="auto">
            <a:xfrm>
              <a:off x="3995936" y="5517232"/>
              <a:ext cx="1224136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3 211 363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14"/>
            <p:cNvSpPr>
              <a:spLocks noChangeArrowheads="1"/>
            </p:cNvSpPr>
            <p:nvPr/>
          </p:nvSpPr>
          <p:spPr bwMode="auto">
            <a:xfrm>
              <a:off x="6948264" y="5517232"/>
              <a:ext cx="1152128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3 211 363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44542" y="6021288"/>
              <a:ext cx="123886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2021 </a:t>
              </a:r>
              <a:r>
                <a:rPr lang="ru-RU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год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900075" y="6021288"/>
              <a:ext cx="11635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2022</a:t>
              </a:r>
              <a:r>
                <a:rPr lang="ru-RU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год</a:t>
              </a:r>
              <a:endPara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848396" y="6021288"/>
              <a:ext cx="124046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2023 </a:t>
              </a:r>
              <a:r>
                <a:rPr lang="ru-RU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год</a:t>
              </a:r>
            </a:p>
          </p:txBody>
        </p:sp>
        <p:sp>
          <p:nvSpPr>
            <p:cNvPr id="33" name="TextBox 2"/>
            <p:cNvSpPr txBox="1">
              <a:spLocks noChangeArrowheads="1"/>
            </p:cNvSpPr>
            <p:nvPr/>
          </p:nvSpPr>
          <p:spPr bwMode="auto">
            <a:xfrm>
              <a:off x="251520" y="4653136"/>
              <a:ext cx="85689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</a:rPr>
                <a:t>Объем </a:t>
              </a:r>
              <a:r>
                <a:rPr lang="ru-RU" sz="2400" b="1" dirty="0" smtClean="0">
                  <a:latin typeface="Times New Roman" pitchFamily="18" charset="0"/>
                </a:rPr>
                <a:t> муниципального </a:t>
              </a:r>
              <a:r>
                <a:rPr lang="ru-RU" sz="2400" b="1" dirty="0">
                  <a:latin typeface="Times New Roman" pitchFamily="18" charset="0"/>
                </a:rPr>
                <a:t>долга: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96336" y="479715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</p:grp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1052736"/>
            <a:ext cx="9159090" cy="1368152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23528" y="2492896"/>
          <a:ext cx="8569931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0" descr="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492896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869160"/>
            <a:ext cx="774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0" y="1243209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Приоритеты  муниципальной долговой политики в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2021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году и плановом периоде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2022 и 2023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годов</a:t>
            </a:r>
          </a:p>
        </p:txBody>
      </p:sp>
      <p:pic>
        <p:nvPicPr>
          <p:cNvPr id="10" name="Рисунок 9" descr="header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12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0" y="5013176"/>
            <a:ext cx="9159090" cy="720080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1052736"/>
            <a:ext cx="9159090" cy="1008112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55776" y="5805264"/>
            <a:ext cx="4320480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4 397 807,4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515719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+mn-cs"/>
              </a:rPr>
              <a:t>Общий объем программных расходов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547664" y="5733256"/>
            <a:ext cx="6086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                      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E343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E3432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0425" name="WordArt 106"/>
          <p:cNvSpPr>
            <a:spLocks noChangeArrowheads="1" noChangeShapeType="1" noTextEdit="1"/>
          </p:cNvSpPr>
          <p:nvPr/>
        </p:nvSpPr>
        <p:spPr bwMode="auto">
          <a:xfrm>
            <a:off x="3143240" y="5715016"/>
            <a:ext cx="3000397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8"/>
              </a:avLst>
            </a:prstTxWarp>
          </a:bodyPr>
          <a:lstStyle/>
          <a:p>
            <a:pPr algn="ctr"/>
            <a:endParaRPr lang="ru-RU" sz="24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0427" name="Rectangle 108"/>
          <p:cNvSpPr>
            <a:spLocks/>
          </p:cNvSpPr>
          <p:nvPr/>
        </p:nvSpPr>
        <p:spPr bwMode="auto">
          <a:xfrm>
            <a:off x="0" y="428624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ru-RU" sz="3200" dirty="0" smtClean="0">
              <a:latin typeface="Calibri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города Курска является программно-ориентированным, то есть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расходование средств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осуществляется на основании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ru-RU" sz="220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220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220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dirty="0" smtClean="0"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Удельный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вес расходов бюджета, которые будут осуществляться в рамках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программ,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2021 год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96,1%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 общего объема расходов.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1124745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Муниципальные программы 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12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sp>
        <p:nvSpPr>
          <p:cNvPr id="17" name="Круглая лента лицом вверх 16"/>
          <p:cNvSpPr/>
          <p:nvPr/>
        </p:nvSpPr>
        <p:spPr>
          <a:xfrm>
            <a:off x="70992" y="2852936"/>
            <a:ext cx="9073008" cy="1440160"/>
          </a:xfrm>
          <a:prstGeom prst="ellipseRibbon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/>
                <a:latin typeface="Impact" pitchFamily="34" charset="0"/>
              </a:rPr>
              <a:t>17 утвержденных муниципальных программ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3" name="Picture 6" descr="http://kak.znate.ru/pars_docs/refs/28/27840/27840_html_10c17f7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0255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8858280" y="6429396"/>
            <a:ext cx="285720" cy="428604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2682" y="15883"/>
            <a:ext cx="9131318" cy="68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0" y="1052736"/>
            <a:ext cx="8928992" cy="5805264"/>
            <a:chOff x="107504" y="1052736"/>
            <a:chExt cx="8928992" cy="5805264"/>
          </a:xfrm>
          <a:effectLst/>
        </p:grpSpPr>
        <p:sp>
          <p:nvSpPr>
            <p:cNvPr id="62466" name="Прямоугольник 69"/>
            <p:cNvSpPr>
              <a:spLocks noChangeArrowheads="1"/>
            </p:cNvSpPr>
            <p:nvPr/>
          </p:nvSpPr>
          <p:spPr bwMode="auto">
            <a:xfrm>
              <a:off x="357312" y="3723531"/>
              <a:ext cx="3571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200" dirty="0"/>
            </a:p>
          </p:txBody>
        </p:sp>
        <p:sp>
          <p:nvSpPr>
            <p:cNvPr id="30811" name="AutoShape 91"/>
            <p:cNvSpPr>
              <a:spLocks noChangeArrowheads="1"/>
            </p:cNvSpPr>
            <p:nvPr/>
          </p:nvSpPr>
          <p:spPr bwMode="auto">
            <a:xfrm>
              <a:off x="107504" y="2204864"/>
              <a:ext cx="4320480" cy="50405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2.Социальная поддержка граждан города Курска</a:t>
              </a:r>
            </a:p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 2019-2024 годы-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94 394,8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13" name="AutoShape 93"/>
            <p:cNvSpPr>
              <a:spLocks noChangeArrowheads="1"/>
            </p:cNvSpPr>
            <p:nvPr/>
          </p:nvSpPr>
          <p:spPr bwMode="auto">
            <a:xfrm>
              <a:off x="107504" y="3140968"/>
              <a:ext cx="4320480" cy="7155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4.Уравление муниципальным имуществом и земельными ресурсами города Курска на 2017-2021 годы –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69 514,6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17" name="AutoShape 97"/>
            <p:cNvSpPr>
              <a:spLocks noChangeArrowheads="1"/>
            </p:cNvSpPr>
            <p:nvPr/>
          </p:nvSpPr>
          <p:spPr bwMode="auto">
            <a:xfrm>
              <a:off x="107504" y="2708920"/>
              <a:ext cx="4320480" cy="50405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3.Развитие образования в городе Курске на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2019-2024 годы –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1 542 352,6</a:t>
              </a:r>
            </a:p>
          </p:txBody>
        </p:sp>
        <p:sp>
          <p:nvSpPr>
            <p:cNvPr id="30819" name="AutoShape 99"/>
            <p:cNvSpPr>
              <a:spLocks noChangeArrowheads="1"/>
            </p:cNvSpPr>
            <p:nvPr/>
          </p:nvSpPr>
          <p:spPr bwMode="auto">
            <a:xfrm>
              <a:off x="107504" y="4725144"/>
              <a:ext cx="4320480" cy="42862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6. Обеспечение жильем граждан города Курска на 2021-2026 годы-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27 376,2</a:t>
              </a:r>
            </a:p>
          </p:txBody>
        </p:sp>
        <p:sp>
          <p:nvSpPr>
            <p:cNvPr id="30820" name="AutoShape 100"/>
            <p:cNvSpPr>
              <a:spLocks noChangeArrowheads="1"/>
            </p:cNvSpPr>
            <p:nvPr/>
          </p:nvSpPr>
          <p:spPr bwMode="auto">
            <a:xfrm>
              <a:off x="107504" y="3861048"/>
              <a:ext cx="4320480" cy="86409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5.Энергосбережение и повышение энергетической эффективности на территории муниципального образования "Город Курск" на 2010-2015 годы и на перспективу до 2024 года"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362,0</a:t>
              </a:r>
            </a:p>
          </p:txBody>
        </p:sp>
        <p:sp>
          <p:nvSpPr>
            <p:cNvPr id="30822" name="AutoShape 102"/>
            <p:cNvSpPr>
              <a:spLocks noChangeArrowheads="1"/>
            </p:cNvSpPr>
            <p:nvPr/>
          </p:nvSpPr>
          <p:spPr bwMode="auto">
            <a:xfrm>
              <a:off x="4644008" y="1700808"/>
              <a:ext cx="4392166" cy="64294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10.Градостроительство и инвестиционная деятельность в городе Курске на 2019-2024 годы- 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128 196,6</a:t>
              </a:r>
            </a:p>
          </p:txBody>
        </p:sp>
        <p:sp>
          <p:nvSpPr>
            <p:cNvPr id="30824" name="AutoShape 104"/>
            <p:cNvSpPr>
              <a:spLocks noChangeArrowheads="1"/>
            </p:cNvSpPr>
            <p:nvPr/>
          </p:nvSpPr>
          <p:spPr bwMode="auto">
            <a:xfrm>
              <a:off x="4644008" y="3212976"/>
              <a:ext cx="4392166" cy="43204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12.Профилактика правонарушений в городе Курске на 2019-2024 годы -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165,0</a:t>
              </a:r>
            </a:p>
          </p:txBody>
        </p:sp>
        <p:sp>
          <p:nvSpPr>
            <p:cNvPr id="30827" name="AutoShape 107"/>
            <p:cNvSpPr>
              <a:spLocks noChangeArrowheads="1"/>
            </p:cNvSpPr>
            <p:nvPr/>
          </p:nvSpPr>
          <p:spPr bwMode="auto">
            <a:xfrm>
              <a:off x="107504" y="5993904"/>
              <a:ext cx="4320480" cy="86409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8.Совершенствование работы с молодежью, системы отдыха и оздоровления детей, развитие физической культуры и спорта в городе Курске в 2019-2024 годах –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225 081,6</a:t>
              </a:r>
            </a:p>
          </p:txBody>
        </p:sp>
        <p:sp>
          <p:nvSpPr>
            <p:cNvPr id="30829" name="AutoShape 109"/>
            <p:cNvSpPr>
              <a:spLocks noChangeArrowheads="1"/>
            </p:cNvSpPr>
            <p:nvPr/>
          </p:nvSpPr>
          <p:spPr bwMode="auto">
            <a:xfrm>
              <a:off x="4644008" y="4581128"/>
              <a:ext cx="4392166" cy="50405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14.Управление муниципальными финансами города Курска на 2019-2024 годы - 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303 691,8</a:t>
              </a:r>
            </a:p>
          </p:txBody>
        </p:sp>
        <p:sp>
          <p:nvSpPr>
            <p:cNvPr id="30833" name="AutoShape 113"/>
            <p:cNvSpPr>
              <a:spLocks noChangeArrowheads="1"/>
            </p:cNvSpPr>
            <p:nvPr/>
          </p:nvSpPr>
          <p:spPr bwMode="auto">
            <a:xfrm>
              <a:off x="4644008" y="5733256"/>
              <a:ext cx="4392488" cy="49778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16.Развитие системы муниципального управления в городе Курске на 2019-2024 годы –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263 265,5</a:t>
              </a:r>
            </a:p>
          </p:txBody>
        </p:sp>
        <p:sp>
          <p:nvSpPr>
            <p:cNvPr id="30815" name="AutoShape 95"/>
            <p:cNvSpPr>
              <a:spLocks noChangeArrowheads="1"/>
            </p:cNvSpPr>
            <p:nvPr/>
          </p:nvSpPr>
          <p:spPr bwMode="auto">
            <a:xfrm>
              <a:off x="107504" y="5157192"/>
              <a:ext cx="4320480" cy="86409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7.Организация предоставления населению жилищно-коммунальных услуг, благоустройство и охрана окружающей среды в городе Курске на 2019-2024 годы-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278 212,4</a:t>
              </a:r>
            </a:p>
          </p:txBody>
        </p:sp>
        <p:sp>
          <p:nvSpPr>
            <p:cNvPr id="30810" name="AutoShape 90"/>
            <p:cNvSpPr>
              <a:spLocks noChangeArrowheads="1"/>
            </p:cNvSpPr>
            <p:nvPr/>
          </p:nvSpPr>
          <p:spPr bwMode="auto">
            <a:xfrm>
              <a:off x="107504" y="1700808"/>
              <a:ext cx="4320480" cy="50405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1.Развитие культуры и туризма в городе Курске на 2019-2024 годы– 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617 542,3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12" name="AutoShape 92"/>
            <p:cNvSpPr>
              <a:spLocks noChangeArrowheads="1"/>
            </p:cNvSpPr>
            <p:nvPr/>
          </p:nvSpPr>
          <p:spPr bwMode="auto">
            <a:xfrm>
              <a:off x="4644008" y="1052736"/>
              <a:ext cx="4392166" cy="69269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9.Формирование здорового образа жизни, улучшение демографической ситуации в городе Курске на 2019-2024 годы-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27 494,3</a:t>
              </a:r>
            </a:p>
          </p:txBody>
        </p:sp>
        <p:sp>
          <p:nvSpPr>
            <p:cNvPr id="30816" name="AutoShape 96"/>
            <p:cNvSpPr>
              <a:spLocks noChangeArrowheads="1"/>
            </p:cNvSpPr>
            <p:nvPr/>
          </p:nvSpPr>
          <p:spPr bwMode="auto">
            <a:xfrm>
              <a:off x="4644008" y="2348880"/>
              <a:ext cx="4392166" cy="86409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11.Развитие транспортной системы, обеспечение перевозки пассажиров в городе Курске и безопасности  дорожного движения  в 2016-2024 годах –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721 314,6</a:t>
              </a:r>
            </a:p>
          </p:txBody>
        </p:sp>
        <p:sp>
          <p:nvSpPr>
            <p:cNvPr id="30825" name="AutoShape 105"/>
            <p:cNvSpPr>
              <a:spLocks noChangeArrowheads="1"/>
            </p:cNvSpPr>
            <p:nvPr/>
          </p:nvSpPr>
          <p:spPr bwMode="auto">
            <a:xfrm>
              <a:off x="4644008" y="3645024"/>
              <a:ext cx="4392166" cy="93610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13. Развитие и совершенствование системы гражданской обороны, защита населения и территории от чрезвычайных ситуаций,  обеспечение первичных мер пожарной безопасности и безопасности людей на водных объектах в городе Курске на 2021 - 2027 годы–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61 552,3</a:t>
              </a:r>
            </a:p>
          </p:txBody>
        </p:sp>
        <p:sp>
          <p:nvSpPr>
            <p:cNvPr id="30828" name="AutoShape 108"/>
            <p:cNvSpPr>
              <a:spLocks noChangeArrowheads="1"/>
            </p:cNvSpPr>
            <p:nvPr/>
          </p:nvSpPr>
          <p:spPr bwMode="auto">
            <a:xfrm>
              <a:off x="4644008" y="5085184"/>
              <a:ext cx="4392166" cy="64807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15.Развитие малого и среднего предпринимательства в городе Курске на 2021-2024 годы-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14 015,6</a:t>
              </a:r>
            </a:p>
          </p:txBody>
        </p:sp>
        <p:sp>
          <p:nvSpPr>
            <p:cNvPr id="31" name="AutoShape 90"/>
            <p:cNvSpPr>
              <a:spLocks noChangeArrowheads="1"/>
            </p:cNvSpPr>
            <p:nvPr/>
          </p:nvSpPr>
          <p:spPr bwMode="auto">
            <a:xfrm>
              <a:off x="4644008" y="6209928"/>
              <a:ext cx="4392488" cy="64807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17.Формирование современной городской среды в муниципальном образовании «Город Курск» на 2018-2024 годы– 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23 275,2</a:t>
              </a:r>
            </a:p>
          </p:txBody>
        </p:sp>
      </p:grpSp>
      <p:sp>
        <p:nvSpPr>
          <p:cNvPr id="33" name="Прямоугольник 32"/>
          <p:cNvSpPr/>
          <p:nvPr/>
        </p:nvSpPr>
        <p:spPr bwMode="auto">
          <a:xfrm>
            <a:off x="0" y="908720"/>
            <a:ext cx="4499992" cy="86409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Расходы бюджета города по муниципальным</a:t>
            </a:r>
          </a:p>
          <a:p>
            <a:pPr algn="ctr"/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программам на 2021 год (тыс.руб.)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9144000" cy="64325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  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 бюджета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города на очередной трехлетний период осуществлялось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достаточно жестких экономических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Всего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спрогнозированы в объеме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4 225 721 тыс. рублей,  в 2022 году -4 364 552 тыс.рублей, в  2023 году- 4 537 975 тыс.рублей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города Курска на очередной финансовый период определены исходя из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ожидаемого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исполнения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города за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	Соответственно,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формировании городского бюджета состояла в том, чтобы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сбалансировать его параметры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выполнив при этом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социальные обязательства.</a:t>
            </a:r>
          </a:p>
          <a:p>
            <a:pPr algn="just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сбалансированности проекта бюджета на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основании решения Комиссии по согласованию бюджетных проектировок 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2022-2023 годов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источниках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предусмотрен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кредит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коммерческого банка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350 млн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 ,  который планируется направить на покрытие дефицита бюджета.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В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расходной части бюджета города Курска все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социально-защищенные статьи расходов обеспечены в размере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фактической потребности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	Общий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объем дефицита бюджета  города  на 2021 год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превышает  предельно-допустимый  показатель -10%  от налоговых и неналоговых доходов.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" name="Рисунок 4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7029400"/>
            <a:ext cx="2133600" cy="365125"/>
          </a:xfrm>
        </p:spPr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pic>
        <p:nvPicPr>
          <p:cNvPr id="8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500174"/>
            <a:ext cx="8496374" cy="5072098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071678"/>
            <a:ext cx="81845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Комитет финансов города Курска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 Курск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Ленина, 1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Председатель: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Стекачёв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Виктор Иванович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факс 8 /4712/70-00-09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 gorfin@kursktelecom.ru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пт. 9:00-13:00; 14:00-18:00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Контактные телефоны: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председателя комитета: Кузнецова Ольга Юрьевна 55-47-80;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председателя комитета- начальник отдела планирования доходов: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Севостьянова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Александровна, 52-12-93;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Начальник бюджетного отдела: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Валиулина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Вита Рафаиловна, 70-00-01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pic>
        <p:nvPicPr>
          <p:cNvPr id="8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18"/>
          <p:cNvSpPr>
            <a:spLocks noChangeArrowheads="1"/>
          </p:cNvSpPr>
          <p:nvPr/>
        </p:nvSpPr>
        <p:spPr bwMode="auto">
          <a:xfrm>
            <a:off x="251520" y="2276872"/>
            <a:ext cx="8642350" cy="35274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Спасибо, что посетили информационный ресурс «Бюджет для граждан»!</a:t>
            </a:r>
            <a:endParaRPr lang="ru-RU" sz="3600" b="1" i="1" dirty="0">
              <a:solidFill>
                <a:srgbClr val="9A3130"/>
              </a:solidFill>
              <a:latin typeface="Constantia" pitchFamily="18" charset="0"/>
            </a:endParaRPr>
          </a:p>
        </p:txBody>
      </p:sp>
      <p:pic>
        <p:nvPicPr>
          <p:cNvPr id="9" name="Рисунок 8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6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-15090" y="980728"/>
            <a:ext cx="9159090" cy="1224136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5273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ВОЗМОЖНОСТИ ВЛИЯНИЯ ГРАЖДАНИНА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 НА СОСТАВ БЮДЖЕТА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47864" y="2420888"/>
            <a:ext cx="4946892" cy="3963885"/>
            <a:chOff x="1760630" y="3243006"/>
            <a:chExt cx="4247045" cy="2659118"/>
          </a:xfrm>
          <a:solidFill>
            <a:schemeClr val="bg1">
              <a:lumMod val="95000"/>
            </a:schemeClr>
          </a:solidFill>
        </p:grpSpPr>
        <p:sp>
          <p:nvSpPr>
            <p:cNvPr id="6" name="Полилиния 5"/>
            <p:cNvSpPr/>
            <p:nvPr/>
          </p:nvSpPr>
          <p:spPr>
            <a:xfrm>
              <a:off x="1760630" y="3243006"/>
              <a:ext cx="4222898" cy="1014417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79950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Публичные слушания по проекту бюджета города Курска (проходят ежегодно в октябре)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760630" y="4885396"/>
              <a:ext cx="4247045" cy="1016728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79950" tIns="57151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Публичные слушания по отчету об исполнении бюджета города Курска (проходят ежегодно в апреле)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7108" name="Picture 4" descr="http://glava-kurska.ru/storage/press/photo/big/2013/04/23/3_517687a4b4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952328" cy="249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0" name="Picture 6" descr="http://izbirkom46.ru/wp-content/uploads/2015/02/%D0%A4%D0%BE%D1%82%D0%BE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7"/>
            <a:ext cx="2952328" cy="221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15090" y="980728"/>
            <a:ext cx="9159090" cy="936104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2536" y="1124744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ГРАЖДАНИН, ЕГО УЧАСТИЕ В БЮДЖЕТНОМ ПРОЦЕССЕ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809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Участвует в формировании доходной части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5457617"/>
            <a:ext cx="563543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475656" y="1916832"/>
            <a:ext cx="6215106" cy="100811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475656" y="4509120"/>
            <a:ext cx="6142528" cy="1080120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 получатель социальных гарантий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2928958" cy="122413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1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auto">
          <a:xfrm>
            <a:off x="0" y="980728"/>
            <a:ext cx="9159090" cy="936104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32375"/>
            <a:ext cx="1800225" cy="182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8413"/>
            <a:ext cx="9144000" cy="417512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kern="1200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Основы составления проекта бюджета города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576" y="4234071"/>
            <a:ext cx="7559675" cy="584775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города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560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784" y="1916832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города</a:t>
            </a: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233" y="1916832"/>
            <a:ext cx="1800200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города</a:t>
            </a: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016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057775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ker\Desktop\МОЁ\прочее\- animashka\тематика\расчёт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819650"/>
            <a:ext cx="27193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26" descr="C:\Users\ker\Desktop\МОЁ\прочее\- animashka\тематика\расчёт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4876800"/>
            <a:ext cx="26431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7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  <p:bldP spid="38925" grpId="0" animBg="1"/>
      <p:bldP spid="38926" grpId="0" animBg="1"/>
      <p:bldP spid="38927" grpId="0" animBg="1"/>
      <p:bldP spid="389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-15090" y="980728"/>
            <a:ext cx="9159090" cy="792088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80728"/>
            <a:ext cx="9144000" cy="711200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Что такое бюджет?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1844824"/>
            <a:ext cx="8496944" cy="4896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E3432"/>
                </a:solidFill>
                <a:effectLst/>
                <a:latin typeface="Arial Black" pitchFamily="34" charset="0"/>
                <a:cs typeface="Arabic Typesetting" pitchFamily="66" charset="-78"/>
              </a:rPr>
              <a:t>БЮДЖЕТ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(от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это план доходов и расходов.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Каждый житель города Курска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dirty="0" smtClean="0"/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9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  <p:pic>
        <p:nvPicPr>
          <p:cNvPr id="18436" name="Picture 4" descr="1131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5910" y="5301208"/>
            <a:ext cx="2468050" cy="141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6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AD33FC-CFB2-4C9E-9E90-385C6970F4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pic>
        <p:nvPicPr>
          <p:cNvPr id="20483" name="Picture 2" descr="http://www.mv.org.ua/imn/2012/b13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492550"/>
            <a:ext cx="3528392" cy="236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7504" y="1113201"/>
            <a:ext cx="4250184" cy="320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ru-RU" sz="2000" dirty="0" smtClean="0">
              <a:solidFill>
                <a:srgbClr val="8E3432"/>
              </a:solidFill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8E3432"/>
                </a:solidFill>
                <a:latin typeface="Impact" pitchFamily="34" charset="0"/>
                <a:cs typeface="Arial" pitchFamily="34" charset="0"/>
              </a:rPr>
              <a:t>ДОХОДЫ</a:t>
            </a:r>
            <a:endParaRPr lang="ru-RU" sz="2000" dirty="0">
              <a:solidFill>
                <a:srgbClr val="8E3432"/>
              </a:solidFill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72000" y="1124744"/>
            <a:ext cx="4464496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Ins="0"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8E3432"/>
                </a:solidFill>
                <a:latin typeface="Impact" pitchFamily="34" charset="0"/>
              </a:rPr>
              <a:t>РАСХОДЫ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на: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учреждений (образование, ЖКХ, культура, молодежная политика, физическая культура и спорт и другие),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населению, капитальное строительство 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0" name="Picture 2" descr="https://www.gorsobranie-kursk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936104" cy="10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14983</TotalTime>
  <Words>3161</Words>
  <Application>Microsoft Office PowerPoint</Application>
  <PresentationFormat>Экран (4:3)</PresentationFormat>
  <Paragraphs>796</Paragraphs>
  <Slides>46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Основы составления проекта бюджета города</vt:lpstr>
      <vt:lpstr>Что такое бюджет?</vt:lpstr>
      <vt:lpstr>Слайд 9</vt:lpstr>
      <vt:lpstr>Слайд 10</vt:lpstr>
      <vt:lpstr>Слайд 11</vt:lpstr>
      <vt:lpstr>Слайд 12</vt:lpstr>
      <vt:lpstr>НАЛОГОВЫЕ ДОХОДЫ</vt:lpstr>
      <vt:lpstr>НЕНАЛОГОВЫЕ ДОХОДЫ</vt:lpstr>
      <vt:lpstr>БЕЗВОЗМЕЗДНЫЕ ПОСТУПЛЕНИЯ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Расходы бюджета города Курска  на жилищно-коммунальное хозяйство</vt:lpstr>
      <vt:lpstr>Слайд 36</vt:lpstr>
      <vt:lpstr>Расходы дорожного фонда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Сальникова</cp:lastModifiedBy>
  <cp:revision>1404</cp:revision>
  <cp:lastPrinted>2015-10-08T08:07:03Z</cp:lastPrinted>
  <dcterms:created xsi:type="dcterms:W3CDTF">2014-06-09T16:25:13Z</dcterms:created>
  <dcterms:modified xsi:type="dcterms:W3CDTF">2020-10-26T14:56:23Z</dcterms:modified>
</cp:coreProperties>
</file>