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charts/chart11.xml" ContentType="application/vnd.openxmlformats-officedocument.drawingml.chart+xml"/>
  <Override PartName="/ppt/charts/chart12.xml" ContentType="application/vnd.openxmlformats-officedocument.drawingml.chart+xml"/>
  <Override PartName="/ppt/charts/chart13.xml" ContentType="application/vnd.openxmlformats-officedocument.drawingml.chart+xml"/>
  <Override PartName="/ppt/charts/chart14.xml" ContentType="application/vnd.openxmlformats-officedocument.drawingml.chart+xml"/>
  <Override PartName="/ppt/charts/chart15.xml" ContentType="application/vnd.openxmlformats-officedocument.drawingml.char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_rels/slideMaster1.xml.rels" ContentType="application/vnd.openxmlformats-package.relationships+xml"/>
  <Override PartName="/ppt/slideMasters/_rels/slideMaster2.xml.rels" ContentType="application/vnd.openxmlformats-package.relationships+xml"/>
  <Override PartName="/ppt/notesMasters/notesMaster1.xml" ContentType="application/vnd.openxmlformats-officedocument.presentationml.notesMaster+xml"/>
  <Override PartName="/ppt/notesMasters/_rels/notesMaster1.xml.rels" ContentType="application/vnd.openxmlformats-package.relationship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media/image28.jpeg" ContentType="image/jpeg"/>
  <Override PartName="/ppt/media/image1.png" ContentType="image/png"/>
  <Override PartName="/ppt/media/image58.png" ContentType="image/png"/>
  <Override PartName="/ppt/media/image130.png" ContentType="image/png"/>
  <Override PartName="/ppt/media/image56.jpeg" ContentType="image/jpeg"/>
  <Override PartName="/ppt/media/image2.png" ContentType="image/png"/>
  <Override PartName="/ppt/media/image4.jpeg" ContentType="image/jpeg"/>
  <Override PartName="/ppt/media/image145.jpeg" ContentType="image/jpeg"/>
  <Override PartName="/ppt/media/image3.png" ContentType="image/png"/>
  <Override PartName="/ppt/media/image131.png" ContentType="image/png"/>
  <Override PartName="/ppt/media/image84.jpeg" ContentType="image/jpeg"/>
  <Override PartName="/ppt/media/image59.png" ContentType="image/png"/>
  <Override PartName="/ppt/media/image73.png" ContentType="image/png"/>
  <Override PartName="/ppt/media/image7.png" ContentType="image/png"/>
  <Override PartName="/ppt/media/image146.jpeg" ContentType="image/jpeg"/>
  <Override PartName="/ppt/media/image5.jpeg" ContentType="image/jpeg"/>
  <Override PartName="/ppt/media/image57.jpeg" ContentType="image/jpeg"/>
  <Override PartName="/ppt/media/image6.jpeg" ContentType="image/jpeg"/>
  <Override PartName="/ppt/media/image21.png" ContentType="image/png"/>
  <Override PartName="/ppt/media/image74.png" ContentType="image/png"/>
  <Override PartName="/ppt/media/image8.png" ContentType="image/png"/>
  <Override PartName="/ppt/media/image9.jpeg" ContentType="image/jpeg"/>
  <Override PartName="/ppt/media/image51.png" ContentType="image/png"/>
  <Override PartName="/ppt/media/image10.png" ContentType="image/png"/>
  <Override PartName="/ppt/media/image100.jpeg" ContentType="image/jpeg"/>
  <Override PartName="/ppt/media/image11.jpeg" ContentType="image/jpeg"/>
  <Override PartName="/ppt/media/image101.jpeg" ContentType="image/jpeg"/>
  <Override PartName="/ppt/media/image76.png" ContentType="image/png"/>
  <Override PartName="/ppt/media/image12.jpeg" ContentType="image/jpeg"/>
  <Override PartName="/ppt/media/image13.png" ContentType="image/png"/>
  <Override PartName="/ppt/media/image14.jpeg" ContentType="image/jpeg"/>
  <Override PartName="/ppt/media/image170.jpeg" ContentType="image/jpeg"/>
  <Override PartName="/ppt/media/image81.jpeg" ContentType="image/jpeg"/>
  <Override PartName="/ppt/media/image29.png" ContentType="image/png"/>
  <Override PartName="/ppt/media/image15.jpeg" ContentType="image/jpeg"/>
  <Override PartName="/ppt/media/image171.jpeg" ContentType="image/jpeg"/>
  <Override PartName="/ppt/media/image39.png" ContentType="image/png"/>
  <Override PartName="/ppt/media/image16.png" ContentType="image/png"/>
  <Override PartName="/ppt/media/image63.jpeg" ContentType="image/jpeg"/>
  <Override PartName="/ppt/media/image17.png" ContentType="image/png"/>
  <Override PartName="/ppt/media/image107.jpeg" ContentType="image/jpeg"/>
  <Override PartName="/ppt/media/image18.jpeg" ContentType="image/jpeg"/>
  <Override PartName="/ppt/media/image19.png" ContentType="image/png"/>
  <Override PartName="/ppt/media/image20.png" ContentType="image/png"/>
  <Override PartName="/ppt/media/image139.png" ContentType="image/png"/>
  <Override PartName="/ppt/media/image40.jpeg" ContentType="image/jpeg"/>
  <Override PartName="/ppt/media/image111.jpeg" ContentType="image/jpeg"/>
  <Override PartName="/ppt/media/image22.jpeg" ContentType="image/jpeg"/>
  <Override PartName="/ppt/media/image64.png" ContentType="image/png"/>
  <Override PartName="/ppt/media/image23.png" ContentType="image/png"/>
  <Override PartName="/ppt/media/image24.png" ContentType="image/png"/>
  <Override PartName="/ppt/media/image25.jpeg" ContentType="image/jpeg"/>
  <Override PartName="/ppt/media/image26.png" ContentType="image/png"/>
  <Override PartName="/ppt/media/image27.jpeg" ContentType="image/jpeg"/>
  <Override PartName="/ppt/media/image47.png" ContentType="image/png"/>
  <Override PartName="/ppt/media/image30.jpeg" ContentType="image/jpeg"/>
  <Override PartName="/ppt/media/image31.jpeg" ContentType="image/jpeg"/>
  <Override PartName="/ppt/media/image32.jpeg" ContentType="image/jpeg"/>
  <Override PartName="/ppt/media/image52.png" ContentType="image/png"/>
  <Override PartName="/ppt/media/image33.jpeg" ContentType="image/jpeg"/>
  <Override PartName="/ppt/media/image62.png" ContentType="image/png"/>
  <Override PartName="/ppt/media/image34.jpeg" ContentType="image/jpeg"/>
  <Override PartName="/ppt/media/image35.jpeg" ContentType="image/jpeg"/>
  <Override PartName="/ppt/media/image36.jpeg" ContentType="image/jpeg"/>
  <Override PartName="/ppt/media/image37.jpeg" ContentType="image/jpeg"/>
  <Override PartName="/ppt/media/image38.png" ContentType="image/png"/>
  <Override PartName="/ppt/media/image41.jpeg" ContentType="image/jpeg"/>
  <Override PartName="/ppt/media/image42.jpeg" ContentType="image/jpeg"/>
  <Override PartName="/ppt/media/image49.jpeg" ContentType="image/jpeg"/>
  <Override PartName="/ppt/media/image138.jpeg" ContentType="image/jpeg"/>
  <Override PartName="/ppt/media/image43.png" ContentType="image/png"/>
  <Override PartName="/ppt/media/image44.png" ContentType="image/png"/>
  <Override PartName="/ppt/media/image45.jpeg" ContentType="image/jpeg"/>
  <Override PartName="/ppt/media/image46.png" ContentType="image/png"/>
  <Override PartName="/ppt/media/image48.jpeg" ContentType="image/jpeg"/>
  <Override PartName="/ppt/media/image137.jpeg" ContentType="image/jpeg"/>
  <Override PartName="/ppt/media/image50.jpeg" ContentType="image/jpeg"/>
  <Override PartName="/ppt/media/image60.jpeg" ContentType="image/jpeg"/>
  <Override PartName="/ppt/media/image182.png" ContentType="image/png"/>
  <Override PartName="/ppt/media/image53.png" ContentType="image/png"/>
  <Override PartName="/ppt/media/image54.png" ContentType="image/png"/>
  <Override PartName="/ppt/media/image55.jpeg" ContentType="image/jpeg"/>
  <Override PartName="/ppt/media/image144.jpeg" ContentType="image/jpeg"/>
  <Override PartName="/ppt/media/image61.png" ContentType="image/png"/>
  <Override PartName="/ppt/media/image65.png" ContentType="image/png"/>
  <Override PartName="/ppt/media/image129.jpeg" ContentType="image/jpeg"/>
  <Override PartName="/ppt/media/image66.jpeg" ContentType="image/jpeg"/>
  <Override PartName="/ppt/media/image108.png" ContentType="image/png"/>
  <Override PartName="/ppt/media/image155.jpeg" ContentType="image/jpeg"/>
  <Override PartName="/ppt/media/image67.png" ContentType="image/png"/>
  <Override PartName="/ppt/media/image68.png" ContentType="image/png"/>
  <Override PartName="/ppt/media/image69.jpeg" ContentType="image/jpeg"/>
  <Override PartName="/ppt/media/image158.jpeg" ContentType="image/jpeg"/>
  <Override PartName="/ppt/media/image70.png" ContentType="image/png"/>
  <Override PartName="/ppt/media/image71.png" ContentType="image/png"/>
  <Override PartName="/ppt/media/image72.jpeg" ContentType="image/jpeg"/>
  <Override PartName="/ppt/media/image75.jpeg" ContentType="image/jpeg"/>
  <Override PartName="/ppt/media/image77.png" ContentType="image/png"/>
  <Override PartName="/ppt/media/image78.jpeg" ContentType="image/jpeg"/>
  <Override PartName="/ppt/media/image167.jpeg" ContentType="image/jpeg"/>
  <Override PartName="/ppt/media/image79.png" ContentType="image/png"/>
  <Override PartName="/ppt/media/image175.jpeg" ContentType="image/jpeg"/>
  <Override PartName="/ppt/media/image80.png" ContentType="image/png"/>
  <Override PartName="/ppt/media/image82.png" ContentType="image/png"/>
  <Override PartName="/ppt/media/image83.png" ContentType="image/png"/>
  <Override PartName="/ppt/media/image85.png" ContentType="image/png"/>
  <Override PartName="/ppt/media/image86.png" ContentType="image/png"/>
  <Override PartName="/ppt/media/image102.jpeg" ContentType="image/jpeg"/>
  <Override PartName="/ppt/media/image87.png" ContentType="image/png"/>
  <Override PartName="/ppt/media/image88.jpeg" ContentType="image/jpeg"/>
  <Override PartName="/ppt/media/image89.png" ContentType="image/png"/>
  <Override PartName="/ppt/media/image161.png" ContentType="image/png"/>
  <Override PartName="/ppt/media/image90.jpeg" ContentType="image/jpeg"/>
  <Override PartName="/ppt/media/image91.png" ContentType="image/png"/>
  <Override PartName="/ppt/media/image92.png" ContentType="image/png"/>
  <Override PartName="/ppt/media/image93.png" ContentType="image/png"/>
  <Override PartName="/ppt/media/image94.png" ContentType="image/png"/>
  <Override PartName="/ppt/media/image95.png" ContentType="image/png"/>
  <Override PartName="/ppt/media/image96.jpeg" ContentType="image/jpeg"/>
  <Override PartName="/ppt/media/image97.png" ContentType="image/png"/>
  <Override PartName="/ppt/media/image98.png" ContentType="image/png"/>
  <Override PartName="/ppt/media/image99.jpeg" ContentType="image/jpeg"/>
  <Override PartName="/ppt/media/image103.png" ContentType="image/png"/>
  <Override PartName="/ppt/media/image104.png" ContentType="image/png"/>
  <Override PartName="/ppt/media/image105.jpeg" ContentType="image/jpeg"/>
  <Override PartName="/ppt/media/image106.jpeg" ContentType="image/jpeg"/>
  <Override PartName="/ppt/media/image109.png" ContentType="image/png"/>
  <Override PartName="/ppt/media/image110.jpeg" ContentType="image/jpeg"/>
  <Override PartName="/ppt/media/image112.png" ContentType="image/png"/>
  <Override PartName="/ppt/media/image113.png" ContentType="image/png"/>
  <Override PartName="/ppt/media/image114.png" ContentType="image/png"/>
  <Override PartName="/ppt/media/image115.png" ContentType="image/png"/>
  <Override PartName="/ppt/media/image116.png" ContentType="image/png"/>
  <Override PartName="/ppt/media/image117.png" ContentType="image/png"/>
  <Override PartName="/ppt/media/image118.png" ContentType="image/png"/>
  <Override PartName="/ppt/media/image156.jpeg" ContentType="image/jpeg"/>
  <Override PartName="/ppt/media/image119.jpeg" ContentType="image/jpeg"/>
  <Override PartName="/ppt/media/image120.png" ContentType="image/png"/>
  <Override PartName="/ppt/media/image121.png" ContentType="image/png"/>
  <Override PartName="/ppt/media/image122.png" ContentType="image/png"/>
  <Override PartName="/ppt/media/image123.png" ContentType="image/png"/>
  <Override PartName="/ppt/media/image124.png" ContentType="image/png"/>
  <Override PartName="/ppt/media/image125.png" ContentType="image/png"/>
  <Override PartName="/ppt/media/image126.png" ContentType="image/png"/>
  <Override PartName="/ppt/media/image127.jpeg" ContentType="image/jpeg"/>
  <Override PartName="/ppt/media/image128.jpeg" ContentType="image/jpeg"/>
  <Override PartName="/ppt/media/image132.png" ContentType="image/png"/>
  <Override PartName="/ppt/media/image133.png" ContentType="image/png"/>
  <Override PartName="/ppt/media/image134.png" ContentType="image/png"/>
  <Override PartName="/ppt/media/image135.png" ContentType="image/png"/>
  <Override PartName="/ppt/media/image136.png" ContentType="image/png"/>
  <Override PartName="/ppt/media/image140.jpeg" ContentType="image/jpeg"/>
  <Override PartName="/ppt/media/image141.jpeg" ContentType="image/jpeg"/>
  <Override PartName="/ppt/media/image142.png" ContentType="image/png"/>
  <Override PartName="/ppt/media/image143.jpeg" ContentType="image/jpeg"/>
  <Override PartName="/ppt/media/image147.png" ContentType="image/png"/>
  <Override PartName="/ppt/media/image148.png" ContentType="image/png"/>
  <Override PartName="/ppt/media/image159.jpeg" ContentType="image/jpeg"/>
  <Override PartName="/ppt/media/image149.jpeg" ContentType="image/jpeg"/>
  <Override PartName="/ppt/media/image150.jpeg" ContentType="image/jpeg"/>
  <Override PartName="/ppt/media/image151.jpeg" ContentType="image/jpeg"/>
  <Override PartName="/ppt/media/image152.png" ContentType="image/png"/>
  <Override PartName="/ppt/media/image153.png" ContentType="image/png"/>
  <Override PartName="/ppt/media/image154.jpeg" ContentType="image/jpeg"/>
  <Override PartName="/ppt/media/image157.jpeg" ContentType="image/jpeg"/>
  <Override PartName="/ppt/media/image160.png" ContentType="image/png"/>
  <Override PartName="/ppt/media/image162.jpeg" ContentType="image/jpeg"/>
  <Override PartName="/ppt/media/image163.png" ContentType="image/png"/>
  <Override PartName="/ppt/media/image164.png" ContentType="image/png"/>
  <Override PartName="/ppt/media/image165.jpeg" ContentType="image/jpeg"/>
  <Override PartName="/ppt/media/image166.png" ContentType="image/png"/>
  <Override PartName="/ppt/media/image168.jpeg" ContentType="image/jpeg"/>
  <Override PartName="/ppt/media/image169.png" ContentType="image/png"/>
  <Override PartName="/ppt/media/image172.png" ContentType="image/png"/>
  <Override PartName="/ppt/media/image173.png" ContentType="image/png"/>
  <Override PartName="/ppt/media/image174.jpeg" ContentType="image/jpeg"/>
  <Override PartName="/ppt/media/image176.png" ContentType="image/png"/>
  <Override PartName="/ppt/media/image177.png" ContentType="image/png"/>
  <Override PartName="/ppt/media/image178.jpeg" ContentType="image/jpeg"/>
  <Override PartName="/ppt/media/image179.png" ContentType="image/png"/>
  <Override PartName="/ppt/media/image180.png" ContentType="image/png"/>
  <Override PartName="/ppt/media/image181.jpeg" ContentType="image/jpeg"/>
  <Override PartName="/ppt/media/image183.jpeg" ContentType="image/jpeg"/>
  <Override PartName="/ppt/media/image184.jpeg" ContentType="image/jpeg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_rels/slideLayout1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24.xml.rels" ContentType="application/vnd.openxmlformats-package.relationships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3.xml" ContentType="application/vnd.openxmlformats-officedocument.presentationml.slide+xml"/>
  <Override PartName="/ppt/slides/slide21.xml" ContentType="application/vnd.openxmlformats-officedocument.presentationml.slide+xml"/>
  <Override PartName="/ppt/slides/slide4.xml" ContentType="application/vnd.openxmlformats-officedocument.presentationml.slide+xml"/>
  <Override PartName="/ppt/slides/slide22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23.xml" ContentType="application/vnd.openxmlformats-officedocument.presentationml.slide+xml"/>
  <Override PartName="/ppt/slides/slide7.xml" ContentType="application/vnd.openxmlformats-officedocument.presentationml.slide+xml"/>
  <Override PartName="/ppt/slides/slide24.xml" ContentType="application/vnd.openxmlformats-officedocument.presentationml.slide+xml"/>
  <Override PartName="/ppt/slides/slide8.xml" ContentType="application/vnd.openxmlformats-officedocument.presentationml.slide+xml"/>
  <Override PartName="/ppt/slides/slide25.xml" ContentType="application/vnd.openxmlformats-officedocument.presentationml.slide+xml"/>
  <Override PartName="/ppt/slides/slide9.xml" ContentType="application/vnd.openxmlformats-officedocument.presentationml.slide+xml"/>
  <Override PartName="/ppt/slides/slide26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_rels/slide35.xml.rels" ContentType="application/vnd.openxmlformats-package.relationships+xml"/>
  <Override PartName="/ppt/slides/_rels/slide1.xml.rels" ContentType="application/vnd.openxmlformats-package.relationships+xml"/>
  <Override PartName="/ppt/slides/_rels/slide22.xml.rels" ContentType="application/vnd.openxmlformats-package.relationships+xml"/>
  <Override PartName="/ppt/slides/_rels/slide36.xml.rels" ContentType="application/vnd.openxmlformats-package.relationships+xml"/>
  <Override PartName="/ppt/slides/_rels/slide2.xml.rels" ContentType="application/vnd.openxmlformats-package.relationships+xml"/>
  <Override PartName="/ppt/slides/_rels/slide20.xml.rels" ContentType="application/vnd.openxmlformats-package.relationships+xml"/>
  <Override PartName="/ppt/slides/_rels/slide37.xml.rels" ContentType="application/vnd.openxmlformats-package.relationships+xml"/>
  <Override PartName="/ppt/slides/_rels/slide3.xml.rels" ContentType="application/vnd.openxmlformats-package.relationships+xml"/>
  <Override PartName="/ppt/slides/_rels/slide21.xml.rels" ContentType="application/vnd.openxmlformats-package.relationships+xml"/>
  <Override PartName="/ppt/slides/_rels/slide4.xml.rels" ContentType="application/vnd.openxmlformats-package.relationships+xml"/>
  <Override PartName="/ppt/slides/_rels/slide5.xml.rels" ContentType="application/vnd.openxmlformats-package.relationships+xml"/>
  <Override PartName="/ppt/slides/_rels/slide23.xml.rels" ContentType="application/vnd.openxmlformats-package.relationships+xml"/>
  <Override PartName="/ppt/slides/_rels/slide6.xml.rels" ContentType="application/vnd.openxmlformats-package.relationships+xml"/>
  <Override PartName="/ppt/slides/_rels/slide24.xml.rels" ContentType="application/vnd.openxmlformats-package.relationships+xml"/>
  <Override PartName="/ppt/slides/_rels/slide7.xml.rels" ContentType="application/vnd.openxmlformats-package.relationships+xml"/>
  <Override PartName="/ppt/slides/_rels/slide25.xml.rels" ContentType="application/vnd.openxmlformats-package.relationships+xml"/>
  <Override PartName="/ppt/slides/_rels/slide8.xml.rels" ContentType="application/vnd.openxmlformats-package.relationships+xml"/>
  <Override PartName="/ppt/slides/_rels/slide26.xml.rels" ContentType="application/vnd.openxmlformats-package.relationships+xml"/>
  <Override PartName="/ppt/slides/_rels/slide9.xml.rels" ContentType="application/vnd.openxmlformats-package.relationships+xml"/>
  <Override PartName="/ppt/slides/_rels/slide10.xml.rels" ContentType="application/vnd.openxmlformats-package.relationships+xml"/>
  <Override PartName="/ppt/slides/_rels/slide11.xml.rels" ContentType="application/vnd.openxmlformats-package.relationships+xml"/>
  <Override PartName="/ppt/slides/_rels/slide12.xml.rels" ContentType="application/vnd.openxmlformats-package.relationships+xml"/>
  <Override PartName="/ppt/slides/_rels/slide13.xml.rels" ContentType="application/vnd.openxmlformats-package.relationships+xml"/>
  <Override PartName="/ppt/slides/_rels/slide14.xml.rels" ContentType="application/vnd.openxmlformats-package.relationships+xml"/>
  <Override PartName="/ppt/slides/_rels/slide15.xml.rels" ContentType="application/vnd.openxmlformats-package.relationships+xml"/>
  <Override PartName="/ppt/slides/_rels/slide16.xml.rels" ContentType="application/vnd.openxmlformats-package.relationships+xml"/>
  <Override PartName="/ppt/slides/_rels/slide17.xml.rels" ContentType="application/vnd.openxmlformats-package.relationships+xml"/>
  <Override PartName="/ppt/slides/_rels/slide18.xml.rels" ContentType="application/vnd.openxmlformats-package.relationships+xml"/>
  <Override PartName="/ppt/slides/_rels/slide19.xml.rels" ContentType="application/vnd.openxmlformats-package.relationships+xml"/>
  <Override PartName="/ppt/slides/_rels/slide27.xml.rels" ContentType="application/vnd.openxmlformats-package.relationships+xml"/>
  <Override PartName="/ppt/slides/_rels/slide28.xml.rels" ContentType="application/vnd.openxmlformats-package.relationships+xml"/>
  <Override PartName="/ppt/slides/_rels/slide29.xml.rels" ContentType="application/vnd.openxmlformats-package.relationships+xml"/>
  <Override PartName="/ppt/slides/_rels/slide30.xml.rels" ContentType="application/vnd.openxmlformats-package.relationships+xml"/>
  <Override PartName="/ppt/slides/_rels/slide31.xml.rels" ContentType="application/vnd.openxmlformats-package.relationships+xml"/>
  <Override PartName="/ppt/slides/_rels/slide32.xml.rels" ContentType="application/vnd.openxmlformats-package.relationships+xml"/>
  <Override PartName="/ppt/slides/_rels/slide33.xml.rels" ContentType="application/vnd.openxmlformats-package.relationships+xml"/>
  <Override PartName="/ppt/slides/_rels/slide34.xml.rels" ContentType="application/vnd.openxmlformats-package.relationship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drawing2.xml" ContentType="application/vnd.ms-office.drawingml.diagramDrawing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quickStyle2.xml" ContentType="application/vnd.openxmlformats-officedocument.drawingml.diagramStyle+xml"/>
  <Override PartName="/ppt/diagrams/layout2.xml" ContentType="application/vnd.openxmlformats-officedocument.drawingml.diagramLayout+xml"/>
  <Override PartName="/ppt/diagrams/colors2.xml" ContentType="application/vnd.openxmlformats-officedocument.drawingml.diagramColors+xml"/>
  <Override PartName="/ppt/notesSlides/notesSlide1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_rels/notesSlide1.xml.rels" ContentType="application/vnd.openxmlformats-package.relationships+xml"/>
  <Override PartName="/ppt/notesSlides/_rels/notesSlide31.xml.rels" ContentType="application/vnd.openxmlformats-package.relationships+xml"/>
  <Override PartName="/ppt/notesSlides/_rels/notesSlide37.xml.rels" ContentType="application/vnd.openxmlformats-package.relationships+xml"/>
  <Override PartName="/ppt/notesSlides/_rels/notesSlide24.xml.rels" ContentType="application/vnd.openxmlformats-package.relationships+xml"/>
  <Override PartName="/ppt/notesSlides/_rels/notesSlide27.xml.rels" ContentType="application/vnd.openxmlformats-package.relationships+xml"/>
  <Override PartName="/ppt/notesSlides/_rels/notesSlide28.xml.rels" ContentType="application/vnd.openxmlformats-package.relationships+xml"/>
  <Override PartName="/ppt/_rels/presentation.xml.rels" ContentType="application/vnd.openxmlformats-package.relationships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</p:sldIdLst>
  <p:sldSz cx="9144000" cy="6858000"/>
  <p:notesSz cx="6797675" cy="9928225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Relationship Id="rId20" Type="http://schemas.openxmlformats.org/officeDocument/2006/relationships/slide" Target="slides/slide16.xml"/><Relationship Id="rId21" Type="http://schemas.openxmlformats.org/officeDocument/2006/relationships/slide" Target="slides/slide17.xml"/><Relationship Id="rId22" Type="http://schemas.openxmlformats.org/officeDocument/2006/relationships/slide" Target="slides/slide18.xml"/><Relationship Id="rId23" Type="http://schemas.openxmlformats.org/officeDocument/2006/relationships/slide" Target="slides/slide19.xml"/><Relationship Id="rId24" Type="http://schemas.openxmlformats.org/officeDocument/2006/relationships/slide" Target="slides/slide20.xml"/><Relationship Id="rId25" Type="http://schemas.openxmlformats.org/officeDocument/2006/relationships/slide" Target="slides/slide21.xml"/><Relationship Id="rId26" Type="http://schemas.openxmlformats.org/officeDocument/2006/relationships/slide" Target="slides/slide22.xml"/><Relationship Id="rId27" Type="http://schemas.openxmlformats.org/officeDocument/2006/relationships/slide" Target="slides/slide23.xml"/><Relationship Id="rId28" Type="http://schemas.openxmlformats.org/officeDocument/2006/relationships/slide" Target="slides/slide24.xml"/><Relationship Id="rId29" Type="http://schemas.openxmlformats.org/officeDocument/2006/relationships/slide" Target="slides/slide25.xml"/><Relationship Id="rId30" Type="http://schemas.openxmlformats.org/officeDocument/2006/relationships/slide" Target="slides/slide26.xml"/><Relationship Id="rId31" Type="http://schemas.openxmlformats.org/officeDocument/2006/relationships/slide" Target="slides/slide27.xml"/><Relationship Id="rId32" Type="http://schemas.openxmlformats.org/officeDocument/2006/relationships/slide" Target="slides/slide28.xml"/><Relationship Id="rId33" Type="http://schemas.openxmlformats.org/officeDocument/2006/relationships/slide" Target="slides/slide29.xml"/><Relationship Id="rId34" Type="http://schemas.openxmlformats.org/officeDocument/2006/relationships/slide" Target="slides/slide30.xml"/><Relationship Id="rId35" Type="http://schemas.openxmlformats.org/officeDocument/2006/relationships/slide" Target="slides/slide31.xml"/><Relationship Id="rId36" Type="http://schemas.openxmlformats.org/officeDocument/2006/relationships/slide" Target="slides/slide32.xml"/><Relationship Id="rId37" Type="http://schemas.openxmlformats.org/officeDocument/2006/relationships/slide" Target="slides/slide33.xml"/><Relationship Id="rId38" Type="http://schemas.openxmlformats.org/officeDocument/2006/relationships/slide" Target="slides/slide34.xml"/><Relationship Id="rId39" Type="http://schemas.openxmlformats.org/officeDocument/2006/relationships/slide" Target="slides/slide35.xml"/><Relationship Id="rId40" Type="http://schemas.openxmlformats.org/officeDocument/2006/relationships/slide" Target="slides/slide36.xml"/><Relationship Id="rId41" Type="http://schemas.openxmlformats.org/officeDocument/2006/relationships/slide" Target="slides/slide37.xml"/>
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roundedCorners val="0"/>
  <c:chart>
    <c:autoTitleDeleted val="1"/>
    <c:view3D>
      <c:rotX val="15"/>
      <c:rotY val="20"/>
      <c:rAngAx val="1"/>
      <c:perspective val="30"/>
    </c:view3D>
    <c:floor>
      <c:spPr>
        <a:noFill/>
        <a:ln w="9360">
          <a:solidFill>
            <a:srgbClr val="666666"/>
          </a:solidFill>
          <a:round/>
        </a:ln>
      </c:spPr>
    </c:floor>
    <c:sideWall>
      <c:spPr>
        <a:noFill/>
        <a:ln w="9360">
          <a:solidFill>
            <a:srgbClr val="666666"/>
          </a:solidFill>
          <a:round/>
        </a:ln>
      </c:spPr>
    </c:sideWall>
    <c:backWall>
      <c:spPr>
        <a:noFill/>
        <a:ln w="9360">
          <a:solidFill>
            <a:srgbClr val="666666"/>
          </a:solidFill>
          <a:round/>
        </a:ln>
      </c:spPr>
    </c:backWall>
    <c:plotArea>
      <c:layout>
        <c:manualLayout>
          <c:layoutTarget val="inner"/>
          <c:xMode val="edge"/>
          <c:yMode val="edge"/>
          <c:x val="0.12544996400288"/>
          <c:y val="0.116342692584593"/>
          <c:w val="0.87455003599712"/>
          <c:h val="0.772210223182145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label 0</c:f>
              <c:strCache>
                <c:ptCount val="1"/>
                <c:pt idx="0">
                  <c:v>тыс.человек</c:v>
                </c:pt>
              </c:strCache>
            </c:strRef>
          </c:tx>
          <c:spPr>
            <a:solidFill>
              <a:srgbClr val="0f6fc6"/>
            </a:solidFill>
            <a:ln w="0">
              <a:noFill/>
            </a:ln>
          </c:spPr>
          <c:invertIfNegative val="0"/>
          <c:dLbls>
            <c:numFmt formatCode="General" sourceLinked="0"/>
            <c:txPr>
              <a:bodyPr wrap="none"/>
              <a:lstStyle/>
              <a:p>
                <a:pPr>
                  <a:defRPr b="1" sz="1600" spc="-1" strike="noStrike">
                    <a:solidFill>
                      <a:srgbClr val="000000"/>
                    </a:solidFill>
                    <a:latin typeface="Times New Roman"/>
                  </a:defRPr>
                </a:pPr>
              </a:p>
            </c:txPr>
            <c:showLegendKey val="0"/>
            <c:showVal val="1"/>
            <c:showCatName val="0"/>
            <c:showSerName val="0"/>
            <c:showPercent val="0"/>
            <c:separator>; </c:separator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categories</c:f>
              <c:strCache>
                <c:ptCount val="2"/>
                <c:pt idx="0">
                  <c:v> отчет 2019</c:v>
                </c:pt>
                <c:pt idx="1">
                  <c:v> оценка 2020</c:v>
                </c:pt>
              </c:strCache>
            </c:strRef>
          </c:cat>
          <c:val>
            <c:numRef>
              <c:f>0</c:f>
              <c:numCache>
                <c:formatCode>General</c:formatCode>
                <c:ptCount val="2"/>
                <c:pt idx="0">
                  <c:v>150.4</c:v>
                </c:pt>
                <c:pt idx="1">
                  <c:v>149</c:v>
                </c:pt>
              </c:numCache>
            </c:numRef>
          </c:val>
        </c:ser>
        <c:gapWidth val="150"/>
        <c:shape val="pyramid"/>
        <c:axId val="76497070"/>
        <c:axId val="70955332"/>
        <c:axId val="0"/>
      </c:bar3DChart>
      <c:catAx>
        <c:axId val="7649707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ln w="9360">
            <a:solidFill>
              <a:srgbClr val="666666"/>
            </a:solidFill>
            <a:round/>
          </a:ln>
        </c:spPr>
        <c:txPr>
          <a:bodyPr/>
          <a:lstStyle/>
          <a:p>
            <a:pPr>
              <a:defRPr b="1" sz="1600" spc="-1" strike="noStrike">
                <a:solidFill>
                  <a:srgbClr val="000000"/>
                </a:solidFill>
                <a:latin typeface="Times New Roman"/>
              </a:defRPr>
            </a:pPr>
          </a:p>
        </c:txPr>
        <c:crossAx val="70955332"/>
        <c:crosses val="autoZero"/>
        <c:auto val="1"/>
        <c:lblAlgn val="ctr"/>
        <c:lblOffset val="100"/>
        <c:noMultiLvlLbl val="0"/>
      </c:catAx>
      <c:valAx>
        <c:axId val="70955332"/>
        <c:scaling>
          <c:orientation val="minMax"/>
          <c:max val="150.5"/>
          <c:min val="140.5"/>
        </c:scaling>
        <c:delete val="0"/>
        <c:axPos val="l"/>
        <c:numFmt formatCode="General" sourceLinked="0"/>
        <c:majorTickMark val="out"/>
        <c:minorTickMark val="none"/>
        <c:tickLblPos val="nextTo"/>
        <c:spPr>
          <a:ln w="9360">
            <a:solidFill>
              <a:srgbClr val="666666"/>
            </a:solidFill>
            <a:round/>
          </a:ln>
        </c:spPr>
        <c:txPr>
          <a:bodyPr/>
          <a:lstStyle/>
          <a:p>
            <a:pPr>
              <a:defRPr b="1" sz="1600" spc="-1" strike="noStrike">
                <a:solidFill>
                  <a:srgbClr val="000000"/>
                </a:solidFill>
                <a:latin typeface="Times New Roman"/>
              </a:defRPr>
            </a:pPr>
          </a:p>
        </c:txPr>
        <c:crossAx val="76497070"/>
        <c:crosses val="autoZero"/>
        <c:crossBetween val="between"/>
        <c:majorUnit val="1.5"/>
      </c:valAx>
    </c:plotArea>
    <c:plotVisOnly val="1"/>
    <c:dispBlanksAs val="gap"/>
  </c:chart>
  <c:spPr>
    <a:noFill/>
    <a:ln w="9360">
      <a:solidFill>
        <a:srgbClr val="d9d9d9"/>
      </a:solidFill>
      <a:round/>
    </a:ln>
  </c:spPr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roundedCorners val="0"/>
  <c:chart>
    <c:autoTitleDeleted val="1"/>
    <c:plotArea>
      <c:layout>
        <c:manualLayout>
          <c:layoutTarget val="inner"/>
          <c:xMode val="edge"/>
          <c:yMode val="edge"/>
          <c:x val="0.0152755905511811"/>
          <c:y val="0.369062949776532"/>
          <c:w val="0.969409448818898"/>
          <c:h val="0.51859707597909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label 0</c:f>
              <c:strCache>
                <c:ptCount val="1"/>
                <c:pt idx="0">
                  <c:v>Доходы от использования имущества, находящегося в государственной и муниципальной собственности</c:v>
                </c:pt>
              </c:strCache>
            </c:strRef>
          </c:tx>
          <c:spPr>
            <a:solidFill>
              <a:srgbClr val="0f6fc6"/>
            </a:solidFill>
            <a:ln w="0">
              <a:noFill/>
            </a:ln>
          </c:spPr>
          <c:invertIfNegative val="0"/>
          <c:dLbls>
            <c:numFmt formatCode="General" sourceLinked="0"/>
            <c:txPr>
              <a:bodyPr wrap="none"/>
              <a:lstStyle/>
              <a:p>
                <a:pPr>
                  <a:defRPr b="1" sz="1800" spc="-1" strike="noStrike">
                    <a:solidFill>
                      <a:srgbClr val="000000"/>
                    </a:solidFill>
                    <a:latin typeface="Times New Roman"/>
                  </a:defRPr>
                </a:pPr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eparator>; </c:separator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categories</c:f>
              <c:strCache>
                <c:ptCount val="2"/>
                <c:pt idx="0">
                  <c:v>2019 год</c:v>
                </c:pt>
                <c:pt idx="1">
                  <c:v>2020 год </c:v>
                </c:pt>
              </c:strCache>
            </c:strRef>
          </c:cat>
          <c:val>
            <c:numRef>
              <c:f>0</c:f>
              <c:numCache>
                <c:formatCode>General</c:formatCode>
                <c:ptCount val="2"/>
                <c:pt idx="0">
                  <c:v>34.9</c:v>
                </c:pt>
                <c:pt idx="1">
                  <c:v>70.7</c:v>
                </c:pt>
              </c:numCache>
            </c:numRef>
          </c:val>
        </c:ser>
        <c:ser>
          <c:idx val="1"/>
          <c:order val="1"/>
          <c:tx>
            <c:strRef>
              <c:f>label 1</c:f>
              <c:strCache>
                <c:ptCount val="1"/>
                <c:pt idx="0">
                  <c:v>Доходы от продажи  материальных и нематериальных активов </c:v>
                </c:pt>
              </c:strCache>
            </c:strRef>
          </c:tx>
          <c:spPr>
            <a:solidFill>
              <a:srgbClr val="009dd9"/>
            </a:solidFill>
            <a:ln w="0">
              <a:noFill/>
            </a:ln>
          </c:spPr>
          <c:invertIfNegative val="0"/>
          <c:dLbls>
            <c:numFmt formatCode="General" sourceLinked="0"/>
            <c:txPr>
              <a:bodyPr wrap="none"/>
              <a:lstStyle/>
              <a:p>
                <a:pPr>
                  <a:defRPr b="1" sz="1800" spc="-1" strike="noStrike">
                    <a:solidFill>
                      <a:srgbClr val="000000"/>
                    </a:solidFill>
                    <a:latin typeface="Times New Roman"/>
                  </a:defRPr>
                </a:pPr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eparator>; </c:separator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categories</c:f>
              <c:strCache>
                <c:ptCount val="2"/>
                <c:pt idx="0">
                  <c:v>2019 год</c:v>
                </c:pt>
                <c:pt idx="1">
                  <c:v>2020 год </c:v>
                </c:pt>
              </c:strCache>
            </c:strRef>
          </c:cat>
          <c:val>
            <c:numRef>
              <c:f>1</c:f>
              <c:numCache>
                <c:formatCode>General</c:formatCode>
                <c:ptCount val="2"/>
                <c:pt idx="0">
                  <c:v>49</c:v>
                </c:pt>
                <c:pt idx="1">
                  <c:v>22.6</c:v>
                </c:pt>
              </c:numCache>
            </c:numRef>
          </c:val>
        </c:ser>
        <c:ser>
          <c:idx val="2"/>
          <c:order val="2"/>
          <c:tx>
            <c:strRef>
              <c:f>label 2</c:f>
              <c:strCache>
                <c:ptCount val="1"/>
                <c:pt idx="0">
                  <c:v>Денежные взыскания за нарушение законодательства</c:v>
                </c:pt>
              </c:strCache>
            </c:strRef>
          </c:tx>
          <c:spPr>
            <a:solidFill>
              <a:srgbClr val="0bd0d9"/>
            </a:solidFill>
            <a:ln w="0">
              <a:noFill/>
            </a:ln>
          </c:spPr>
          <c:invertIfNegative val="0"/>
          <c:dLbls>
            <c:numFmt formatCode="General" sourceLinked="0"/>
            <c:txPr>
              <a:bodyPr wrap="none"/>
              <a:lstStyle/>
              <a:p>
                <a:pPr>
                  <a:defRPr b="1" sz="1800" spc="-1" strike="noStrike">
                    <a:solidFill>
                      <a:srgbClr val="000000"/>
                    </a:solidFill>
                    <a:latin typeface="Times New Roman"/>
                  </a:defRPr>
                </a:pPr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eparator>; </c:separator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categories</c:f>
              <c:strCache>
                <c:ptCount val="2"/>
                <c:pt idx="0">
                  <c:v>2019 год</c:v>
                </c:pt>
                <c:pt idx="1">
                  <c:v>2020 год </c:v>
                </c:pt>
              </c:strCache>
            </c:strRef>
          </c:cat>
          <c:val>
            <c:numRef>
              <c:f>2</c:f>
              <c:numCache>
                <c:formatCode>General</c:formatCode>
                <c:ptCount val="2"/>
                <c:pt idx="0">
                  <c:v>8</c:v>
                </c:pt>
                <c:pt idx="1">
                  <c:v>5.6</c:v>
                </c:pt>
              </c:numCache>
            </c:numRef>
          </c:val>
        </c:ser>
        <c:ser>
          <c:idx val="3"/>
          <c:order val="3"/>
          <c:tx>
            <c:strRef>
              <c:f>label 3</c:f>
              <c:strCache>
                <c:ptCount val="1"/>
                <c:pt idx="0">
                  <c:v>Прочие  неналоговые доходы</c:v>
                </c:pt>
              </c:strCache>
            </c:strRef>
          </c:tx>
          <c:spPr>
            <a:solidFill>
              <a:srgbClr val="10cf9b"/>
            </a:solidFill>
            <a:ln w="0">
              <a:noFill/>
            </a:ln>
          </c:spPr>
          <c:invertIfNegative val="0"/>
          <c:dLbls>
            <c:numFmt formatCode="General" sourceLinked="0"/>
            <c:txPr>
              <a:bodyPr wrap="none"/>
              <a:lstStyle/>
              <a:p>
                <a:pPr>
                  <a:defRPr b="1" sz="1800" spc="-1" strike="noStrike">
                    <a:solidFill>
                      <a:srgbClr val="000000"/>
                    </a:solidFill>
                    <a:latin typeface="Times New Roman"/>
                  </a:defRPr>
                </a:pPr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eparator>; </c:separator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categories</c:f>
              <c:strCache>
                <c:ptCount val="2"/>
                <c:pt idx="0">
                  <c:v>2019 год</c:v>
                </c:pt>
                <c:pt idx="1">
                  <c:v>2020 год </c:v>
                </c:pt>
              </c:strCache>
            </c:strRef>
          </c:cat>
          <c:val>
            <c:numRef>
              <c:f>3</c:f>
              <c:numCache>
                <c:formatCode>General</c:formatCode>
                <c:ptCount val="2"/>
                <c:pt idx="0">
                  <c:v>6.6</c:v>
                </c:pt>
                <c:pt idx="1">
                  <c:v>0.3</c:v>
                </c:pt>
              </c:numCache>
            </c:numRef>
          </c:val>
        </c:ser>
        <c:ser>
          <c:idx val="4"/>
          <c:order val="4"/>
          <c:tx>
            <c:strRef>
              <c:f>label 4</c:f>
              <c:strCache>
                <c:ptCount val="1"/>
                <c:pt idx="0">
                  <c:v>Доходы от оказания платных услуг</c:v>
                </c:pt>
              </c:strCache>
            </c:strRef>
          </c:tx>
          <c:spPr>
            <a:solidFill>
              <a:srgbClr val="7cca62"/>
            </a:solidFill>
            <a:ln w="0">
              <a:noFill/>
            </a:ln>
          </c:spPr>
          <c:invertIfNegative val="0"/>
          <c:dLbls>
            <c:numFmt formatCode="General" sourceLinked="0"/>
            <c:txPr>
              <a:bodyPr wrap="none"/>
              <a:lstStyle/>
              <a:p>
                <a:pPr>
                  <a:defRPr b="1" sz="1800" spc="-1" strike="noStrike">
                    <a:solidFill>
                      <a:srgbClr val="000000"/>
                    </a:solidFill>
                    <a:latin typeface="Times New Roman"/>
                  </a:defRPr>
                </a:pPr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eparator>; </c:separator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categories</c:f>
              <c:strCache>
                <c:ptCount val="2"/>
                <c:pt idx="0">
                  <c:v>2019 год</c:v>
                </c:pt>
                <c:pt idx="1">
                  <c:v>2020 год </c:v>
                </c:pt>
              </c:strCache>
            </c:strRef>
          </c:cat>
          <c:val>
            <c:numRef>
              <c:f>4</c:f>
              <c:numCache>
                <c:formatCode>General</c:formatCode>
                <c:ptCount val="2"/>
                <c:pt idx="0">
                  <c:v>1.5</c:v>
                </c:pt>
                <c:pt idx="1">
                  <c:v>0.8</c:v>
                </c:pt>
              </c:numCache>
            </c:numRef>
          </c:val>
        </c:ser>
        <c:gapWidth val="150"/>
        <c:overlap val="-25"/>
        <c:axId val="91273994"/>
        <c:axId val="69478844"/>
      </c:barChart>
      <c:catAx>
        <c:axId val="91273994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ln w="9360">
            <a:solidFill>
              <a:srgbClr val="666666"/>
            </a:solidFill>
            <a:round/>
          </a:ln>
        </c:spPr>
        <c:txPr>
          <a:bodyPr/>
          <a:lstStyle/>
          <a:p>
            <a:pPr>
              <a:defRPr b="1" sz="1800" spc="-1" strike="noStrike">
                <a:solidFill>
                  <a:srgbClr val="000000"/>
                </a:solidFill>
                <a:latin typeface="Times New Roman"/>
              </a:defRPr>
            </a:pPr>
          </a:p>
        </c:txPr>
        <c:crossAx val="69478844"/>
        <c:crosses val="autoZero"/>
        <c:auto val="1"/>
        <c:lblAlgn val="ctr"/>
        <c:lblOffset val="100"/>
        <c:noMultiLvlLbl val="0"/>
      </c:catAx>
      <c:valAx>
        <c:axId val="69478844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one"/>
        <c:spPr>
          <a:ln w="9360">
            <a:solidFill>
              <a:srgbClr val="666666"/>
            </a:solidFill>
            <a:round/>
          </a:ln>
        </c:spPr>
        <c:txPr>
          <a:bodyPr/>
          <a:lstStyle/>
          <a:p>
            <a:pPr>
              <a:defRPr b="1" sz="1800" spc="-1" strike="noStrike">
                <a:solidFill>
                  <a:srgbClr val="000000"/>
                </a:solidFill>
                <a:latin typeface="Times New Roman"/>
              </a:defRPr>
            </a:pPr>
          </a:p>
        </c:txPr>
        <c:crossAx val="91273994"/>
        <c:crossBetween val="between"/>
      </c:valAx>
      <c:spPr>
        <a:solidFill>
          <a:srgbClr val="ffffff"/>
        </a:solidFill>
        <a:ln w="0">
          <a:noFill/>
        </a:ln>
      </c:spPr>
    </c:plotArea>
    <c:legend>
      <c:legendPos val="t"/>
      <c:layout>
        <c:manualLayout>
          <c:xMode val="edge"/>
          <c:yMode val="edge"/>
          <c:x val="9.26290463691973E-005"/>
          <c:y val="0.0160335720273505"/>
          <c:w val="0.998425743657042"/>
          <c:h val="0.473311887904712"/>
        </c:manualLayout>
      </c:layout>
      <c:overlay val="0"/>
      <c:spPr>
        <a:noFill/>
        <a:ln w="0">
          <a:noFill/>
        </a:ln>
      </c:spPr>
      <c:txPr>
        <a:bodyPr/>
        <a:lstStyle/>
        <a:p>
          <a:pPr>
            <a:defRPr b="1" sz="1800" spc="-100" strike="noStrike">
              <a:solidFill>
                <a:srgbClr val="000000"/>
              </a:solidFill>
              <a:latin typeface="Times New Roman"/>
            </a:defRPr>
          </a:pPr>
        </a:p>
      </c:txPr>
    </c:legend>
    <c:plotVisOnly val="1"/>
    <c:dispBlanksAs val="gap"/>
  </c:chart>
  <c:spPr>
    <a:noFill/>
    <a:ln w="9360">
      <a:solidFill>
        <a:srgbClr val="d9d9d9"/>
      </a:solidFill>
      <a:round/>
    </a:ln>
  </c:spPr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roundedCorners val="0"/>
  <c:chart>
    <c:autoTitleDeleted val="1"/>
    <c:view3D>
      <c:rotX val="15"/>
      <c:rotY val="20"/>
      <c:rAngAx val="1"/>
      <c:perspective val="30"/>
    </c:view3D>
    <c:floor>
      <c:spPr>
        <a:noFill/>
        <a:ln w="9360">
          <a:solidFill>
            <a:srgbClr val="666666"/>
          </a:solidFill>
          <a:round/>
        </a:ln>
      </c:spPr>
    </c:floor>
    <c:sideWall>
      <c:spPr>
        <a:noFill/>
        <a:ln w="9360">
          <a:solidFill>
            <a:srgbClr val="666666"/>
          </a:solidFill>
          <a:round/>
        </a:ln>
      </c:spPr>
    </c:sideWall>
    <c:backWall>
      <c:spPr>
        <a:noFill/>
        <a:ln w="9360">
          <a:solidFill>
            <a:srgbClr val="666666"/>
          </a:solidFill>
          <a:round/>
        </a:ln>
      </c:spPr>
    </c:backWall>
    <c:plotArea>
      <c:layout>
        <c:manualLayout>
          <c:layoutTarget val="inner"/>
          <c:xMode val="edge"/>
          <c:yMode val="edge"/>
          <c:x val="0"/>
          <c:y val="0.0311395261376457"/>
          <c:w val="0.99996062992126"/>
          <c:h val="0.857314779992478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label 0</c:f>
              <c:strCache>
                <c:ptCount val="1"/>
                <c:pt idx="0">
                  <c:v>дотация</c:v>
                </c:pt>
              </c:strCache>
            </c:strRef>
          </c:tx>
          <c:spPr>
            <a:solidFill>
              <a:srgbClr val="0f6fc6"/>
            </a:solidFill>
            <a:ln w="0">
              <a:noFill/>
            </a:ln>
          </c:spPr>
          <c:invertIfNegative val="0"/>
          <c:dPt>
            <c:idx val="0"/>
            <c:invertIfNegative val="0"/>
            <c:spPr>
              <a:solidFill>
                <a:srgbClr val="0f6fc6"/>
              </a:solidFill>
              <a:ln w="0">
                <a:noFill/>
              </a:ln>
            </c:spPr>
          </c:dPt>
          <c:dPt>
            <c:idx val="1"/>
            <c:invertIfNegative val="0"/>
            <c:spPr>
              <a:solidFill>
                <a:srgbClr val="0f6fc6"/>
              </a:solidFill>
              <a:ln w="0">
                <a:noFill/>
              </a:ln>
            </c:spPr>
          </c:dPt>
          <c:dLbls>
            <c:numFmt formatCode="#,##0" sourceLinked="0"/>
            <c:dLbl>
              <c:idx val="0"/>
              <c:layout>
                <c:manualLayout>
                  <c:x val="-0.00277777777777777"/>
                  <c:y val="-0.0212271552143797"/>
                </c:manualLayout>
              </c:layout>
              <c:numFmt formatCode="#,##0" sourceLinked="0"/>
              <c:txPr>
                <a:bodyPr wrap="none"/>
                <a:lstStyle/>
                <a:p>
                  <a:pPr>
                    <a:defRPr b="1" sz="2000" spc="-1" strike="noStrike">
                      <a:solidFill>
                        <a:srgbClr val="000000"/>
                      </a:solidFill>
                      <a:latin typeface="Times New Roman"/>
                    </a:defRPr>
                  </a:pPr>
                </a:p>
              </c:txPr>
              <c:showLegendKey val="0"/>
              <c:showVal val="1"/>
              <c:showCatName val="0"/>
              <c:showSerName val="0"/>
              <c:showPercent val="0"/>
              <c:separator>; </c:separator>
            </c:dLbl>
            <c:dLbl>
              <c:idx val="1"/>
              <c:layout>
                <c:manualLayout>
                  <c:x val="0"/>
                  <c:y val="-0.029187338419772"/>
                </c:manualLayout>
              </c:layout>
              <c:numFmt formatCode="#,##0" sourceLinked="0"/>
              <c:txPr>
                <a:bodyPr wrap="none"/>
                <a:lstStyle/>
                <a:p>
                  <a:pPr>
                    <a:defRPr b="1" sz="2000" spc="-1" strike="noStrike">
                      <a:solidFill>
                        <a:srgbClr val="000000"/>
                      </a:solidFill>
                      <a:latin typeface="Times New Roman"/>
                    </a:defRPr>
                  </a:pPr>
                </a:p>
              </c:txPr>
              <c:showLegendKey val="0"/>
              <c:showVal val="1"/>
              <c:showCatName val="0"/>
              <c:showSerName val="0"/>
              <c:showPercent val="0"/>
              <c:separator>; </c:separator>
            </c:dLbl>
            <c:txPr>
              <a:bodyPr wrap="none"/>
              <a:lstStyle/>
              <a:p>
                <a:pPr>
                  <a:defRPr b="1" sz="2000" spc="-1" strike="noStrike">
                    <a:solidFill>
                      <a:srgbClr val="000000"/>
                    </a:solidFill>
                    <a:latin typeface="Times New Roman"/>
                  </a:defRPr>
                </a:pPr>
              </a:p>
            </c:txPr>
            <c:showLegendKey val="0"/>
            <c:showVal val="1"/>
            <c:showCatName val="0"/>
            <c:showSerName val="0"/>
            <c:showPercent val="0"/>
            <c:separator>; </c:separator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categories</c:f>
              <c:strCache>
                <c:ptCount val="2"/>
                <c:pt idx="0">
                  <c:v>2019 год</c:v>
                </c:pt>
                <c:pt idx="1">
                  <c:v>2020 год</c:v>
                </c:pt>
              </c:strCache>
            </c:strRef>
          </c:cat>
          <c:val>
            <c:numRef>
              <c:f>0</c:f>
              <c:numCache>
                <c:formatCode>General</c:formatCode>
                <c:ptCount val="2"/>
                <c:pt idx="0">
                  <c:v>1294623</c:v>
                </c:pt>
                <c:pt idx="1">
                  <c:v>173306</c:v>
                </c:pt>
              </c:numCache>
            </c:numRef>
          </c:val>
        </c:ser>
        <c:ser>
          <c:idx val="1"/>
          <c:order val="1"/>
          <c:tx>
            <c:strRef>
              <c:f>label 1</c:f>
              <c:strCache>
                <c:ptCount val="1"/>
                <c:pt idx="0">
                  <c:v>субсидия</c:v>
                </c:pt>
              </c:strCache>
            </c:strRef>
          </c:tx>
          <c:spPr>
            <a:solidFill>
              <a:srgbClr val="009dd9"/>
            </a:solidFill>
            <a:ln w="0">
              <a:noFill/>
            </a:ln>
          </c:spPr>
          <c:invertIfNegative val="0"/>
          <c:dPt>
            <c:idx val="0"/>
            <c:invertIfNegative val="0"/>
            <c:spPr>
              <a:solidFill>
                <a:srgbClr val="009dd9"/>
              </a:solidFill>
              <a:ln w="0">
                <a:noFill/>
              </a:ln>
            </c:spPr>
          </c:dPt>
          <c:dPt>
            <c:idx val="1"/>
            <c:invertIfNegative val="0"/>
            <c:spPr>
              <a:solidFill>
                <a:srgbClr val="009dd9"/>
              </a:solidFill>
              <a:ln w="0">
                <a:noFill/>
              </a:ln>
            </c:spPr>
          </c:dPt>
          <c:dLbls>
            <c:numFmt formatCode="#,##0" sourceLinked="0"/>
            <c:dLbl>
              <c:idx val="0"/>
              <c:layout>
                <c:manualLayout>
                  <c:x val="-0.00416666666666667"/>
                  <c:y val="-0.0371475216251644"/>
                </c:manualLayout>
              </c:layout>
              <c:numFmt formatCode="#,##0" sourceLinked="0"/>
              <c:txPr>
                <a:bodyPr wrap="none"/>
                <a:lstStyle/>
                <a:p>
                  <a:pPr>
                    <a:defRPr b="1" sz="2000" spc="-1" strike="noStrike">
                      <a:solidFill>
                        <a:srgbClr val="000000"/>
                      </a:solidFill>
                      <a:latin typeface="Times New Roman"/>
                    </a:defRPr>
                  </a:pPr>
                </a:p>
              </c:txPr>
              <c:showLegendKey val="0"/>
              <c:showVal val="1"/>
              <c:showCatName val="0"/>
              <c:showSerName val="0"/>
              <c:showPercent val="0"/>
              <c:separator>; </c:separator>
            </c:dLbl>
            <c:dLbl>
              <c:idx val="1"/>
              <c:layout>
                <c:manualLayout>
                  <c:x val="0"/>
                  <c:y val="-0.0265339440179746"/>
                </c:manualLayout>
              </c:layout>
              <c:numFmt formatCode="#,##0" sourceLinked="0"/>
              <c:txPr>
                <a:bodyPr wrap="none"/>
                <a:lstStyle/>
                <a:p>
                  <a:pPr>
                    <a:defRPr b="1" sz="2000" spc="-1" strike="noStrike">
                      <a:solidFill>
                        <a:srgbClr val="000000"/>
                      </a:solidFill>
                      <a:latin typeface="Times New Roman"/>
                    </a:defRPr>
                  </a:pPr>
                </a:p>
              </c:txPr>
              <c:showLegendKey val="0"/>
              <c:showVal val="1"/>
              <c:showCatName val="0"/>
              <c:showSerName val="0"/>
              <c:showPercent val="0"/>
              <c:separator>; </c:separator>
            </c:dLbl>
            <c:txPr>
              <a:bodyPr wrap="none"/>
              <a:lstStyle/>
              <a:p>
                <a:pPr>
                  <a:defRPr b="1" sz="2000" spc="-1" strike="noStrike">
                    <a:solidFill>
                      <a:srgbClr val="000000"/>
                    </a:solidFill>
                    <a:latin typeface="Times New Roman"/>
                  </a:defRPr>
                </a:pPr>
              </a:p>
            </c:txPr>
            <c:showLegendKey val="0"/>
            <c:showVal val="1"/>
            <c:showCatName val="0"/>
            <c:showSerName val="0"/>
            <c:showPercent val="0"/>
            <c:separator>; </c:separator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categories</c:f>
              <c:strCache>
                <c:ptCount val="2"/>
                <c:pt idx="0">
                  <c:v>2019 год</c:v>
                </c:pt>
                <c:pt idx="1">
                  <c:v>2020 год</c:v>
                </c:pt>
              </c:strCache>
            </c:strRef>
          </c:cat>
          <c:val>
            <c:numRef>
              <c:f>1</c:f>
              <c:numCache>
                <c:formatCode>General</c:formatCode>
                <c:ptCount val="2"/>
                <c:pt idx="0">
                  <c:v>1874685</c:v>
                </c:pt>
                <c:pt idx="1">
                  <c:v>1999341</c:v>
                </c:pt>
              </c:numCache>
            </c:numRef>
          </c:val>
        </c:ser>
        <c:ser>
          <c:idx val="2"/>
          <c:order val="2"/>
          <c:tx>
            <c:strRef>
              <c:f>label 2</c:f>
              <c:strCache>
                <c:ptCount val="1"/>
                <c:pt idx="0">
                  <c:v>субвенция </c:v>
                </c:pt>
              </c:strCache>
            </c:strRef>
          </c:tx>
          <c:spPr>
            <a:solidFill>
              <a:srgbClr val="0bd0d9"/>
            </a:solidFill>
            <a:ln w="0">
              <a:noFill/>
            </a:ln>
          </c:spPr>
          <c:invertIfNegative val="0"/>
          <c:dPt>
            <c:idx val="0"/>
            <c:invertIfNegative val="0"/>
            <c:spPr>
              <a:solidFill>
                <a:srgbClr val="0bd0d9"/>
              </a:solidFill>
              <a:ln w="0">
                <a:noFill/>
              </a:ln>
            </c:spPr>
          </c:dPt>
          <c:dPt>
            <c:idx val="1"/>
            <c:invertIfNegative val="0"/>
            <c:spPr>
              <a:solidFill>
                <a:srgbClr val="0bd0d9"/>
              </a:solidFill>
              <a:ln w="0">
                <a:noFill/>
              </a:ln>
            </c:spPr>
          </c:dPt>
          <c:dLbls>
            <c:numFmt formatCode="#,##0" sourceLinked="0"/>
            <c:dLbl>
              <c:idx val="0"/>
              <c:layout>
                <c:manualLayout>
                  <c:x val="0.00759728775630677"/>
                  <c:y val="-0.0364271798390674"/>
                </c:manualLayout>
              </c:layout>
              <c:numFmt formatCode="#,##0" sourceLinked="0"/>
              <c:txPr>
                <a:bodyPr wrap="none"/>
                <a:lstStyle/>
                <a:p>
                  <a:pPr>
                    <a:defRPr b="1" sz="2000" spc="-1" strike="noStrike">
                      <a:solidFill>
                        <a:srgbClr val="000000"/>
                      </a:solidFill>
                      <a:latin typeface="Times New Roman"/>
                    </a:defRPr>
                  </a:pPr>
                </a:p>
              </c:txPr>
              <c:showLegendKey val="0"/>
              <c:showVal val="1"/>
              <c:showCatName val="0"/>
              <c:showSerName val="0"/>
              <c:showPercent val="0"/>
              <c:separator>; </c:separator>
            </c:dLbl>
            <c:dLbl>
              <c:idx val="1"/>
              <c:layout>
                <c:manualLayout>
                  <c:x val="0.00785837707786527"/>
                  <c:y val="-0.027426069537319"/>
                </c:manualLayout>
              </c:layout>
              <c:numFmt formatCode="#,##0" sourceLinked="0"/>
              <c:txPr>
                <a:bodyPr wrap="none"/>
                <a:lstStyle/>
                <a:p>
                  <a:pPr>
                    <a:defRPr b="1" sz="2000" spc="-1" strike="noStrike">
                      <a:solidFill>
                        <a:srgbClr val="000000"/>
                      </a:solidFill>
                      <a:latin typeface="Times New Roman"/>
                    </a:defRPr>
                  </a:pPr>
                </a:p>
              </c:txPr>
              <c:showLegendKey val="0"/>
              <c:showVal val="1"/>
              <c:showCatName val="0"/>
              <c:showSerName val="0"/>
              <c:showPercent val="0"/>
              <c:separator>; </c:separator>
            </c:dLbl>
            <c:txPr>
              <a:bodyPr wrap="none"/>
              <a:lstStyle/>
              <a:p>
                <a:pPr>
                  <a:defRPr b="1" sz="2000" spc="-1" strike="noStrike">
                    <a:solidFill>
                      <a:srgbClr val="000000"/>
                    </a:solidFill>
                    <a:latin typeface="Times New Roman"/>
                  </a:defRPr>
                </a:pPr>
              </a:p>
            </c:txPr>
            <c:showLegendKey val="0"/>
            <c:showVal val="1"/>
            <c:showCatName val="0"/>
            <c:showSerName val="0"/>
            <c:showPercent val="0"/>
            <c:separator>; </c:separator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categories</c:f>
              <c:strCache>
                <c:ptCount val="2"/>
                <c:pt idx="0">
                  <c:v>2019 год</c:v>
                </c:pt>
                <c:pt idx="1">
                  <c:v>2020 год</c:v>
                </c:pt>
              </c:strCache>
            </c:strRef>
          </c:cat>
          <c:val>
            <c:numRef>
              <c:f>2</c:f>
              <c:numCache>
                <c:formatCode>General</c:formatCode>
                <c:ptCount val="2"/>
                <c:pt idx="0">
                  <c:v>4521839</c:v>
                </c:pt>
                <c:pt idx="1">
                  <c:v>5459167</c:v>
                </c:pt>
              </c:numCache>
            </c:numRef>
          </c:val>
        </c:ser>
        <c:ser>
          <c:idx val="3"/>
          <c:order val="3"/>
          <c:tx>
            <c:strRef>
              <c:f>label 3</c:f>
              <c:strCache>
                <c:ptCount val="1"/>
                <c:pt idx="0">
                  <c:v>иные межбюджетные трансферты</c:v>
                </c:pt>
              </c:strCache>
            </c:strRef>
          </c:tx>
          <c:spPr>
            <a:solidFill>
              <a:srgbClr val="10cf9b"/>
            </a:solidFill>
            <a:ln w="0">
              <a:noFill/>
            </a:ln>
          </c:spPr>
          <c:invertIfNegative val="0"/>
          <c:dPt>
            <c:idx val="0"/>
            <c:invertIfNegative val="0"/>
            <c:spPr>
              <a:solidFill>
                <a:srgbClr val="10cf9b"/>
              </a:solidFill>
              <a:ln w="0">
                <a:noFill/>
              </a:ln>
            </c:spPr>
          </c:dPt>
          <c:dPt>
            <c:idx val="1"/>
            <c:invertIfNegative val="0"/>
            <c:spPr>
              <a:solidFill>
                <a:srgbClr val="10cf9b"/>
              </a:solidFill>
              <a:ln w="0">
                <a:noFill/>
              </a:ln>
            </c:spPr>
          </c:dPt>
          <c:dLbls>
            <c:numFmt formatCode="#,##0" sourceLinked="0"/>
            <c:dLbl>
              <c:idx val="0"/>
              <c:layout>
                <c:manualLayout>
                  <c:x val="0.0319444444444445"/>
                  <c:y val="-0.029187338419772"/>
                </c:manualLayout>
              </c:layout>
              <c:numFmt formatCode="#,##0" sourceLinked="0"/>
              <c:txPr>
                <a:bodyPr wrap="none"/>
                <a:lstStyle/>
                <a:p>
                  <a:pPr>
                    <a:defRPr b="1" sz="2000" spc="-1" strike="noStrike">
                      <a:solidFill>
                        <a:srgbClr val="000000"/>
                      </a:solidFill>
                      <a:latin typeface="Times New Roman"/>
                    </a:defRPr>
                  </a:pPr>
                </a:p>
              </c:txPr>
              <c:showLegendKey val="0"/>
              <c:showVal val="1"/>
              <c:showCatName val="0"/>
              <c:showSerName val="0"/>
              <c:showPercent val="0"/>
              <c:separator>; </c:separator>
            </c:dLbl>
            <c:dLbl>
              <c:idx val="1"/>
              <c:layout>
                <c:manualLayout>
                  <c:x val="0.0236111111111112"/>
                  <c:y val="-0.0238805496161771"/>
                </c:manualLayout>
              </c:layout>
              <c:numFmt formatCode="#,##0" sourceLinked="0"/>
              <c:txPr>
                <a:bodyPr wrap="none"/>
                <a:lstStyle/>
                <a:p>
                  <a:pPr>
                    <a:defRPr b="1" sz="2000" spc="-1" strike="noStrike">
                      <a:solidFill>
                        <a:srgbClr val="000000"/>
                      </a:solidFill>
                      <a:latin typeface="Times New Roman"/>
                    </a:defRPr>
                  </a:pPr>
                </a:p>
              </c:txPr>
              <c:showLegendKey val="0"/>
              <c:showVal val="1"/>
              <c:showCatName val="0"/>
              <c:showSerName val="0"/>
              <c:showPercent val="0"/>
              <c:separator>; </c:separator>
            </c:dLbl>
            <c:txPr>
              <a:bodyPr wrap="none"/>
              <a:lstStyle/>
              <a:p>
                <a:pPr>
                  <a:defRPr b="1" sz="2000" spc="-1" strike="noStrike">
                    <a:solidFill>
                      <a:srgbClr val="000000"/>
                    </a:solidFill>
                    <a:latin typeface="Times New Roman"/>
                  </a:defRPr>
                </a:pPr>
              </a:p>
            </c:txPr>
            <c:showLegendKey val="0"/>
            <c:showVal val="1"/>
            <c:showCatName val="0"/>
            <c:showSerName val="0"/>
            <c:showPercent val="0"/>
            <c:separator>; </c:separator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categories</c:f>
              <c:strCache>
                <c:ptCount val="2"/>
                <c:pt idx="0">
                  <c:v>2019 год</c:v>
                </c:pt>
                <c:pt idx="1">
                  <c:v>2020 год</c:v>
                </c:pt>
              </c:strCache>
            </c:strRef>
          </c:cat>
          <c:val>
            <c:numRef>
              <c:f>3</c:f>
              <c:numCache>
                <c:formatCode>General</c:formatCode>
                <c:ptCount val="2"/>
                <c:pt idx="0">
                  <c:v>1219373</c:v>
                </c:pt>
                <c:pt idx="1">
                  <c:v>914244</c:v>
                </c:pt>
              </c:numCache>
            </c:numRef>
          </c:val>
        </c:ser>
        <c:gapWidth val="150"/>
        <c:shape val="cylinder"/>
        <c:axId val="30654259"/>
        <c:axId val="39344866"/>
        <c:axId val="0"/>
      </c:bar3DChart>
      <c:catAx>
        <c:axId val="30654259"/>
        <c:scaling>
          <c:orientation val="minMax"/>
        </c:scaling>
        <c:delete val="0"/>
        <c:axPos val="b"/>
        <c:numFmt formatCode="[$-419]dd/mm/yyyy" sourceLinked="1"/>
        <c:majorTickMark val="none"/>
        <c:minorTickMark val="none"/>
        <c:tickLblPos val="nextTo"/>
        <c:spPr>
          <a:ln w="9360">
            <a:solidFill>
              <a:srgbClr val="666666"/>
            </a:solidFill>
            <a:round/>
          </a:ln>
        </c:spPr>
        <c:txPr>
          <a:bodyPr/>
          <a:lstStyle/>
          <a:p>
            <a:pPr>
              <a:defRPr b="1" sz="2000" spc="-1" strike="noStrike">
                <a:solidFill>
                  <a:srgbClr val="000000"/>
                </a:solidFill>
                <a:latin typeface="Times New Roman"/>
              </a:defRPr>
            </a:pPr>
          </a:p>
        </c:txPr>
        <c:crossAx val="39344866"/>
        <c:crosses val="autoZero"/>
        <c:auto val="1"/>
        <c:lblAlgn val="ctr"/>
        <c:lblOffset val="100"/>
        <c:noMultiLvlLbl val="0"/>
      </c:catAx>
      <c:valAx>
        <c:axId val="39344866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one"/>
        <c:spPr>
          <a:ln w="9360">
            <a:solidFill>
              <a:srgbClr val="666666"/>
            </a:solidFill>
            <a:round/>
          </a:ln>
        </c:spPr>
        <c:txPr>
          <a:bodyPr/>
          <a:lstStyle/>
          <a:p>
            <a:pPr>
              <a:defRPr b="1" sz="2000" spc="-1" strike="noStrike">
                <a:solidFill>
                  <a:srgbClr val="000000"/>
                </a:solidFill>
                <a:latin typeface="Times New Roman"/>
              </a:defRPr>
            </a:pPr>
          </a:p>
        </c:txPr>
        <c:crossAx val="30654259"/>
        <c:crossBetween val="between"/>
      </c:valAx>
    </c:plotArea>
    <c:legend>
      <c:legendPos val="t"/>
      <c:layout>
        <c:manualLayout>
          <c:xMode val="edge"/>
          <c:yMode val="edge"/>
          <c:x val="0.0541666666666667"/>
          <c:y val="0"/>
          <c:w val="0.9"/>
          <c:h val="0.0682866718954555"/>
        </c:manualLayout>
      </c:layout>
      <c:overlay val="0"/>
      <c:spPr>
        <a:noFill/>
        <a:ln w="0">
          <a:noFill/>
        </a:ln>
      </c:spPr>
      <c:txPr>
        <a:bodyPr/>
        <a:lstStyle/>
        <a:p>
          <a:pPr>
            <a:defRPr b="1" sz="1800" spc="-1" strike="noStrike">
              <a:solidFill>
                <a:srgbClr val="000000"/>
              </a:solidFill>
              <a:latin typeface="Times New Roman"/>
            </a:defRPr>
          </a:pPr>
        </a:p>
      </c:txPr>
    </c:legend>
    <c:plotVisOnly val="1"/>
    <c:dispBlanksAs val="gap"/>
  </c:chart>
  <c:spPr>
    <a:noFill/>
    <a:ln w="9360">
      <a:solidFill>
        <a:srgbClr val="d9d9d9"/>
      </a:solidFill>
      <a:round/>
    </a:ln>
  </c:spPr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roundedCorners val="0"/>
  <c:chart>
    <c:autoTitleDeleted val="1"/>
    <c:view3D>
      <c:rotX val="15"/>
      <c:rotY val="20"/>
      <c:rAngAx val="1"/>
      <c:perspective val="30"/>
    </c:view3D>
    <c:floor>
      <c:spPr>
        <a:noFill/>
        <a:ln w="9360">
          <a:solidFill>
            <a:srgbClr val="666666"/>
          </a:solidFill>
          <a:round/>
        </a:ln>
      </c:spPr>
    </c:floor>
    <c:sideWall>
      <c:spPr>
        <a:noFill/>
        <a:ln w="9360">
          <a:solidFill>
            <a:srgbClr val="666666"/>
          </a:solidFill>
          <a:round/>
        </a:ln>
      </c:spPr>
    </c:sideWall>
    <c:backWall>
      <c:spPr>
        <a:noFill/>
        <a:ln w="9360">
          <a:solidFill>
            <a:srgbClr val="666666"/>
          </a:solidFill>
          <a:round/>
        </a:ln>
      </c:spPr>
    </c:backWall>
    <c:plotArea>
      <c:layout>
        <c:manualLayout>
          <c:layoutTarget val="inner"/>
          <c:xMode val="edge"/>
          <c:yMode val="edge"/>
          <c:x val="0"/>
          <c:y val="0"/>
          <c:w val="0.99996062992126"/>
          <c:h val="0.775763576814685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label 0</c:f>
              <c:strCache>
                <c:ptCount val="1"/>
                <c:pt idx="0">
                  <c:v>2019 год</c:v>
                </c:pt>
              </c:strCache>
            </c:strRef>
          </c:tx>
          <c:spPr>
            <a:solidFill>
              <a:srgbClr val="0f6fc6"/>
            </a:solidFill>
            <a:ln w="0">
              <a:noFill/>
            </a:ln>
          </c:spPr>
          <c:invertIfNegative val="0"/>
          <c:dPt>
            <c:idx val="0"/>
            <c:invertIfNegative val="0"/>
            <c:spPr>
              <a:solidFill>
                <a:srgbClr val="0f6fc6"/>
              </a:solidFill>
              <a:ln w="0">
                <a:noFill/>
              </a:ln>
            </c:spPr>
          </c:dPt>
          <c:dPt>
            <c:idx val="1"/>
            <c:invertIfNegative val="0"/>
            <c:spPr>
              <a:solidFill>
                <a:srgbClr val="0f6fc6"/>
              </a:solidFill>
              <a:ln w="0">
                <a:noFill/>
              </a:ln>
            </c:spPr>
          </c:dPt>
          <c:dLbls>
            <c:numFmt formatCode="#,##0" sourceLinked="0"/>
            <c:dLbl>
              <c:idx val="0"/>
              <c:layout>
                <c:manualLayout>
                  <c:x val="0.0180555555555556"/>
                  <c:y val="-0.069864257682741"/>
                </c:manualLayout>
              </c:layout>
              <c:numFmt formatCode="#,##0" sourceLinked="0"/>
              <c:txPr>
                <a:bodyPr wrap="square"/>
                <a:lstStyle/>
                <a:p>
                  <a:pPr>
                    <a:defRPr b="1" sz="2000" spc="-1" strike="noStrike">
                      <a:solidFill>
                        <a:srgbClr val="000000"/>
                      </a:solidFill>
                      <a:latin typeface="Times New Roman"/>
                    </a:defRPr>
                  </a:pPr>
                </a:p>
              </c:txPr>
              <c:showLegendKey val="0"/>
              <c:showVal val="1"/>
              <c:showCatName val="0"/>
              <c:showSerName val="0"/>
              <c:showPercent val="0"/>
              <c:separator>; </c:separator>
            </c:dLbl>
            <c:dLbl>
              <c:idx val="1"/>
              <c:layout>
                <c:manualLayout>
                  <c:x val="0.00416666666666667"/>
                  <c:y val="-0.0618029971808863"/>
                </c:manualLayout>
              </c:layout>
              <c:numFmt formatCode="#,##0" sourceLinked="0"/>
              <c:txPr>
                <a:bodyPr wrap="square"/>
                <a:lstStyle/>
                <a:p>
                  <a:pPr>
                    <a:defRPr b="1" sz="2000" spc="-1" strike="noStrike">
                      <a:solidFill>
                        <a:srgbClr val="000000"/>
                      </a:solidFill>
                      <a:latin typeface="Times New Roman"/>
                    </a:defRPr>
                  </a:pPr>
                </a:p>
              </c:txPr>
              <c:showLegendKey val="0"/>
              <c:showVal val="1"/>
              <c:showCatName val="0"/>
              <c:showSerName val="0"/>
              <c:showPercent val="0"/>
              <c:separator>; </c:separator>
            </c:dLbl>
            <c:txPr>
              <a:bodyPr wrap="square"/>
              <a:lstStyle/>
              <a:p>
                <a:pPr>
                  <a:defRPr b="1" sz="2000" spc="-1" strike="noStrike">
                    <a:solidFill>
                      <a:srgbClr val="000000"/>
                    </a:solidFill>
                    <a:latin typeface="Times New Roman"/>
                  </a:defRPr>
                </a:pPr>
              </a:p>
            </c:txPr>
            <c:showLegendKey val="0"/>
            <c:showVal val="1"/>
            <c:showCatName val="0"/>
            <c:showSerName val="0"/>
            <c:showPercent val="0"/>
            <c:separator>; </c:separator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categories</c:f>
              <c:strCache>
                <c:ptCount val="2"/>
                <c:pt idx="0">
                  <c:v>Расходы за счет местного бюджета и дотации</c:v>
                </c:pt>
                <c:pt idx="1">
                  <c:v>Расходы за счет финансовой помощи из областного бюджета</c:v>
                </c:pt>
              </c:strCache>
            </c:strRef>
          </c:cat>
          <c:val>
            <c:numRef>
              <c:f>0</c:f>
              <c:numCache>
                <c:formatCode>General</c:formatCode>
                <c:ptCount val="2"/>
                <c:pt idx="0">
                  <c:v>4874928</c:v>
                </c:pt>
                <c:pt idx="1">
                  <c:v>7550306</c:v>
                </c:pt>
              </c:numCache>
            </c:numRef>
          </c:val>
        </c:ser>
        <c:ser>
          <c:idx val="1"/>
          <c:order val="1"/>
          <c:tx>
            <c:strRef>
              <c:f>label 1</c:f>
              <c:strCache>
                <c:ptCount val="1"/>
                <c:pt idx="0">
                  <c:v>2020 год</c:v>
                </c:pt>
              </c:strCache>
            </c:strRef>
          </c:tx>
          <c:spPr>
            <a:solidFill>
              <a:srgbClr val="0bd0d9"/>
            </a:solidFill>
            <a:ln w="25560">
              <a:solidFill>
                <a:srgbClr val="0899a0"/>
              </a:solidFill>
              <a:round/>
            </a:ln>
          </c:spPr>
          <c:invertIfNegative val="0"/>
          <c:dPt>
            <c:idx val="0"/>
            <c:invertIfNegative val="0"/>
            <c:spPr>
              <a:solidFill>
                <a:srgbClr val="0bd0d9"/>
              </a:solidFill>
              <a:ln w="25560">
                <a:solidFill>
                  <a:srgbClr val="0899a0"/>
                </a:solidFill>
                <a:round/>
              </a:ln>
            </c:spPr>
          </c:dPt>
          <c:dPt>
            <c:idx val="1"/>
            <c:invertIfNegative val="0"/>
            <c:spPr>
              <a:solidFill>
                <a:srgbClr val="0bd0d9"/>
              </a:solidFill>
              <a:ln w="25560">
                <a:solidFill>
                  <a:srgbClr val="0899a0"/>
                </a:solidFill>
                <a:round/>
              </a:ln>
            </c:spPr>
          </c:dPt>
          <c:dLbls>
            <c:numFmt formatCode="#,##0" sourceLinked="0"/>
            <c:dLbl>
              <c:idx val="0"/>
              <c:layout>
                <c:manualLayout>
                  <c:x val="0.0277777777777778"/>
                  <c:y val="-0.0806126050185472"/>
                </c:manualLayout>
              </c:layout>
              <c:numFmt formatCode="#,##0" sourceLinked="0"/>
              <c:txPr>
                <a:bodyPr wrap="square"/>
                <a:lstStyle/>
                <a:p>
                  <a:pPr>
                    <a:defRPr b="1" sz="2000" spc="-1" strike="noStrike">
                      <a:solidFill>
                        <a:srgbClr val="000000"/>
                      </a:solidFill>
                      <a:latin typeface="Times New Roman"/>
                    </a:defRPr>
                  </a:pPr>
                </a:p>
              </c:txPr>
              <c:showLegendKey val="0"/>
              <c:showVal val="1"/>
              <c:showCatName val="0"/>
              <c:showSerName val="0"/>
              <c:showPercent val="0"/>
              <c:separator>; </c:separator>
            </c:dLbl>
            <c:dLbl>
              <c:idx val="1"/>
              <c:layout>
                <c:manualLayout>
                  <c:x val="0.0208333333333334"/>
                  <c:y val="-0.0752384313506441"/>
                </c:manualLayout>
              </c:layout>
              <c:numFmt formatCode="#,##0" sourceLinked="0"/>
              <c:txPr>
                <a:bodyPr wrap="square"/>
                <a:lstStyle/>
                <a:p>
                  <a:pPr>
                    <a:defRPr b="1" sz="2000" spc="-1" strike="noStrike">
                      <a:solidFill>
                        <a:srgbClr val="000000"/>
                      </a:solidFill>
                      <a:latin typeface="Times New Roman"/>
                    </a:defRPr>
                  </a:pPr>
                </a:p>
              </c:txPr>
              <c:showLegendKey val="0"/>
              <c:showVal val="1"/>
              <c:showCatName val="0"/>
              <c:showSerName val="0"/>
              <c:showPercent val="0"/>
              <c:separator>; </c:separator>
            </c:dLbl>
            <c:txPr>
              <a:bodyPr wrap="square"/>
              <a:lstStyle/>
              <a:p>
                <a:pPr>
                  <a:defRPr b="1" sz="2000" spc="-1" strike="noStrike">
                    <a:solidFill>
                      <a:srgbClr val="000000"/>
                    </a:solidFill>
                    <a:latin typeface="Times New Roman"/>
                  </a:defRPr>
                </a:pPr>
              </a:p>
            </c:txPr>
            <c:showLegendKey val="0"/>
            <c:showVal val="1"/>
            <c:showCatName val="0"/>
            <c:showSerName val="0"/>
            <c:showPercent val="0"/>
            <c:separator>; </c:separator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categories</c:f>
              <c:strCache>
                <c:ptCount val="2"/>
                <c:pt idx="0">
                  <c:v>Расходы за счет местного бюджета и дотации</c:v>
                </c:pt>
                <c:pt idx="1">
                  <c:v>Расходы за счет финансовой помощи из областного бюджета</c:v>
                </c:pt>
              </c:strCache>
            </c:strRef>
          </c:cat>
          <c:val>
            <c:numRef>
              <c:f>1</c:f>
              <c:numCache>
                <c:formatCode>General</c:formatCode>
                <c:ptCount val="2"/>
                <c:pt idx="0">
                  <c:v>4653060</c:v>
                </c:pt>
                <c:pt idx="1">
                  <c:v>8359266</c:v>
                </c:pt>
              </c:numCache>
            </c:numRef>
          </c:val>
        </c:ser>
        <c:gapWidth val="75"/>
        <c:shape val="cylinder"/>
        <c:axId val="63139639"/>
        <c:axId val="18202857"/>
        <c:axId val="0"/>
      </c:bar3DChart>
      <c:catAx>
        <c:axId val="63139639"/>
        <c:scaling>
          <c:orientation val="minMax"/>
        </c:scaling>
        <c:delete val="0"/>
        <c:axPos val="b"/>
        <c:numFmt formatCode="[$-419]dd/mm/yyyy" sourceLinked="1"/>
        <c:majorTickMark val="none"/>
        <c:minorTickMark val="none"/>
        <c:tickLblPos val="nextTo"/>
        <c:spPr>
          <a:ln w="9360">
            <a:solidFill>
              <a:srgbClr val="666666"/>
            </a:solidFill>
            <a:round/>
          </a:ln>
        </c:spPr>
        <c:txPr>
          <a:bodyPr/>
          <a:lstStyle/>
          <a:p>
            <a:pPr>
              <a:defRPr b="1" sz="1800" spc="-1" strike="noStrike">
                <a:solidFill>
                  <a:srgbClr val="000000"/>
                </a:solidFill>
                <a:latin typeface="Times New Roman"/>
              </a:defRPr>
            </a:pPr>
          </a:p>
        </c:txPr>
        <c:crossAx val="18202857"/>
        <c:crosses val="autoZero"/>
        <c:auto val="1"/>
        <c:lblAlgn val="ctr"/>
        <c:lblOffset val="100"/>
        <c:noMultiLvlLbl val="0"/>
      </c:catAx>
      <c:valAx>
        <c:axId val="18202857"/>
        <c:scaling>
          <c:orientation val="minMax"/>
        </c:scaling>
        <c:delete val="0"/>
        <c:axPos val="l"/>
        <c:numFmt formatCode="#,##0" sourceLinked="0"/>
        <c:majorTickMark val="none"/>
        <c:minorTickMark val="none"/>
        <c:tickLblPos val="none"/>
        <c:spPr>
          <a:ln w="9360">
            <a:solidFill>
              <a:srgbClr val="666666"/>
            </a:solidFill>
            <a:round/>
          </a:ln>
        </c:spPr>
        <c:txPr>
          <a:bodyPr/>
          <a:lstStyle/>
          <a:p>
            <a:pPr>
              <a:defRPr b="1" sz="1800" spc="-1" strike="noStrike">
                <a:solidFill>
                  <a:srgbClr val="000000"/>
                </a:solidFill>
                <a:latin typeface="Times New Roman"/>
              </a:defRPr>
            </a:pPr>
          </a:p>
        </c:txPr>
        <c:crossAx val="63139639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0.288802055993001"/>
          <c:y val="0.00321180930231377"/>
          <c:w val="0.327966500088656"/>
          <c:h val="0.0632612178469961"/>
        </c:manualLayout>
      </c:layout>
      <c:overlay val="0"/>
      <c:spPr>
        <a:noFill/>
        <a:ln w="0">
          <a:noFill/>
        </a:ln>
      </c:spPr>
      <c:txPr>
        <a:bodyPr/>
        <a:lstStyle/>
        <a:p>
          <a:pPr>
            <a:defRPr b="1" sz="1800" spc="-1" strike="noStrike">
              <a:solidFill>
                <a:srgbClr val="000000"/>
              </a:solidFill>
              <a:latin typeface="Times New Roman"/>
            </a:defRPr>
          </a:pPr>
        </a:p>
      </c:txPr>
    </c:legend>
    <c:plotVisOnly val="1"/>
    <c:dispBlanksAs val="gap"/>
  </c:chart>
  <c:spPr>
    <a:noFill/>
    <a:ln w="9360">
      <a:solidFill>
        <a:srgbClr val="d9d9d9"/>
      </a:solidFill>
      <a:round/>
    </a:ln>
  </c:spPr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roundedCorners val="0"/>
  <c:chart>
    <c:autoTitleDeleted val="1"/>
    <c:view3D>
      <c:rotX val="50"/>
      <c:rotY val="190"/>
      <c:rAngAx val="0"/>
      <c:perspective val="30"/>
    </c:view3D>
    <c:floor>
      <c:spPr>
        <a:solidFill>
          <a:srgbClr val="d9d9d9"/>
        </a:solidFill>
        <a:ln w="0">
          <a:noFill/>
        </a:ln>
      </c:spPr>
    </c:floor>
    <c:sideWall>
      <c:spPr>
        <a:solidFill>
          <a:srgbClr val="d9d9d9"/>
        </a:solidFill>
        <a:ln w="0">
          <a:noFill/>
        </a:ln>
      </c:spPr>
    </c:sideWall>
    <c:backWall>
      <c:spPr>
        <a:solidFill>
          <a:srgbClr val="d9d9d9"/>
        </a:solidFill>
        <a:ln w="0">
          <a:noFill/>
        </a:ln>
      </c:spPr>
    </c:backWall>
    <c:plotArea>
      <c:layout>
        <c:manualLayout>
          <c:layoutTarget val="inner"/>
          <c:xMode val="edge"/>
          <c:yMode val="edge"/>
          <c:x val="0.001159860816702"/>
          <c:y val="0.0844263426756869"/>
          <c:w val="0.53941527016758"/>
          <c:h val="0.82134474665194"/>
        </c:manualLayout>
      </c:layout>
      <c:pie3DChart>
        <c:varyColors val="1"/>
        <c:ser>
          <c:idx val="0"/>
          <c:order val="0"/>
          <c:tx>
            <c:strRef>
              <c:f>label 0</c:f>
              <c:strCache>
                <c:ptCount val="1"/>
                <c:pt idx="0">
                  <c:v>2020 год</c:v>
                </c:pt>
              </c:strCache>
            </c:strRef>
          </c:tx>
          <c:spPr>
            <a:solidFill>
              <a:srgbClr val="0f6fc6"/>
            </a:solidFill>
            <a:ln w="0">
              <a:noFill/>
            </a:ln>
          </c:spPr>
          <c:explosion val="2"/>
          <c:dPt>
            <c:idx val="0"/>
            <c:explosion val="2"/>
            <c:spPr>
              <a:solidFill>
                <a:srgbClr val="00b0f0"/>
              </a:solidFill>
              <a:ln w="0">
                <a:solidFill>
                  <a:srgbClr val="94f5fa"/>
                </a:solidFill>
              </a:ln>
            </c:spPr>
          </c:dPt>
          <c:dPt>
            <c:idx val="1"/>
            <c:explosion val="2"/>
            <c:spPr>
              <a:solidFill>
                <a:srgbClr val="7030a0"/>
              </a:solidFill>
              <a:ln w="0">
                <a:noFill/>
              </a:ln>
            </c:spPr>
          </c:dPt>
          <c:dPt>
            <c:idx val="2"/>
            <c:explosion val="2"/>
            <c:spPr>
              <a:solidFill>
                <a:srgbClr val="ffff99"/>
              </a:solidFill>
              <a:ln w="0">
                <a:noFill/>
              </a:ln>
            </c:spPr>
          </c:dPt>
          <c:dPt>
            <c:idx val="3"/>
            <c:explosion val="2"/>
            <c:spPr>
              <a:solidFill>
                <a:srgbClr val="92d050"/>
              </a:solidFill>
              <a:ln w="0">
                <a:noFill/>
              </a:ln>
            </c:spPr>
          </c:dPt>
          <c:dPt>
            <c:idx val="4"/>
            <c:explosion val="2"/>
            <c:spPr>
              <a:solidFill>
                <a:srgbClr val="ff5050"/>
              </a:solidFill>
              <a:ln w="0">
                <a:noFill/>
              </a:ln>
            </c:spPr>
          </c:dPt>
          <c:dPt>
            <c:idx val="5"/>
            <c:explosion val="2"/>
            <c:spPr>
              <a:solidFill>
                <a:srgbClr val="00ff00"/>
              </a:solidFill>
              <a:ln w="0">
                <a:noFill/>
              </a:ln>
            </c:spPr>
          </c:dPt>
          <c:dPt>
            <c:idx val="6"/>
            <c:explosion val="2"/>
            <c:spPr>
              <a:solidFill>
                <a:srgbClr val="0000ff"/>
              </a:solidFill>
              <a:ln w="0">
                <a:noFill/>
              </a:ln>
            </c:spPr>
          </c:dPt>
          <c:dPt>
            <c:idx val="7"/>
            <c:explosion val="2"/>
            <c:spPr>
              <a:solidFill>
                <a:srgbClr val="ff00ff"/>
              </a:solidFill>
              <a:ln w="0">
                <a:noFill/>
              </a:ln>
            </c:spPr>
          </c:dPt>
          <c:dPt>
            <c:idx val="8"/>
            <c:explosion val="2"/>
            <c:spPr>
              <a:solidFill>
                <a:srgbClr val="000000"/>
              </a:solidFill>
              <a:ln w="0">
                <a:noFill/>
              </a:ln>
            </c:spPr>
          </c:dPt>
          <c:dPt>
            <c:idx val="9"/>
            <c:explosion val="2"/>
            <c:spPr>
              <a:solidFill>
                <a:srgbClr val="00ffff"/>
              </a:solidFill>
              <a:ln w="0">
                <a:noFill/>
              </a:ln>
            </c:spPr>
          </c:dPt>
          <c:dLbls>
            <c:numFmt formatCode="0.0%" sourceLinked="0"/>
            <c:dLbl>
              <c:idx val="0"/>
              <c:numFmt formatCode="0.0%" sourceLinked="0"/>
              <c:txPr>
                <a:bodyPr wrap="none"/>
                <a:lstStyle/>
                <a:p>
                  <a:pPr>
                    <a:defRPr b="1" sz="2000" spc="-1" strike="noStrike">
                      <a:solidFill>
                        <a:srgbClr val="000000"/>
                      </a:solidFill>
                      <a:latin typeface="Times New Roman"/>
                    </a:defRPr>
                  </a:pPr>
                </a:p>
              </c:txPr>
              <c:dLblPos val="bestFit"/>
              <c:showLegendKey val="0"/>
              <c:showVal val="0"/>
              <c:showCatName val="0"/>
              <c:showSerName val="0"/>
              <c:showPercent val="1"/>
              <c:separator>
</c:separator>
            </c:dLbl>
            <c:dLbl>
              <c:idx val="1"/>
              <c:numFmt formatCode="0.0%" sourceLinked="0"/>
              <c:txPr>
                <a:bodyPr wrap="none"/>
                <a:lstStyle/>
                <a:p>
                  <a:pPr>
                    <a:defRPr b="1" sz="2000" spc="-1" strike="noStrike">
                      <a:solidFill>
                        <a:srgbClr val="000000"/>
                      </a:solidFill>
                      <a:latin typeface="Times New Roman"/>
                    </a:defRPr>
                  </a:pPr>
                </a:p>
              </c:txPr>
              <c:dLblPos val="bestFit"/>
              <c:showLegendKey val="0"/>
              <c:showVal val="0"/>
              <c:showCatName val="0"/>
              <c:showSerName val="0"/>
              <c:showPercent val="1"/>
              <c:separator>
</c:separator>
            </c:dLbl>
            <c:dLbl>
              <c:idx val="2"/>
              <c:numFmt formatCode="0.0%" sourceLinked="0"/>
              <c:txPr>
                <a:bodyPr wrap="none"/>
                <a:lstStyle/>
                <a:p>
                  <a:pPr>
                    <a:defRPr b="1" sz="2000" spc="-1" strike="noStrike">
                      <a:solidFill>
                        <a:srgbClr val="000000"/>
                      </a:solidFill>
                      <a:latin typeface="Times New Roman"/>
                    </a:defRPr>
                  </a:pPr>
                </a:p>
              </c:txPr>
              <c:dLblPos val="bestFit"/>
              <c:showLegendKey val="0"/>
              <c:showVal val="0"/>
              <c:showCatName val="0"/>
              <c:showSerName val="0"/>
              <c:showPercent val="1"/>
              <c:separator>
</c:separator>
            </c:dLbl>
            <c:dLbl>
              <c:idx val="3"/>
              <c:numFmt formatCode="0.0%" sourceLinked="0"/>
              <c:txPr>
                <a:bodyPr wrap="none"/>
                <a:lstStyle/>
                <a:p>
                  <a:pPr>
                    <a:defRPr b="1" sz="2000" spc="-1" strike="noStrike">
                      <a:solidFill>
                        <a:srgbClr val="000000"/>
                      </a:solidFill>
                      <a:latin typeface="Times New Roman"/>
                    </a:defRPr>
                  </a:pPr>
                </a:p>
              </c:txPr>
              <c:dLblPos val="bestFit"/>
              <c:showLegendKey val="0"/>
              <c:showVal val="0"/>
              <c:showCatName val="0"/>
              <c:showSerName val="0"/>
              <c:showPercent val="1"/>
              <c:separator>
</c:separator>
            </c:dLbl>
            <c:dLbl>
              <c:idx val="4"/>
              <c:numFmt formatCode="0.0%" sourceLinked="0"/>
              <c:txPr>
                <a:bodyPr wrap="none"/>
                <a:lstStyle/>
                <a:p>
                  <a:pPr>
                    <a:defRPr b="1" sz="2000" spc="-1" strike="noStrike">
                      <a:solidFill>
                        <a:srgbClr val="000000"/>
                      </a:solidFill>
                      <a:latin typeface="Times New Roman"/>
                    </a:defRPr>
                  </a:pPr>
                </a:p>
              </c:txPr>
              <c:dLblPos val="bestFit"/>
              <c:showLegendKey val="0"/>
              <c:showVal val="0"/>
              <c:showCatName val="0"/>
              <c:showSerName val="0"/>
              <c:showPercent val="1"/>
              <c:separator>
</c:separator>
            </c:dLbl>
            <c:dLbl>
              <c:idx val="5"/>
              <c:numFmt formatCode="0.0%" sourceLinked="0"/>
              <c:txPr>
                <a:bodyPr wrap="none"/>
                <a:lstStyle/>
                <a:p>
                  <a:pPr>
                    <a:defRPr b="1" sz="2000" spc="-1" strike="noStrike">
                      <a:solidFill>
                        <a:srgbClr val="000000"/>
                      </a:solidFill>
                      <a:latin typeface="Times New Roman"/>
                    </a:defRPr>
                  </a:pPr>
                </a:p>
              </c:txPr>
              <c:dLblPos val="bestFit"/>
              <c:showLegendKey val="0"/>
              <c:showVal val="0"/>
              <c:showCatName val="0"/>
              <c:showSerName val="0"/>
              <c:showPercent val="1"/>
              <c:separator>
</c:separator>
            </c:dLbl>
            <c:dLbl>
              <c:idx val="6"/>
              <c:numFmt formatCode="0.0%" sourceLinked="0"/>
              <c:txPr>
                <a:bodyPr wrap="none"/>
                <a:lstStyle/>
                <a:p>
                  <a:pPr>
                    <a:defRPr b="1" sz="2000" spc="-1" strike="noStrike">
                      <a:solidFill>
                        <a:srgbClr val="000000"/>
                      </a:solidFill>
                      <a:latin typeface="Times New Roman"/>
                    </a:defRPr>
                  </a:pPr>
                </a:p>
              </c:txPr>
              <c:dLblPos val="bestFit"/>
              <c:showLegendKey val="0"/>
              <c:showVal val="0"/>
              <c:showCatName val="0"/>
              <c:showSerName val="0"/>
              <c:showPercent val="1"/>
              <c:separator>
</c:separator>
            </c:dLbl>
            <c:dLbl>
              <c:idx val="7"/>
              <c:numFmt formatCode="0.0%" sourceLinked="0"/>
              <c:txPr>
                <a:bodyPr wrap="none"/>
                <a:lstStyle/>
                <a:p>
                  <a:pPr>
                    <a:defRPr b="1" sz="2000" spc="-1" strike="noStrike">
                      <a:solidFill>
                        <a:srgbClr val="000000"/>
                      </a:solidFill>
                      <a:latin typeface="Times New Roman"/>
                    </a:defRPr>
                  </a:pPr>
                </a:p>
              </c:txPr>
              <c:dLblPos val="bestFit"/>
              <c:showLegendKey val="0"/>
              <c:showVal val="0"/>
              <c:showCatName val="0"/>
              <c:showSerName val="0"/>
              <c:showPercent val="1"/>
              <c:separator>
</c:separator>
            </c:dLbl>
            <c:dLbl>
              <c:idx val="8"/>
              <c:numFmt formatCode="0.0%" sourceLinked="0"/>
              <c:txPr>
                <a:bodyPr wrap="none"/>
                <a:lstStyle/>
                <a:p>
                  <a:pPr>
                    <a:defRPr b="1" sz="2000" spc="-1" strike="noStrike">
                      <a:solidFill>
                        <a:srgbClr val="000000"/>
                      </a:solidFill>
                      <a:latin typeface="Times New Roman"/>
                    </a:defRPr>
                  </a:pPr>
                </a:p>
              </c:txPr>
              <c:dLblPos val="bestFit"/>
              <c:showLegendKey val="0"/>
              <c:showVal val="0"/>
              <c:showCatName val="0"/>
              <c:showSerName val="0"/>
              <c:showPercent val="1"/>
              <c:separator>
</c:separator>
            </c:dLbl>
            <c:dLbl>
              <c:idx val="9"/>
              <c:numFmt formatCode="0.0%" sourceLinked="0"/>
              <c:txPr>
                <a:bodyPr wrap="none"/>
                <a:lstStyle/>
                <a:p>
                  <a:pPr>
                    <a:defRPr b="1" sz="2000" spc="-1" strike="noStrike">
                      <a:solidFill>
                        <a:srgbClr val="000000"/>
                      </a:solidFill>
                      <a:latin typeface="Times New Roman"/>
                    </a:defRPr>
                  </a:pPr>
                </a:p>
              </c:txPr>
              <c:dLblPos val="bestFit"/>
              <c:showLegendKey val="0"/>
              <c:showVal val="0"/>
              <c:showCatName val="0"/>
              <c:showSerName val="0"/>
              <c:showPercent val="1"/>
              <c:separator>
</c:separator>
            </c:dLbl>
            <c:txPr>
              <a:bodyPr wrap="none"/>
              <a:lstStyle/>
              <a:p>
                <a:pPr>
                  <a:defRPr b="1" sz="2000" spc="-1" strike="noStrike">
                    <a:solidFill>
                      <a:srgbClr val="000000"/>
                    </a:solidFill>
                    <a:latin typeface="Times New Roman"/>
                  </a:defRPr>
                </a:pPr>
              </a:p>
            </c:txPr>
            <c:dLblPos val="bestFit"/>
            <c:showLegendKey val="0"/>
            <c:showVal val="0"/>
            <c:showCatName val="0"/>
            <c:showSerName val="0"/>
            <c:showPercent val="1"/>
            <c:separator>
</c:separator>
            <c:showLeaderLines val="0"/>
          </c:dLbls>
          <c:cat>
            <c:strRef>
              <c:f>categories</c:f>
              <c:strCache>
                <c:ptCount val="10"/>
                <c:pt idx="0">
                  <c:v> образование       -49,4 %</c:v>
                </c:pt>
                <c:pt idx="1">
                  <c:v>национальная  экономика   -16,1%                                                      </c:v>
                </c:pt>
                <c:pt idx="2">
                  <c:v>социальная политика     -15,6%</c:v>
                </c:pt>
                <c:pt idx="3">
                  <c:v>жилищно-коммунальное хозяйство   - 9,3%</c:v>
                </c:pt>
                <c:pt idx="4">
                  <c:v> общегосударственные  вопросы - 4,9%</c:v>
                </c:pt>
                <c:pt idx="5">
                  <c:v>  культура, кинематография -2,4%                                                </c:v>
                </c:pt>
                <c:pt idx="6">
                  <c:v>обслуживание муниципального долга - 1,0%</c:v>
                </c:pt>
                <c:pt idx="7">
                  <c:v>   национальная безопасность и правоохранительная деятельность - 0,7%</c:v>
                </c:pt>
                <c:pt idx="8">
                  <c:v> физическая культура и спорт    -0,5%                                            </c:v>
                </c:pt>
                <c:pt idx="9">
                  <c:v> средства массовой информации    -0,1%                                          </c:v>
                </c:pt>
              </c:strCache>
            </c:strRef>
          </c:cat>
          <c:val>
            <c:numRef>
              <c:f>0</c:f>
              <c:numCache>
                <c:formatCode>General</c:formatCode>
                <c:ptCount val="10"/>
                <c:pt idx="0">
                  <c:v>49.4</c:v>
                </c:pt>
                <c:pt idx="1">
                  <c:v>16.1</c:v>
                </c:pt>
                <c:pt idx="2">
                  <c:v>15.6</c:v>
                </c:pt>
                <c:pt idx="3">
                  <c:v>9.3</c:v>
                </c:pt>
                <c:pt idx="4">
                  <c:v>4.9</c:v>
                </c:pt>
                <c:pt idx="5">
                  <c:v>2.4</c:v>
                </c:pt>
                <c:pt idx="6">
                  <c:v>1</c:v>
                </c:pt>
                <c:pt idx="7">
                  <c:v>0.700000000000001</c:v>
                </c:pt>
                <c:pt idx="8">
                  <c:v>0.5</c:v>
                </c:pt>
                <c:pt idx="9">
                  <c:v>0.1</c:v>
                </c:pt>
              </c:numCache>
            </c:numRef>
          </c:val>
        </c:ser>
      </c:pie3DChart>
    </c:plotArea>
    <c:legend>
      <c:legendPos val="r"/>
      <c:layout>
        <c:manualLayout>
          <c:xMode val="edge"/>
          <c:yMode val="edge"/>
          <c:x val="0.547192938329254"/>
          <c:y val="0.138811813826876"/>
          <c:w val="0.452807061670745"/>
          <c:h val="0.754035207078694"/>
        </c:manualLayout>
      </c:layout>
      <c:overlay val="0"/>
      <c:spPr>
        <a:noFill/>
        <a:ln w="0">
          <a:noFill/>
        </a:ln>
      </c:spPr>
      <c:txPr>
        <a:bodyPr/>
        <a:lstStyle/>
        <a:p>
          <a:pPr>
            <a:defRPr b="1" sz="1600" spc="-1" strike="noStrike">
              <a:solidFill>
                <a:srgbClr val="000000"/>
              </a:solidFill>
              <a:latin typeface="Times New Roman"/>
            </a:defRPr>
          </a:pPr>
        </a:p>
      </c:txPr>
    </c:legend>
    <c:plotVisOnly val="1"/>
    <c:dispBlanksAs val="zero"/>
  </c:chart>
  <c:spPr>
    <a:noFill/>
    <a:ln w="9360">
      <a:solidFill>
        <a:srgbClr val="d9d9d9"/>
      </a:solidFill>
      <a:round/>
    </a:ln>
  </c:spPr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roundedCorners val="0"/>
  <c:chart>
    <c:autoTitleDeleted val="1"/>
    <c:plotArea>
      <c:pieChart>
        <c:varyColors val="1"/>
        <c:ser>
          <c:idx val="0"/>
          <c:order val="0"/>
          <c:spPr>
            <a:solidFill>
              <a:srgbClr val="0f6fc6"/>
            </a:solidFill>
            <a:ln w="0">
              <a:noFill/>
            </a:ln>
          </c:spPr>
          <c:explosion val="25"/>
          <c:dPt>
            <c:idx val="0"/>
            <c:explosion val="25"/>
            <c:spPr>
              <a:solidFill>
                <a:srgbClr val="0f6fc6"/>
              </a:solidFill>
              <a:ln w="0">
                <a:noFill/>
              </a:ln>
            </c:spPr>
          </c:dPt>
          <c:dPt>
            <c:idx val="1"/>
            <c:explosion val="25"/>
            <c:spPr>
              <a:solidFill>
                <a:srgbClr val="009dd9"/>
              </a:solidFill>
              <a:ln w="0">
                <a:noFill/>
              </a:ln>
            </c:spPr>
          </c:dPt>
          <c:dPt>
            <c:idx val="2"/>
            <c:explosion val="25"/>
            <c:spPr>
              <a:solidFill>
                <a:srgbClr val="0bd0d9"/>
              </a:solidFill>
              <a:ln w="0">
                <a:noFill/>
              </a:ln>
            </c:spPr>
          </c:dPt>
          <c:dPt>
            <c:idx val="3"/>
            <c:explosion val="25"/>
            <c:spPr>
              <a:solidFill>
                <a:srgbClr val="10cf9b"/>
              </a:solidFill>
              <a:ln w="0">
                <a:noFill/>
              </a:ln>
            </c:spPr>
          </c:dPt>
          <c:dPt>
            <c:idx val="4"/>
            <c:explosion val="25"/>
            <c:spPr>
              <a:solidFill>
                <a:srgbClr val="7cca62"/>
              </a:solidFill>
              <a:ln w="0">
                <a:noFill/>
              </a:ln>
            </c:spPr>
          </c:dPt>
          <c:dLbls>
            <c:dLbl>
              <c:idx val="0"/>
              <c:txPr>
                <a:bodyPr wrap="none"/>
                <a:lstStyle/>
                <a:p>
                  <a:pPr>
                    <a:defRPr b="1" sz="1400" spc="-1" strike="noStrike">
                      <a:solidFill>
                        <a:srgbClr val="000000"/>
                      </a:solidFill>
                      <a:latin typeface="Times New Roman"/>
                    </a:defRPr>
                  </a:pPr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eparator>; </c:separator>
            </c:dLbl>
            <c:dLbl>
              <c:idx val="1"/>
              <c:txPr>
                <a:bodyPr wrap="none"/>
                <a:lstStyle/>
                <a:p>
                  <a:pPr>
                    <a:defRPr b="1" sz="1400" spc="-1" strike="noStrike">
                      <a:solidFill>
                        <a:srgbClr val="000000"/>
                      </a:solidFill>
                      <a:latin typeface="Times New Roman"/>
                    </a:defRPr>
                  </a:pPr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eparator>; </c:separator>
            </c:dLbl>
            <c:dLbl>
              <c:idx val="2"/>
              <c:txPr>
                <a:bodyPr wrap="none"/>
                <a:lstStyle/>
                <a:p>
                  <a:pPr>
                    <a:defRPr b="1" sz="1400" spc="-1" strike="noStrike">
                      <a:solidFill>
                        <a:srgbClr val="000000"/>
                      </a:solidFill>
                      <a:latin typeface="Times New Roman"/>
                    </a:defRPr>
                  </a:pPr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eparator>; </c:separator>
            </c:dLbl>
            <c:dLbl>
              <c:idx val="3"/>
              <c:txPr>
                <a:bodyPr wrap="none"/>
                <a:lstStyle/>
                <a:p>
                  <a:pPr>
                    <a:defRPr b="1" sz="1400" spc="-1" strike="noStrike">
                      <a:solidFill>
                        <a:srgbClr val="000000"/>
                      </a:solidFill>
                      <a:latin typeface="Times New Roman"/>
                    </a:defRPr>
                  </a:pPr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eparator>; </c:separator>
            </c:dLbl>
            <c:dLbl>
              <c:idx val="4"/>
              <c:txPr>
                <a:bodyPr wrap="none"/>
                <a:lstStyle/>
                <a:p>
                  <a:pPr>
                    <a:defRPr b="1" sz="1400" spc="-1" strike="noStrike">
                      <a:solidFill>
                        <a:srgbClr val="000000"/>
                      </a:solidFill>
                      <a:latin typeface="Times New Roman"/>
                    </a:defRPr>
                  </a:pPr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eparator>; </c:separator>
            </c:dLbl>
            <c:txPr>
              <a:bodyPr wrap="none"/>
              <a:lstStyle/>
              <a:p>
                <a:pPr>
                  <a:defRPr b="1" sz="1400" spc="-1" strike="noStrike">
                    <a:solidFill>
                      <a:srgbClr val="000000"/>
                    </a:solidFill>
                    <a:latin typeface="Times New Roman"/>
                  </a:defRPr>
                </a:pPr>
              </a:p>
            </c:txPr>
            <c:dLblPos val="bestFit"/>
            <c:showLegendKey val="0"/>
            <c:showVal val="0"/>
            <c:showCatName val="1"/>
            <c:showSerName val="0"/>
            <c:showPercent val="0"/>
            <c:separator>; </c:separator>
            <c:showLeaderLines val="0"/>
          </c:dLbls>
          <c:cat>
            <c:strRef>
              <c:f>categories</c:f>
              <c:strCache>
                <c:ptCount val="5"/>
                <c:pt idx="0">
                  <c:v>Образование-72,7 %</c:v>
                </c:pt>
                <c:pt idx="1">
                  <c:v>Культура-3,5 %</c:v>
                </c:pt>
                <c:pt idx="2">
                  <c:v>Социальная политика- 22,9%</c:v>
                </c:pt>
                <c:pt idx="3">
                  <c:v>Физкультура и спорт-0,8%</c:v>
                </c:pt>
                <c:pt idx="4">
                  <c:v>Зравоохранение-0,1%</c:v>
                </c:pt>
              </c:strCache>
            </c:strRef>
          </c:cat>
          <c:val>
            <c:numRef>
              <c:f>0</c:f>
              <c:numCache>
                <c:formatCode>General</c:formatCode>
                <c:ptCount val="5"/>
                <c:pt idx="0">
                  <c:v>0.727000000000001</c:v>
                </c:pt>
                <c:pt idx="1">
                  <c:v>0.0350000000000001</c:v>
                </c:pt>
                <c:pt idx="2">
                  <c:v>0.229</c:v>
                </c:pt>
                <c:pt idx="3">
                  <c:v>0.00800000000000002</c:v>
                </c:pt>
                <c:pt idx="4">
                  <c:v>0.001</c:v>
                </c:pt>
              </c:numCache>
            </c:numRef>
          </c:val>
        </c:ser>
        <c:firstSliceAng val="0"/>
      </c:pieChart>
      <c:spPr>
        <a:solidFill>
          <a:srgbClr val="ffffff"/>
        </a:solidFill>
        <a:ln w="0">
          <a:noFill/>
        </a:ln>
      </c:spPr>
    </c:plotArea>
    <c:plotVisOnly val="1"/>
    <c:dispBlanksAs val="gap"/>
  </c:chart>
  <c:spPr>
    <a:noFill/>
    <a:ln w="9360">
      <a:solidFill>
        <a:srgbClr val="d9d9d9"/>
      </a:solidFill>
      <a:round/>
    </a:ln>
  </c:spPr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roundedCorners val="0"/>
  <c:chart>
    <c:autoTitleDeleted val="1"/>
    <c:plotArea>
      <c:layout>
        <c:manualLayout>
          <c:layoutTarget val="inner"/>
          <c:xMode val="edge"/>
          <c:yMode val="edge"/>
          <c:x val="0.00139647844565877"/>
          <c:y val="0.0827048555207186"/>
          <c:w val="0.602246508803886"/>
          <c:h val="0.840521989661893"/>
        </c:manualLayout>
      </c:layout>
      <c:pieChart>
        <c:varyColors val="1"/>
        <c:ser>
          <c:idx val="0"/>
          <c:order val="0"/>
          <c:tx>
            <c:strRef>
              <c:f>label 0</c:f>
              <c:strCache>
                <c:ptCount val="1"/>
                <c:pt idx="0">
                  <c:v>объем расходов 17 муниципальных программ (тыс.рублей)</c:v>
                </c:pt>
              </c:strCache>
            </c:strRef>
          </c:tx>
          <c:spPr>
            <a:gradFill>
              <a:gsLst>
                <a:gs pos="0">
                  <a:srgbClr val="003c87"/>
                </a:gs>
                <a:gs pos="100000">
                  <a:srgbClr val="b2c4ee"/>
                </a:gs>
              </a:gsLst>
              <a:path path="circle">
                <a:fillToRect l="50000" t="100000" r="50000" b="0"/>
              </a:path>
            </a:gradFill>
            <a:ln w="0">
              <a:noFill/>
            </a:ln>
          </c:spPr>
          <c:explosion val="7"/>
          <c:dPt>
            <c:idx val="0"/>
            <c:explosion val="7"/>
            <c:spPr>
              <a:gradFill>
                <a:gsLst>
                  <a:gs pos="0">
                    <a:srgbClr val="003c87"/>
                  </a:gs>
                  <a:gs pos="100000">
                    <a:srgbClr val="b2c4ee"/>
                  </a:gs>
                </a:gsLst>
                <a:path path="circle">
                  <a:fillToRect l="50000" t="100000" r="50000" b="0"/>
                </a:path>
              </a:gradFill>
              <a:ln w="0">
                <a:noFill/>
              </a:ln>
            </c:spPr>
          </c:dPt>
          <c:dPt>
            <c:idx val="1"/>
            <c:explosion val="7"/>
            <c:spPr>
              <a:gradFill>
                <a:gsLst>
                  <a:gs pos="0">
                    <a:srgbClr val="005f90"/>
                  </a:gs>
                  <a:gs pos="100000">
                    <a:srgbClr val="b0d5f8"/>
                  </a:gs>
                </a:gsLst>
                <a:path path="circle">
                  <a:fillToRect l="50000" t="100000" r="50000" b="0"/>
                </a:path>
              </a:gradFill>
              <a:ln w="0">
                <a:noFill/>
              </a:ln>
            </c:spPr>
          </c:dPt>
          <c:dPt>
            <c:idx val="2"/>
            <c:explosion val="7"/>
            <c:spPr>
              <a:gradFill>
                <a:gsLst>
                  <a:gs pos="0">
                    <a:srgbClr val="008890"/>
                  </a:gs>
                  <a:gs pos="100000">
                    <a:srgbClr val="b0f3f8"/>
                  </a:gs>
                </a:gsLst>
                <a:path path="circle">
                  <a:fillToRect l="50000" t="100000" r="50000" b="0"/>
                </a:path>
              </a:gradFill>
              <a:ln w="0">
                <a:noFill/>
              </a:ln>
            </c:spPr>
          </c:dPt>
          <c:dPt>
            <c:idx val="3"/>
            <c:explosion val="7"/>
            <c:spPr>
              <a:gradFill>
                <a:gsLst>
                  <a:gs pos="0">
                    <a:srgbClr val="008b60"/>
                  </a:gs>
                  <a:gs pos="100000">
                    <a:srgbClr val="b1f3d5"/>
                  </a:gs>
                </a:gsLst>
                <a:path path="circle">
                  <a:fillToRect l="50000" t="100000" r="50000" b="0"/>
                </a:path>
              </a:gradFill>
              <a:ln w="0">
                <a:noFill/>
              </a:ln>
            </c:spPr>
          </c:dPt>
          <c:dLbls>
            <c:numFmt formatCode="#,##0" sourceLinked="0"/>
            <c:dLbl>
              <c:idx val="0"/>
              <c:numFmt formatCode="#,##0" sourceLinked="0"/>
              <c:txPr>
                <a:bodyPr wrap="square"/>
                <a:lstStyle/>
                <a:p>
                  <a:pPr>
                    <a:defRPr b="1" sz="1600" spc="-1" strike="noStrike">
                      <a:solidFill>
                        <a:srgbClr val="000000"/>
                      </a:solidFill>
                      <a:latin typeface="Times New Roman"/>
                    </a:defRPr>
                  </a:pPr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eparator>; </c:separator>
            </c:dLbl>
            <c:dLbl>
              <c:idx val="1"/>
              <c:numFmt formatCode="#,##0" sourceLinked="0"/>
              <c:txPr>
                <a:bodyPr wrap="square"/>
                <a:lstStyle/>
                <a:p>
                  <a:pPr>
                    <a:defRPr b="1" sz="1600" spc="-1" strike="noStrike">
                      <a:solidFill>
                        <a:srgbClr val="000000"/>
                      </a:solidFill>
                      <a:latin typeface="Times New Roman"/>
                    </a:defRPr>
                  </a:pPr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eparator>; </c:separator>
            </c:dLbl>
            <c:dLbl>
              <c:idx val="2"/>
              <c:numFmt formatCode="#,##0" sourceLinked="0"/>
              <c:txPr>
                <a:bodyPr wrap="square"/>
                <a:lstStyle/>
                <a:p>
                  <a:pPr>
                    <a:defRPr b="1" sz="1600" spc="-1" strike="noStrike">
                      <a:solidFill>
                        <a:srgbClr val="000000"/>
                      </a:solidFill>
                      <a:latin typeface="Times New Roman"/>
                    </a:defRPr>
                  </a:pPr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eparator>; </c:separator>
            </c:dLbl>
            <c:dLbl>
              <c:idx val="3"/>
              <c:numFmt formatCode="#,##0" sourceLinked="0"/>
              <c:txPr>
                <a:bodyPr wrap="square"/>
                <a:lstStyle/>
                <a:p>
                  <a:pPr>
                    <a:defRPr b="1" sz="1600" spc="-1" strike="noStrike">
                      <a:solidFill>
                        <a:srgbClr val="000000"/>
                      </a:solidFill>
                      <a:latin typeface="Times New Roman"/>
                    </a:defRPr>
                  </a:pPr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eparator>; </c:separator>
            </c:dLbl>
            <c:txPr>
              <a:bodyPr wrap="square"/>
              <a:lstStyle/>
              <a:p>
                <a:pPr>
                  <a:defRPr b="1" sz="1600" spc="-1" strike="noStrike">
                    <a:solidFill>
                      <a:srgbClr val="000000"/>
                    </a:solidFill>
                    <a:latin typeface="Times New Roman"/>
                  </a:defRPr>
                </a:pPr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eparator>; </c:separator>
            <c:showLeaderLines val="0"/>
          </c:dLbls>
          <c:cat>
            <c:strRef>
              <c:f>categories</c:f>
              <c:strCache>
                <c:ptCount val="3"/>
                <c:pt idx="0">
                  <c:v>средства федерального бюджета-3 103 635 тыс.рублей</c:v>
                </c:pt>
                <c:pt idx="1">
                  <c:v>средства областного бюджета-5 208 925 тыс.рублей</c:v>
                </c:pt>
                <c:pt idx="2">
                  <c:v>средства местного бюджета- 4 437 273 тыс.рублей</c:v>
                </c:pt>
              </c:strCache>
            </c:strRef>
          </c:cat>
          <c:val>
            <c:numRef>
              <c:f>0</c:f>
              <c:numCache>
                <c:formatCode>General</c:formatCode>
                <c:ptCount val="4"/>
                <c:pt idx="0">
                  <c:v>3103635</c:v>
                </c:pt>
                <c:pt idx="1">
                  <c:v>5208925</c:v>
                </c:pt>
                <c:pt idx="2">
                  <c:v>4437273</c:v>
                </c:pt>
              </c:numCache>
            </c:numRef>
          </c:val>
        </c:ser>
        <c:firstSliceAng val="0"/>
      </c:pieChart>
      <c:spPr>
        <a:solidFill>
          <a:srgbClr val="ffffff"/>
        </a:solidFill>
        <a:ln w="0">
          <a:noFill/>
        </a:ln>
      </c:spPr>
    </c:plotArea>
    <c:legend>
      <c:legendPos val="r"/>
      <c:legendEntry>
        <c:idx val="3"/>
        <c:delete val="1"/>
      </c:legendEntry>
      <c:layout>
        <c:manualLayout>
          <c:xMode val="edge"/>
          <c:yMode val="edge"/>
          <c:x val="0.611512147866361"/>
          <c:y val="0.232715197369784"/>
          <c:w val="0.384204080242131"/>
          <c:h val="0.761757168224246"/>
        </c:manualLayout>
      </c:layout>
      <c:overlay val="0"/>
      <c:spPr>
        <a:noFill/>
        <a:ln w="0">
          <a:noFill/>
        </a:ln>
      </c:spPr>
      <c:txPr>
        <a:bodyPr/>
        <a:lstStyle/>
        <a:p>
          <a:pPr>
            <a:defRPr b="1" sz="1800" spc="-1" strike="noStrike">
              <a:solidFill>
                <a:srgbClr val="000000"/>
              </a:solidFill>
              <a:latin typeface="Times New Roman"/>
            </a:defRPr>
          </a:pPr>
        </a:p>
      </c:txPr>
    </c:legend>
    <c:plotVisOnly val="1"/>
    <c:dispBlanksAs val="gap"/>
  </c:chart>
  <c:spPr>
    <a:noFill/>
    <a:ln w="9360">
      <a:solidFill>
        <a:srgbClr val="d9d9d9"/>
      </a:solidFill>
      <a:round/>
    </a:ln>
  </c:spPr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roundedCorners val="0"/>
  <c:chart>
    <c:autoTitleDeleted val="1"/>
    <c:plotArea>
      <c:barChart>
        <c:barDir val="col"/>
        <c:grouping val="clustered"/>
        <c:varyColors val="0"/>
        <c:ser>
          <c:idx val="0"/>
          <c:order val="0"/>
          <c:tx>
            <c:strRef>
              <c:f>label 0</c:f>
              <c:strCache>
                <c:ptCount val="1"/>
                <c:pt idx="0">
                  <c:v>рублей</c:v>
                </c:pt>
              </c:strCache>
            </c:strRef>
          </c:tx>
          <c:spPr>
            <a:gradFill>
              <a:gsLst>
                <a:gs pos="0">
                  <a:srgbClr val="00367b"/>
                </a:gs>
                <a:gs pos="100000">
                  <a:srgbClr val="b4c1e4"/>
                </a:gs>
              </a:gsLst>
              <a:path path="circle">
                <a:fillToRect l="50000" t="100000" r="50000" b="0"/>
              </a:path>
            </a:gradFill>
            <a:ln w="0">
              <a:noFill/>
            </a:ln>
          </c:spPr>
          <c:invertIfNegative val="0"/>
          <c:dLbls>
            <c:numFmt formatCode="#,##0.0" sourceLinked="0"/>
            <c:txPr>
              <a:bodyPr wrap="square"/>
              <a:lstStyle/>
              <a:p>
                <a:pPr>
                  <a:defRPr b="1" sz="1400" spc="-1" strike="noStrike">
                    <a:solidFill>
                      <a:srgbClr val="000000"/>
                    </a:solidFill>
                    <a:latin typeface="Times New Roman"/>
                  </a:defRPr>
                </a:pPr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eparator>; </c:separator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categories</c:f>
              <c:strCache>
                <c:ptCount val="2"/>
                <c:pt idx="0">
                  <c:v> отчет 2019</c:v>
                </c:pt>
                <c:pt idx="1">
                  <c:v> оценка 2020</c:v>
                </c:pt>
              </c:strCache>
            </c:strRef>
          </c:cat>
          <c:val>
            <c:numRef>
              <c:f>0</c:f>
              <c:numCache>
                <c:formatCode>General</c:formatCode>
                <c:ptCount val="2"/>
                <c:pt idx="0">
                  <c:v>32936.2</c:v>
                </c:pt>
                <c:pt idx="1">
                  <c:v>35402.6</c:v>
                </c:pt>
              </c:numCache>
            </c:numRef>
          </c:val>
        </c:ser>
        <c:gapWidth val="150"/>
        <c:overlap val="0"/>
        <c:axId val="63004510"/>
        <c:axId val="96627753"/>
      </c:barChart>
      <c:lineChart>
        <c:grouping val="standard"/>
        <c:varyColors val="0"/>
        <c:ser>
          <c:idx val="1"/>
          <c:order val="1"/>
          <c:tx>
            <c:strRef>
              <c:f>label 1</c:f>
              <c:strCache>
                <c:ptCount val="1"/>
                <c:pt idx="0">
                  <c:v>% к предыдущему году</c:v>
                </c:pt>
              </c:strCache>
            </c:strRef>
          </c:tx>
          <c:spPr>
            <a:solidFill>
              <a:srgbClr val="62769e"/>
            </a:solidFill>
            <a:ln w="66600">
              <a:solidFill>
                <a:srgbClr val="62769e"/>
              </a:solidFill>
              <a:round/>
            </a:ln>
          </c:spPr>
          <c:dLbls>
            <c:numFmt formatCode="General" sourceLinked="0"/>
            <c:txPr>
              <a:bodyPr wrap="none"/>
              <a:lstStyle/>
              <a:p>
                <a:pPr>
                  <a:defRPr b="1" sz="1600" spc="-1" strike="noStrike">
                    <a:solidFill>
                      <a:srgbClr val="000000"/>
                    </a:solidFill>
                    <a:latin typeface="Times New Roman"/>
                  </a:defRPr>
                </a:pPr>
              </a:p>
            </c:txPr>
            <c:dLblPos val="t"/>
            <c:showLegendKey val="0"/>
            <c:showVal val="1"/>
            <c:showCatName val="0"/>
            <c:showSerName val="0"/>
            <c:showPercent val="0"/>
            <c:separator>; </c:separator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categories</c:f>
              <c:strCache>
                <c:ptCount val="2"/>
                <c:pt idx="0">
                  <c:v> отчет 2019</c:v>
                </c:pt>
                <c:pt idx="1">
                  <c:v> оценка 2020</c:v>
                </c:pt>
              </c:strCache>
            </c:strRef>
          </c:cat>
          <c:val>
            <c:numRef>
              <c:f>1</c:f>
              <c:numCache>
                <c:formatCode>General</c:formatCode>
                <c:ptCount val="2"/>
                <c:pt idx="0">
                  <c:v>108.2</c:v>
                </c:pt>
                <c:pt idx="1">
                  <c:v>107.5</c:v>
                </c:pt>
              </c:numCache>
            </c:numRef>
          </c:val>
          <c:smooth val="0"/>
        </c:ser>
        <c:hiLowLines>
          <c:spPr>
            <a:ln w="0">
              <a:noFill/>
            </a:ln>
          </c:spPr>
        </c:hiLowLines>
        <c:marker val="1"/>
        <c:axId val="40390885"/>
        <c:axId val="58888269"/>
      </c:lineChart>
      <c:catAx>
        <c:axId val="6300451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ln w="9360">
            <a:solidFill>
              <a:srgbClr val="666666"/>
            </a:solidFill>
            <a:round/>
          </a:ln>
        </c:spPr>
        <c:txPr>
          <a:bodyPr/>
          <a:lstStyle/>
          <a:p>
            <a:pPr>
              <a:defRPr b="1" sz="1600" spc="-1" strike="noStrike">
                <a:solidFill>
                  <a:srgbClr val="000000"/>
                </a:solidFill>
                <a:latin typeface="Times New Roman"/>
              </a:defRPr>
            </a:pPr>
          </a:p>
        </c:txPr>
        <c:crossAx val="96627753"/>
        <c:crosses val="autoZero"/>
        <c:auto val="1"/>
        <c:lblAlgn val="ctr"/>
        <c:lblOffset val="100"/>
        <c:noMultiLvlLbl val="0"/>
      </c:catAx>
      <c:valAx>
        <c:axId val="96627753"/>
        <c:scaling>
          <c:orientation val="minMax"/>
        </c:scaling>
        <c:delete val="0"/>
        <c:axPos val="l"/>
        <c:numFmt formatCode="#,##0.00" sourceLinked="0"/>
        <c:majorTickMark val="out"/>
        <c:minorTickMark val="none"/>
        <c:tickLblPos val="nextTo"/>
        <c:spPr>
          <a:ln w="9360">
            <a:solidFill>
              <a:srgbClr val="666666"/>
            </a:solidFill>
            <a:round/>
          </a:ln>
        </c:spPr>
        <c:txPr>
          <a:bodyPr/>
          <a:lstStyle/>
          <a:p>
            <a:pPr>
              <a:defRPr b="1" sz="1600" spc="-1" strike="noStrike">
                <a:solidFill>
                  <a:srgbClr val="000000"/>
                </a:solidFill>
                <a:latin typeface="Times New Roman"/>
              </a:defRPr>
            </a:pPr>
          </a:p>
        </c:txPr>
        <c:crossAx val="63004510"/>
        <c:crosses val="autoZero"/>
        <c:crossBetween val="between"/>
        <c:majorUnit val="10000"/>
      </c:valAx>
      <c:catAx>
        <c:axId val="40390885"/>
        <c:scaling>
          <c:orientation val="minMax"/>
        </c:scaling>
        <c:delete val="1"/>
        <c:axPos val="t"/>
        <c:numFmt formatCode="[$-419]dd/mm/yyyy" sourceLinked="1"/>
        <c:majorTickMark val="out"/>
        <c:minorTickMark val="none"/>
        <c:tickLblPos val="none"/>
        <c:spPr>
          <a:ln w="9360">
            <a:solidFill>
              <a:srgbClr val="666666"/>
            </a:solidFill>
            <a:round/>
          </a:ln>
        </c:spPr>
        <c:txPr>
          <a:bodyPr/>
          <a:lstStyle/>
          <a:p>
            <a:pPr>
              <a:defRPr b="1" sz="1600" spc="-1" strike="noStrike">
                <a:solidFill>
                  <a:srgbClr val="000000"/>
                </a:solidFill>
                <a:latin typeface="Times New Roman"/>
              </a:defRPr>
            </a:pPr>
          </a:p>
        </c:txPr>
        <c:crossAx val="58888269"/>
        <c:auto val="1"/>
        <c:lblAlgn val="ctr"/>
        <c:lblOffset val="100"/>
        <c:noMultiLvlLbl val="0"/>
      </c:catAx>
      <c:valAx>
        <c:axId val="58888269"/>
        <c:scaling>
          <c:orientation val="minMax"/>
          <c:max val="120"/>
          <c:min val="0"/>
        </c:scaling>
        <c:delete val="0"/>
        <c:axPos val="r"/>
        <c:numFmt formatCode="General" sourceLinked="0"/>
        <c:majorTickMark val="out"/>
        <c:minorTickMark val="none"/>
        <c:tickLblPos val="nextTo"/>
        <c:spPr>
          <a:ln w="9360">
            <a:solidFill>
              <a:srgbClr val="666666"/>
            </a:solidFill>
            <a:round/>
          </a:ln>
        </c:spPr>
        <c:txPr>
          <a:bodyPr/>
          <a:lstStyle/>
          <a:p>
            <a:pPr>
              <a:defRPr b="1" sz="1600" spc="-1" strike="noStrike">
                <a:solidFill>
                  <a:srgbClr val="000000"/>
                </a:solidFill>
                <a:latin typeface="Times New Roman"/>
              </a:defRPr>
            </a:pPr>
          </a:p>
        </c:txPr>
        <c:crossAx val="40390885"/>
        <c:crosses val="max"/>
        <c:crossBetween val="between"/>
      </c:valAx>
      <c:spPr>
        <a:solidFill>
          <a:srgbClr val="ffffff"/>
        </a:solidFill>
        <a:ln w="0">
          <a:noFill/>
        </a:ln>
      </c:spPr>
    </c:plotArea>
    <c:legend>
      <c:legendPos val="t"/>
      <c:layout>
        <c:manualLayout>
          <c:xMode val="edge"/>
          <c:yMode val="edge"/>
          <c:x val="0.0607448259174427"/>
          <c:y val="0.0137288095284425"/>
          <c:w val="0.899999851940938"/>
          <c:h val="0.104543983718569"/>
        </c:manualLayout>
      </c:layout>
      <c:overlay val="0"/>
      <c:spPr>
        <a:noFill/>
        <a:ln w="0">
          <a:noFill/>
        </a:ln>
      </c:spPr>
      <c:txPr>
        <a:bodyPr/>
        <a:lstStyle/>
        <a:p>
          <a:pPr>
            <a:defRPr b="1" sz="1000" spc="-1" strike="noStrike">
              <a:solidFill>
                <a:srgbClr val="000000"/>
              </a:solidFill>
              <a:latin typeface="Times New Roman"/>
            </a:defRPr>
          </a:pPr>
        </a:p>
      </c:txPr>
    </c:legend>
    <c:plotVisOnly val="1"/>
    <c:dispBlanksAs val="gap"/>
  </c:chart>
  <c:spPr>
    <a:noFill/>
    <a:ln w="9360">
      <a:solidFill>
        <a:srgbClr val="d9d9d9"/>
      </a:solidFill>
      <a:round/>
    </a:ln>
  </c:spPr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roundedCorners val="0"/>
  <c:chart>
    <c:autoTitleDeleted val="1"/>
    <c:plotArea>
      <c:layout>
        <c:manualLayout>
          <c:layoutTarget val="inner"/>
          <c:xMode val="edge"/>
          <c:yMode val="edge"/>
          <c:x val="0.164642375168691"/>
          <c:y val="0.302367472979928"/>
          <c:w val="0.729221243153132"/>
          <c:h val="0.66700977869274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label 0</c:f>
              <c:strCache>
                <c:ptCount val="1"/>
                <c:pt idx="0">
                  <c:v>млн.руб.</c:v>
                </c:pt>
              </c:strCache>
            </c:strRef>
          </c:tx>
          <c:spPr>
            <a:gradFill>
              <a:gsLst>
                <a:gs pos="0">
                  <a:srgbClr val="003c87"/>
                </a:gs>
                <a:gs pos="100000">
                  <a:srgbClr val="b2c4ee"/>
                </a:gs>
              </a:gsLst>
              <a:path path="circle">
                <a:fillToRect l="50000" t="100000" r="50000" b="0"/>
              </a:path>
            </a:gradFill>
            <a:ln w="0">
              <a:noFill/>
            </a:ln>
          </c:spPr>
          <c:invertIfNegative val="0"/>
          <c:dLbls>
            <c:numFmt formatCode="#,##0.0" sourceLinked="0"/>
            <c:txPr>
              <a:bodyPr wrap="none"/>
              <a:lstStyle/>
              <a:p>
                <a:pPr>
                  <a:defRPr b="1" sz="1600" spc="-1" strike="noStrike">
                    <a:solidFill>
                      <a:srgbClr val="000000"/>
                    </a:solidFill>
                    <a:latin typeface="Times New Roman"/>
                  </a:defRPr>
                </a:pPr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eparator>; </c:separator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categories</c:f>
              <c:strCache>
                <c:ptCount val="2"/>
                <c:pt idx="0">
                  <c:v> отчет 2014</c:v>
                </c:pt>
                <c:pt idx="1">
                  <c:v> отчет 2015</c:v>
                </c:pt>
              </c:strCache>
            </c:strRef>
          </c:cat>
          <c:val>
            <c:numRef>
              <c:f>0</c:f>
              <c:numCache>
                <c:formatCode>General</c:formatCode>
                <c:ptCount val="2"/>
                <c:pt idx="0">
                  <c:v>59457.5</c:v>
                </c:pt>
                <c:pt idx="1">
                  <c:v>63310.4</c:v>
                </c:pt>
              </c:numCache>
            </c:numRef>
          </c:val>
        </c:ser>
        <c:gapWidth val="150"/>
        <c:overlap val="0"/>
        <c:axId val="27915166"/>
        <c:axId val="98372665"/>
      </c:barChart>
      <c:lineChart>
        <c:grouping val="standard"/>
        <c:varyColors val="0"/>
        <c:ser>
          <c:idx val="1"/>
          <c:order val="1"/>
          <c:tx>
            <c:strRef>
              <c:f>label 1</c:f>
              <c:strCache>
                <c:ptCount val="1"/>
                <c:pt idx="0">
                  <c:v>% к предыдущему году</c:v>
                </c:pt>
              </c:strCache>
            </c:strRef>
          </c:tx>
          <c:spPr>
            <a:solidFill>
              <a:srgbClr val="0074a0"/>
            </a:solidFill>
            <a:ln w="66600">
              <a:solidFill>
                <a:srgbClr val="0074a0"/>
              </a:solidFill>
              <a:round/>
            </a:ln>
          </c:spPr>
          <c:dLbls>
            <c:numFmt formatCode="General" sourceLinked="0"/>
            <c:txPr>
              <a:bodyPr wrap="none"/>
              <a:lstStyle/>
              <a:p>
                <a:pPr>
                  <a:defRPr b="1" sz="1600" spc="-1" strike="noStrike">
                    <a:solidFill>
                      <a:srgbClr val="000000"/>
                    </a:solidFill>
                    <a:latin typeface="Times New Roman"/>
                  </a:defRPr>
                </a:pPr>
              </a:p>
            </c:txPr>
            <c:dLblPos val="t"/>
            <c:showLegendKey val="0"/>
            <c:showVal val="1"/>
            <c:showCatName val="0"/>
            <c:showSerName val="0"/>
            <c:showPercent val="0"/>
            <c:separator>; </c:separator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categories</c:f>
              <c:strCache>
                <c:ptCount val="2"/>
                <c:pt idx="0">
                  <c:v> отчет 2014</c:v>
                </c:pt>
                <c:pt idx="1">
                  <c:v> отчет 2015</c:v>
                </c:pt>
              </c:strCache>
            </c:strRef>
          </c:cat>
          <c:val>
            <c:numRef>
              <c:f>1</c:f>
              <c:numCache>
                <c:formatCode>General</c:formatCode>
                <c:ptCount val="2"/>
                <c:pt idx="0">
                  <c:v>106.7</c:v>
                </c:pt>
                <c:pt idx="1">
                  <c:v>106.5</c:v>
                </c:pt>
              </c:numCache>
            </c:numRef>
          </c:val>
          <c:smooth val="0"/>
        </c:ser>
        <c:hiLowLines>
          <c:spPr>
            <a:ln w="0">
              <a:noFill/>
            </a:ln>
          </c:spPr>
        </c:hiLowLines>
        <c:marker val="1"/>
        <c:axId val="57500948"/>
        <c:axId val="73709648"/>
      </c:lineChart>
      <c:catAx>
        <c:axId val="27915166"/>
        <c:scaling>
          <c:orientation val="minMax"/>
        </c:scaling>
        <c:delete val="1"/>
        <c:axPos val="b"/>
        <c:numFmt formatCode="[$-419]dd/mm/yyyy" sourceLinked="1"/>
        <c:majorTickMark val="out"/>
        <c:minorTickMark val="none"/>
        <c:tickLblPos val="none"/>
        <c:spPr>
          <a:ln w="9360">
            <a:solidFill>
              <a:srgbClr val="666666"/>
            </a:solidFill>
            <a:round/>
          </a:ln>
        </c:spPr>
        <c:txPr>
          <a:bodyPr/>
          <a:lstStyle/>
          <a:p>
            <a:pPr>
              <a:defRPr b="1" sz="1600" spc="-1" strike="noStrike">
                <a:solidFill>
                  <a:srgbClr val="000000"/>
                </a:solidFill>
                <a:latin typeface="Times New Roman"/>
              </a:defRPr>
            </a:pPr>
          </a:p>
        </c:txPr>
        <c:crossAx val="98372665"/>
        <c:auto val="1"/>
        <c:lblAlgn val="ctr"/>
        <c:lblOffset val="100"/>
        <c:noMultiLvlLbl val="0"/>
      </c:catAx>
      <c:valAx>
        <c:axId val="98372665"/>
        <c:scaling>
          <c:orientation val="minMax"/>
        </c:scaling>
        <c:delete val="0"/>
        <c:axPos val="l"/>
        <c:numFmt formatCode="#,##0.00" sourceLinked="0"/>
        <c:majorTickMark val="out"/>
        <c:minorTickMark val="none"/>
        <c:tickLblPos val="nextTo"/>
        <c:spPr>
          <a:ln w="9360">
            <a:solidFill>
              <a:srgbClr val="666666"/>
            </a:solidFill>
            <a:round/>
          </a:ln>
        </c:spPr>
        <c:txPr>
          <a:bodyPr/>
          <a:lstStyle/>
          <a:p>
            <a:pPr>
              <a:defRPr b="1" sz="1600" spc="-1" strike="noStrike">
                <a:solidFill>
                  <a:srgbClr val="000000"/>
                </a:solidFill>
                <a:latin typeface="Times New Roman"/>
              </a:defRPr>
            </a:pPr>
          </a:p>
        </c:txPr>
        <c:crossAx val="27915166"/>
        <c:crosses val="autoZero"/>
        <c:crossBetween val="between"/>
        <c:majorUnit val="10000"/>
      </c:valAx>
      <c:catAx>
        <c:axId val="57500948"/>
        <c:scaling>
          <c:orientation val="minMax"/>
        </c:scaling>
        <c:delete val="1"/>
        <c:axPos val="t"/>
        <c:numFmt formatCode="[$-419]dd/mm/yyyy" sourceLinked="1"/>
        <c:majorTickMark val="out"/>
        <c:minorTickMark val="none"/>
        <c:tickLblPos val="none"/>
        <c:spPr>
          <a:ln w="9360">
            <a:solidFill>
              <a:srgbClr val="666666"/>
            </a:solidFill>
            <a:round/>
          </a:ln>
        </c:spPr>
        <c:txPr>
          <a:bodyPr/>
          <a:lstStyle/>
          <a:p>
            <a:pPr>
              <a:defRPr b="1" sz="1600" spc="-1" strike="noStrike">
                <a:solidFill>
                  <a:srgbClr val="000000"/>
                </a:solidFill>
                <a:latin typeface="Times New Roman"/>
              </a:defRPr>
            </a:pPr>
          </a:p>
        </c:txPr>
        <c:crossAx val="73709648"/>
        <c:auto val="1"/>
        <c:lblAlgn val="ctr"/>
        <c:lblOffset val="100"/>
        <c:noMultiLvlLbl val="0"/>
      </c:catAx>
      <c:valAx>
        <c:axId val="73709648"/>
        <c:scaling>
          <c:orientation val="minMax"/>
          <c:max val="120"/>
          <c:min val="0"/>
        </c:scaling>
        <c:delete val="0"/>
        <c:axPos val="r"/>
        <c:numFmt formatCode="General" sourceLinked="0"/>
        <c:majorTickMark val="out"/>
        <c:minorTickMark val="none"/>
        <c:tickLblPos val="nextTo"/>
        <c:spPr>
          <a:ln w="9360">
            <a:solidFill>
              <a:srgbClr val="666666"/>
            </a:solidFill>
            <a:round/>
          </a:ln>
        </c:spPr>
        <c:txPr>
          <a:bodyPr/>
          <a:lstStyle/>
          <a:p>
            <a:pPr>
              <a:defRPr b="1" sz="1600" spc="-1" strike="noStrike">
                <a:solidFill>
                  <a:srgbClr val="000000"/>
                </a:solidFill>
                <a:latin typeface="Times New Roman"/>
              </a:defRPr>
            </a:pPr>
          </a:p>
        </c:txPr>
        <c:crossAx val="57500948"/>
        <c:crosses val="max"/>
        <c:crossBetween val="between"/>
        <c:majorUnit val="30"/>
      </c:valAx>
      <c:spPr>
        <a:solidFill>
          <a:srgbClr val="ffffff"/>
        </a:solidFill>
        <a:ln w="0">
          <a:noFill/>
        </a:ln>
      </c:spPr>
    </c:plotArea>
    <c:legend>
      <c:legendPos val="t"/>
      <c:layout>
        <c:manualLayout>
          <c:xMode val="edge"/>
          <c:yMode val="edge"/>
          <c:x val="0.0663459023717504"/>
          <c:y val="0.0772730456760631"/>
          <c:w val="0.829399527299366"/>
          <c:h val="0.104026301155234"/>
        </c:manualLayout>
      </c:layout>
      <c:overlay val="0"/>
      <c:spPr>
        <a:noFill/>
        <a:ln w="0">
          <a:noFill/>
        </a:ln>
      </c:spPr>
      <c:txPr>
        <a:bodyPr/>
        <a:lstStyle/>
        <a:p>
          <a:pPr>
            <a:defRPr b="1" sz="900" spc="-1" strike="noStrike">
              <a:solidFill>
                <a:srgbClr val="000000"/>
              </a:solidFill>
              <a:latin typeface="Times New Roman"/>
            </a:defRPr>
          </a:pPr>
        </a:p>
      </c:txPr>
    </c:legend>
    <c:plotVisOnly val="1"/>
    <c:dispBlanksAs val="gap"/>
  </c:chart>
  <c:spPr>
    <a:noFill/>
    <a:ln w="9360">
      <a:solidFill>
        <a:srgbClr val="d9d9d9"/>
      </a:solidFill>
      <a:round/>
    </a:ln>
  </c:spPr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roundedCorners val="0"/>
  <c:chart>
    <c:title>
      <c:tx>
        <c:rich>
          <a:bodyPr rot="0"/>
          <a:lstStyle/>
          <a:p>
            <a:pPr>
              <a:defRPr b="1" sz="1000" spc="-1" strike="noStrike">
                <a:solidFill>
                  <a:srgbClr val="000000"/>
                </a:solidFill>
                <a:latin typeface="Times New Roman"/>
              </a:defRPr>
            </a:pPr>
            <a:r>
              <a:rPr b="1" sz="1000" spc="-1" strike="noStrike">
                <a:solidFill>
                  <a:srgbClr val="000000"/>
                </a:solidFill>
                <a:latin typeface="Times New Roman"/>
              </a:rPr>
              <a:t>млн.руб.</a:t>
            </a:r>
          </a:p>
        </c:rich>
      </c:tx>
      <c:layout>
        <c:manualLayout>
          <c:xMode val="edge"/>
          <c:yMode val="edge"/>
          <c:x val="0.840494452304714"/>
          <c:y val="0.0163873715396723"/>
        </c:manualLayout>
      </c:layout>
      <c:overlay val="0"/>
      <c:spPr>
        <a:noFill/>
        <a:ln w="0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0.264874525281108"/>
          <c:y val="0.0359225997592815"/>
          <c:w val="0.689477995383126"/>
          <c:h val="0.80177761318396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label 0</c:f>
              <c:strCache>
                <c:ptCount val="1"/>
                <c:pt idx="0">
                  <c:v>млн.руб.</c:v>
                </c:pt>
              </c:strCache>
            </c:strRef>
          </c:tx>
          <c:spPr>
            <a:gradFill>
              <a:gsLst>
                <a:gs pos="0">
                  <a:srgbClr val="005f90"/>
                </a:gs>
                <a:gs pos="100000">
                  <a:srgbClr val="b0d5f8"/>
                </a:gs>
              </a:gsLst>
              <a:path path="circle">
                <a:fillToRect l="50000" t="100000" r="50000" b="0"/>
              </a:path>
            </a:gradFill>
            <a:ln w="0">
              <a:noFill/>
            </a:ln>
          </c:spPr>
          <c:invertIfNegative val="0"/>
          <c:dLbls>
            <c:numFmt formatCode="#,##0.0" sourceLinked="0"/>
            <c:txPr>
              <a:bodyPr wrap="square"/>
              <a:lstStyle/>
              <a:p>
                <a:pPr>
                  <a:defRPr b="1" sz="1400" spc="-1" strike="noStrike">
                    <a:solidFill>
                      <a:srgbClr val="000000"/>
                    </a:solidFill>
                    <a:latin typeface="Times New Roman"/>
                  </a:defRPr>
                </a:pPr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eparator>; </c:separator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categories</c:f>
              <c:strCache>
                <c:ptCount val="2"/>
                <c:pt idx="0">
                  <c:v> отчет 2019</c:v>
                </c:pt>
                <c:pt idx="1">
                  <c:v> оценка 2020</c:v>
                </c:pt>
              </c:strCache>
            </c:strRef>
          </c:cat>
          <c:val>
            <c:numRef>
              <c:f>0</c:f>
              <c:numCache>
                <c:formatCode>General</c:formatCode>
                <c:ptCount val="2"/>
                <c:pt idx="0">
                  <c:v>107840.8</c:v>
                </c:pt>
                <c:pt idx="1">
                  <c:v>106910.5</c:v>
                </c:pt>
              </c:numCache>
            </c:numRef>
          </c:val>
        </c:ser>
        <c:gapWidth val="150"/>
        <c:overlap val="0"/>
        <c:axId val="96098945"/>
        <c:axId val="83637998"/>
      </c:barChart>
      <c:catAx>
        <c:axId val="96098945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ln w="9360">
            <a:solidFill>
              <a:srgbClr val="666666"/>
            </a:solidFill>
            <a:round/>
          </a:ln>
        </c:spPr>
        <c:txPr>
          <a:bodyPr/>
          <a:lstStyle/>
          <a:p>
            <a:pPr>
              <a:defRPr b="1" sz="1600" spc="-1" strike="noStrike">
                <a:solidFill>
                  <a:srgbClr val="000000"/>
                </a:solidFill>
                <a:latin typeface="Times New Roman"/>
              </a:defRPr>
            </a:pPr>
          </a:p>
        </c:txPr>
        <c:crossAx val="83637998"/>
        <c:crosses val="autoZero"/>
        <c:auto val="1"/>
        <c:lblAlgn val="ctr"/>
        <c:lblOffset val="100"/>
        <c:noMultiLvlLbl val="0"/>
      </c:catAx>
      <c:valAx>
        <c:axId val="83637998"/>
        <c:scaling>
          <c:orientation val="minMax"/>
        </c:scaling>
        <c:delete val="0"/>
        <c:axPos val="l"/>
        <c:numFmt formatCode="#,##0.00" sourceLinked="0"/>
        <c:majorTickMark val="out"/>
        <c:minorTickMark val="none"/>
        <c:tickLblPos val="nextTo"/>
        <c:spPr>
          <a:ln w="9360">
            <a:solidFill>
              <a:srgbClr val="666666"/>
            </a:solidFill>
            <a:round/>
          </a:ln>
        </c:spPr>
        <c:txPr>
          <a:bodyPr/>
          <a:lstStyle/>
          <a:p>
            <a:pPr>
              <a:defRPr b="1" sz="1600" spc="-1" strike="noStrike">
                <a:solidFill>
                  <a:srgbClr val="000000"/>
                </a:solidFill>
                <a:latin typeface="Times New Roman"/>
              </a:defRPr>
            </a:pPr>
          </a:p>
        </c:txPr>
        <c:crossAx val="96098945"/>
        <c:crosses val="autoZero"/>
        <c:crossBetween val="between"/>
        <c:majorUnit val="800"/>
        <c:minorUnit val="400"/>
      </c:valAx>
      <c:spPr>
        <a:solidFill>
          <a:srgbClr val="ffffff"/>
        </a:solidFill>
        <a:ln w="0">
          <a:noFill/>
        </a:ln>
      </c:spPr>
    </c:plotArea>
    <c:plotVisOnly val="1"/>
    <c:dispBlanksAs val="gap"/>
  </c:chart>
  <c:spPr>
    <a:noFill/>
    <a:ln w="9360">
      <a:solidFill>
        <a:srgbClr val="d9d9d9"/>
      </a:solidFill>
      <a:round/>
    </a:ln>
  </c:spPr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roundedCorners val="0"/>
  <c:chart>
    <c:autoTitleDeleted val="1"/>
    <c:plotArea>
      <c:layout>
        <c:manualLayout>
          <c:layoutTarget val="inner"/>
          <c:xMode val="edge"/>
          <c:yMode val="edge"/>
          <c:x val="0"/>
          <c:y val="0.0421556886227545"/>
          <c:w val="0.932733096701584"/>
          <c:h val="0.408622754491018"/>
        </c:manualLayout>
      </c:layout>
      <c:lineChart>
        <c:grouping val="stacked"/>
        <c:varyColors val="0"/>
        <c:ser>
          <c:idx val="0"/>
          <c:order val="0"/>
          <c:tx>
            <c:strRef>
              <c:f>label 0</c:f>
              <c:strCache>
                <c:ptCount val="1"/>
                <c:pt idx="0">
                  <c:v>тыс.человек</c:v>
                </c:pt>
              </c:strCache>
            </c:strRef>
          </c:tx>
          <c:spPr>
            <a:solidFill>
              <a:srgbClr val="069ba2"/>
            </a:solidFill>
            <a:ln w="66600">
              <a:solidFill>
                <a:srgbClr val="069ba2"/>
              </a:solidFill>
              <a:round/>
            </a:ln>
          </c:spPr>
          <c:dLbls>
            <c:numFmt formatCode="General" sourceLinked="0"/>
            <c:txPr>
              <a:bodyPr wrap="none"/>
              <a:lstStyle/>
              <a:p>
                <a:pPr>
                  <a:defRPr b="1" sz="1600" spc="-1" strike="noStrike">
                    <a:solidFill>
                      <a:srgbClr val="000000"/>
                    </a:solidFill>
                    <a:latin typeface="Times New Roman"/>
                  </a:defRPr>
                </a:pPr>
              </a:p>
            </c:txPr>
            <c:dLblPos val="t"/>
            <c:showLegendKey val="0"/>
            <c:showVal val="1"/>
            <c:showCatName val="0"/>
            <c:showSerName val="0"/>
            <c:showPercent val="0"/>
            <c:separator>; </c:separator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categories</c:f>
              <c:strCache>
                <c:ptCount val="2"/>
                <c:pt idx="0">
                  <c:v> отчет 2019</c:v>
                </c:pt>
                <c:pt idx="1">
                  <c:v>оценка 2020</c:v>
                </c:pt>
              </c:strCache>
            </c:strRef>
          </c:cat>
          <c:val>
            <c:numRef>
              <c:f>0</c:f>
              <c:numCache>
                <c:formatCode>General</c:formatCode>
                <c:ptCount val="2"/>
                <c:pt idx="0">
                  <c:v>453</c:v>
                </c:pt>
                <c:pt idx="1">
                  <c:v>451.4</c:v>
                </c:pt>
              </c:numCache>
            </c:numRef>
          </c:val>
          <c:smooth val="0"/>
        </c:ser>
        <c:hiLowLines>
          <c:spPr>
            <a:ln w="0">
              <a:noFill/>
            </a:ln>
          </c:spPr>
        </c:hiLowLines>
        <c:marker val="1"/>
        <c:axId val="73849410"/>
        <c:axId val="40310429"/>
      </c:lineChart>
      <c:catAx>
        <c:axId val="7384941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ln w="9360">
            <a:solidFill>
              <a:srgbClr val="666666"/>
            </a:solidFill>
            <a:round/>
          </a:ln>
        </c:spPr>
        <c:txPr>
          <a:bodyPr/>
          <a:lstStyle/>
          <a:p>
            <a:pPr>
              <a:defRPr b="1" sz="1600" spc="-1" strike="noStrike">
                <a:solidFill>
                  <a:srgbClr val="000000"/>
                </a:solidFill>
                <a:latin typeface="Times New Roman"/>
              </a:defRPr>
            </a:pPr>
          </a:p>
        </c:txPr>
        <c:crossAx val="40310429"/>
        <c:crosses val="autoZero"/>
        <c:auto val="1"/>
        <c:lblAlgn val="ctr"/>
        <c:lblOffset val="100"/>
        <c:noMultiLvlLbl val="0"/>
      </c:catAx>
      <c:valAx>
        <c:axId val="40310429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one"/>
        <c:spPr>
          <a:ln w="9360">
            <a:solidFill>
              <a:srgbClr val="666666"/>
            </a:solidFill>
            <a:round/>
          </a:ln>
        </c:spPr>
        <c:txPr>
          <a:bodyPr/>
          <a:lstStyle/>
          <a:p>
            <a:pPr>
              <a:defRPr b="1" sz="1600" spc="-1" strike="noStrike">
                <a:solidFill>
                  <a:srgbClr val="000000"/>
                </a:solidFill>
                <a:latin typeface="Times New Roman"/>
              </a:defRPr>
            </a:pPr>
          </a:p>
        </c:txPr>
        <c:crossAx val="73849410"/>
        <c:crossBetween val="between"/>
      </c:valAx>
      <c:spPr>
        <a:solidFill>
          <a:srgbClr val="ffffff"/>
        </a:solidFill>
        <a:ln w="0">
          <a:noFill/>
        </a:ln>
      </c:spPr>
    </c:plotArea>
    <c:legend>
      <c:legendPos val="b"/>
      <c:layout>
        <c:manualLayout>
          <c:xMode val="edge"/>
          <c:yMode val="edge"/>
          <c:x val="0.350969677543313"/>
          <c:y val="0.794922854237423"/>
          <c:w val="0.386626834632613"/>
          <c:h val="0.147518787195538"/>
        </c:manualLayout>
      </c:layout>
      <c:overlay val="0"/>
      <c:spPr>
        <a:noFill/>
        <a:ln w="0">
          <a:noFill/>
        </a:ln>
      </c:spPr>
      <c:txPr>
        <a:bodyPr/>
        <a:lstStyle/>
        <a:p>
          <a:pPr>
            <a:defRPr b="1" sz="1000" spc="-1" strike="noStrike">
              <a:solidFill>
                <a:srgbClr val="000000"/>
              </a:solidFill>
              <a:latin typeface="Times New Roman"/>
            </a:defRPr>
          </a:pPr>
        </a:p>
      </c:txPr>
    </c:legend>
    <c:plotVisOnly val="1"/>
    <c:dispBlanksAs val="zero"/>
  </c:chart>
  <c:spPr>
    <a:noFill/>
    <a:ln w="9360">
      <a:solidFill>
        <a:srgbClr val="d9d9d9"/>
      </a:solidFill>
      <a:round/>
    </a:ln>
  </c:spPr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roundedCorners val="0"/>
  <c:chart>
    <c:autoTitleDeleted val="1"/>
    <c:plotArea>
      <c:barChart>
        <c:barDir val="col"/>
        <c:grouping val="stacked"/>
        <c:varyColors val="0"/>
        <c:ser>
          <c:idx val="0"/>
          <c:order val="0"/>
          <c:tx>
            <c:strRef>
              <c:f>label 0</c:f>
              <c:strCache>
                <c:ptCount val="1"/>
                <c:pt idx="0">
                  <c:v>млн.рублей</c:v>
                </c:pt>
              </c:strCache>
            </c:strRef>
          </c:tx>
          <c:spPr>
            <a:gradFill>
              <a:gsLst>
                <a:gs pos="0">
                  <a:srgbClr val="003c87"/>
                </a:gs>
                <a:gs pos="100000">
                  <a:srgbClr val="b2c4ee"/>
                </a:gs>
              </a:gsLst>
              <a:path path="circle">
                <a:fillToRect l="50000" t="100000" r="50000" b="0"/>
              </a:path>
            </a:gradFill>
            <a:ln w="0">
              <a:noFill/>
            </a:ln>
          </c:spPr>
          <c:invertIfNegative val="0"/>
          <c:dPt>
            <c:idx val="0"/>
            <c:invertIfNegative val="0"/>
            <c:spPr>
              <a:gradFill>
                <a:gsLst>
                  <a:gs pos="0">
                    <a:srgbClr val="003c87"/>
                  </a:gs>
                  <a:gs pos="100000">
                    <a:srgbClr val="b2c4ee"/>
                  </a:gs>
                </a:gsLst>
                <a:path path="circle">
                  <a:fillToRect l="50000" t="100000" r="50000" b="0"/>
                </a:path>
              </a:gradFill>
              <a:ln w="0">
                <a:noFill/>
              </a:ln>
            </c:spPr>
          </c:dPt>
          <c:dPt>
            <c:idx val="1"/>
            <c:invertIfNegative val="0"/>
            <c:spPr>
              <a:gradFill>
                <a:gsLst>
                  <a:gs pos="0">
                    <a:srgbClr val="003c87"/>
                  </a:gs>
                  <a:gs pos="100000">
                    <a:srgbClr val="b2c4ee"/>
                  </a:gs>
                </a:gsLst>
                <a:path path="circle">
                  <a:fillToRect l="50000" t="100000" r="50000" b="0"/>
                </a:path>
              </a:gradFill>
              <a:ln w="0">
                <a:noFill/>
              </a:ln>
            </c:spPr>
          </c:dPt>
          <c:dLbls>
            <c:numFmt formatCode="General" sourceLinked="0"/>
            <c:dLbl>
              <c:idx val="0"/>
              <c:layout>
                <c:manualLayout>
                  <c:x val="2.83631550263752E-017"/>
                  <c:y val="-0.275749569405194"/>
                </c:manualLayout>
              </c:layout>
              <c:numFmt formatCode="General" sourceLinked="0"/>
              <c:txPr>
                <a:bodyPr wrap="none"/>
                <a:lstStyle/>
                <a:p>
                  <a:pPr>
                    <a:defRPr b="1" sz="1600" spc="-1" strike="noStrike">
                      <a:solidFill>
                        <a:srgbClr val="000000"/>
                      </a:solidFill>
                      <a:latin typeface="Times New Roman"/>
                    </a:defRPr>
                  </a:pPr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eparator>; </c:separator>
            </c:dLbl>
            <c:dLbl>
              <c:idx val="1"/>
              <c:layout>
                <c:manualLayout>
                  <c:x val="-0.00618839622108266"/>
                  <c:y val="-0.180972308155382"/>
                </c:manualLayout>
              </c:layout>
              <c:numFmt formatCode="General" sourceLinked="0"/>
              <c:txPr>
                <a:bodyPr wrap="none"/>
                <a:lstStyle/>
                <a:p>
                  <a:pPr>
                    <a:defRPr b="1" sz="1600" spc="-1" strike="noStrike">
                      <a:solidFill>
                        <a:srgbClr val="000000"/>
                      </a:solidFill>
                      <a:latin typeface="Times New Roman"/>
                    </a:defRPr>
                  </a:pPr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eparator>; </c:separator>
            </c:dLbl>
            <c:txPr>
              <a:bodyPr wrap="none"/>
              <a:lstStyle/>
              <a:p>
                <a:pPr>
                  <a:defRPr b="1" sz="1600" spc="-1" strike="noStrike">
                    <a:solidFill>
                      <a:srgbClr val="000000"/>
                    </a:solidFill>
                    <a:latin typeface="Times New Roman"/>
                  </a:defRPr>
                </a:pPr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eparator>; </c:separator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categories</c:f>
              <c:strCache>
                <c:ptCount val="2"/>
                <c:pt idx="0">
                  <c:v> отчет 2019</c:v>
                </c:pt>
                <c:pt idx="1">
                  <c:v> оценка 2020</c:v>
                </c:pt>
              </c:strCache>
            </c:strRef>
          </c:cat>
          <c:val>
            <c:numRef>
              <c:f>0</c:f>
              <c:numCache>
                <c:formatCode>General</c:formatCode>
                <c:ptCount val="2"/>
                <c:pt idx="0">
                  <c:v>1041</c:v>
                </c:pt>
                <c:pt idx="1">
                  <c:v>1022.9</c:v>
                </c:pt>
              </c:numCache>
            </c:numRef>
          </c:val>
        </c:ser>
        <c:gapWidth val="95"/>
        <c:overlap val="100"/>
        <c:axId val="69487360"/>
        <c:axId val="82395687"/>
      </c:barChart>
      <c:catAx>
        <c:axId val="69487360"/>
        <c:scaling>
          <c:orientation val="minMax"/>
        </c:scaling>
        <c:delete val="0"/>
        <c:axPos val="b"/>
        <c:numFmt formatCode="[$-419]dd/mm/yyyy" sourceLinked="1"/>
        <c:majorTickMark val="none"/>
        <c:minorTickMark val="none"/>
        <c:tickLblPos val="nextTo"/>
        <c:spPr>
          <a:ln w="9360">
            <a:solidFill>
              <a:srgbClr val="666666"/>
            </a:solidFill>
            <a:round/>
          </a:ln>
        </c:spPr>
        <c:txPr>
          <a:bodyPr/>
          <a:lstStyle/>
          <a:p>
            <a:pPr>
              <a:defRPr b="1" sz="1600" spc="-1" strike="noStrike">
                <a:solidFill>
                  <a:srgbClr val="000000"/>
                </a:solidFill>
                <a:latin typeface="Times New Roman"/>
              </a:defRPr>
            </a:pPr>
          </a:p>
        </c:txPr>
        <c:crossAx val="82395687"/>
        <c:crosses val="autoZero"/>
        <c:auto val="1"/>
        <c:lblAlgn val="ctr"/>
        <c:lblOffset val="100"/>
        <c:noMultiLvlLbl val="0"/>
      </c:catAx>
      <c:valAx>
        <c:axId val="82395687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one"/>
        <c:spPr>
          <a:ln w="9360">
            <a:solidFill>
              <a:srgbClr val="666666"/>
            </a:solidFill>
            <a:round/>
          </a:ln>
        </c:spPr>
        <c:txPr>
          <a:bodyPr/>
          <a:lstStyle/>
          <a:p>
            <a:pPr>
              <a:defRPr b="1" sz="1600" spc="-1" strike="noStrike">
                <a:solidFill>
                  <a:srgbClr val="000000"/>
                </a:solidFill>
                <a:latin typeface="Times New Roman"/>
              </a:defRPr>
            </a:pPr>
          </a:p>
        </c:txPr>
        <c:crossAx val="69487360"/>
        <c:crossBetween val="between"/>
      </c:valAx>
      <c:spPr>
        <a:solidFill>
          <a:srgbClr val="ffffff"/>
        </a:solidFill>
        <a:ln w="0">
          <a:noFill/>
        </a:ln>
      </c:spPr>
    </c:plotArea>
    <c:legend>
      <c:legendPos val="t"/>
      <c:overlay val="0"/>
      <c:spPr>
        <a:noFill/>
        <a:ln w="0">
          <a:noFill/>
        </a:ln>
      </c:spPr>
      <c:txPr>
        <a:bodyPr/>
        <a:lstStyle/>
        <a:p>
          <a:pPr>
            <a:defRPr b="1" sz="1000" spc="-1" strike="noStrike">
              <a:solidFill>
                <a:srgbClr val="000000"/>
              </a:solidFill>
              <a:latin typeface="Times New Roman"/>
            </a:defRPr>
          </a:pPr>
        </a:p>
      </c:txPr>
    </c:legend>
    <c:plotVisOnly val="1"/>
    <c:dispBlanksAs val="gap"/>
  </c:chart>
  <c:spPr>
    <a:noFill/>
    <a:ln w="9360">
      <a:solidFill>
        <a:srgbClr val="d9d9d9"/>
      </a:solidFill>
      <a:round/>
    </a:ln>
  </c:spPr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roundedCorners val="0"/>
  <c:chart>
    <c:autoTitleDeleted val="1"/>
    <c:plotArea>
      <c:layout>
        <c:manualLayout>
          <c:layoutTarget val="inner"/>
          <c:xMode val="edge"/>
          <c:yMode val="edge"/>
          <c:x val="0.0530447697856991"/>
          <c:y val="0.0856662933930571"/>
          <c:w val="0.494483343942287"/>
          <c:h val="0.869914147069802"/>
        </c:manualLayout>
      </c:layout>
      <c:pieChart>
        <c:varyColors val="1"/>
        <c:ser>
          <c:idx val="0"/>
          <c:order val="0"/>
          <c:tx>
            <c:strRef>
              <c:f>label 0</c:f>
              <c:strCache>
                <c:ptCount val="1"/>
                <c:pt idx="0">
                  <c:v>2018 год</c:v>
                </c:pt>
              </c:strCache>
            </c:strRef>
          </c:tx>
          <c:spPr>
            <a:solidFill>
              <a:srgbClr val="0f6fc6"/>
            </a:solidFill>
            <a:ln w="0">
              <a:noFill/>
            </a:ln>
          </c:spPr>
          <c:explosion val="0"/>
          <c:dPt>
            <c:idx val="0"/>
            <c:spPr>
              <a:solidFill>
                <a:srgbClr val="0f6fc6"/>
              </a:solidFill>
              <a:ln w="0">
                <a:noFill/>
              </a:ln>
            </c:spPr>
          </c:dPt>
          <c:dPt>
            <c:idx val="1"/>
            <c:spPr>
              <a:solidFill>
                <a:srgbClr val="009dd9"/>
              </a:solidFill>
              <a:ln w="0">
                <a:noFill/>
              </a:ln>
            </c:spPr>
          </c:dPt>
          <c:dLbls>
            <c:numFmt formatCode="0.0%" sourceLinked="0"/>
            <c:dLbl>
              <c:idx val="0"/>
              <c:numFmt formatCode="0.0%" sourceLinked="0"/>
              <c:txPr>
                <a:bodyPr wrap="none"/>
                <a:lstStyle/>
                <a:p>
                  <a:pPr>
                    <a:defRPr b="1" sz="1800" spc="-1" strike="noStrike">
                      <a:solidFill>
                        <a:srgbClr val="000000"/>
                      </a:solidFill>
                      <a:latin typeface="Times New Roman"/>
                    </a:defRPr>
                  </a:pPr>
                </a:p>
              </c:txPr>
              <c:dLblPos val="bestFit"/>
              <c:showLegendKey val="0"/>
              <c:showVal val="0"/>
              <c:showCatName val="0"/>
              <c:showSerName val="0"/>
              <c:showPercent val="1"/>
              <c:separator>
</c:separator>
            </c:dLbl>
            <c:dLbl>
              <c:idx val="1"/>
              <c:numFmt formatCode="0.0%" sourceLinked="0"/>
              <c:txPr>
                <a:bodyPr wrap="none"/>
                <a:lstStyle/>
                <a:p>
                  <a:pPr>
                    <a:defRPr b="1" sz="1800" spc="-1" strike="noStrike">
                      <a:solidFill>
                        <a:srgbClr val="000000"/>
                      </a:solidFill>
                      <a:latin typeface="Times New Roman"/>
                    </a:defRPr>
                  </a:pPr>
                </a:p>
              </c:txPr>
              <c:dLblPos val="bestFit"/>
              <c:showLegendKey val="0"/>
              <c:showVal val="0"/>
              <c:showCatName val="0"/>
              <c:showSerName val="0"/>
              <c:showPercent val="1"/>
              <c:separator>
</c:separator>
            </c:dLbl>
            <c:txPr>
              <a:bodyPr wrap="none"/>
              <a:lstStyle/>
              <a:p>
                <a:pPr>
                  <a:defRPr b="1" sz="1800" spc="-1" strike="noStrike">
                    <a:solidFill>
                      <a:srgbClr val="000000"/>
                    </a:solidFill>
                    <a:latin typeface="Times New Roman"/>
                  </a:defRPr>
                </a:pPr>
              </a:p>
            </c:txPr>
            <c:dLblPos val="bestFit"/>
            <c:showLegendKey val="0"/>
            <c:showVal val="0"/>
            <c:showCatName val="0"/>
            <c:showSerName val="0"/>
            <c:showPercent val="1"/>
            <c:separator>
</c:separator>
            <c:showLeaderLines val="0"/>
          </c:dLbls>
          <c:cat>
            <c:strRef>
              <c:f>categories</c:f>
              <c:strCache>
                <c:ptCount val="2"/>
                <c:pt idx="0">
                  <c:v>налоговые доходы -3 729 771 тыс. руб.</c:v>
                </c:pt>
                <c:pt idx="1">
                  <c:v>неналоговые доходы- 614 662  тыс. руб.</c:v>
                </c:pt>
              </c:strCache>
            </c:strRef>
          </c:cat>
          <c:val>
            <c:numRef>
              <c:f>0</c:f>
              <c:numCache>
                <c:formatCode>General</c:formatCode>
                <c:ptCount val="2"/>
                <c:pt idx="0">
                  <c:v>0.859000000000001</c:v>
                </c:pt>
                <c:pt idx="1">
                  <c:v>0.141</c:v>
                </c:pt>
              </c:numCache>
            </c:numRef>
          </c:val>
        </c:ser>
        <c:firstSliceAng val="0"/>
      </c:pieChart>
      <c:spPr>
        <a:solidFill>
          <a:srgbClr val="ffffff"/>
        </a:solidFill>
        <a:ln w="0">
          <a:noFill/>
        </a:ln>
      </c:spPr>
    </c:plotArea>
    <c:legend>
      <c:legendPos val="r"/>
      <c:layout>
        <c:manualLayout>
          <c:xMode val="edge"/>
          <c:yMode val="edge"/>
          <c:x val="0.609281584916581"/>
          <c:y val="0.472680255114217"/>
          <c:w val="0.379124353982228"/>
          <c:h val="0.504671686341734"/>
        </c:manualLayout>
      </c:layout>
      <c:overlay val="0"/>
      <c:spPr>
        <a:noFill/>
        <a:ln w="0">
          <a:noFill/>
        </a:ln>
      </c:spPr>
      <c:txPr>
        <a:bodyPr/>
        <a:lstStyle/>
        <a:p>
          <a:pPr>
            <a:defRPr b="1" sz="2000" spc="-1" strike="noStrike">
              <a:solidFill>
                <a:srgbClr val="000000"/>
              </a:solidFill>
              <a:latin typeface="Times New Roman"/>
            </a:defRPr>
          </a:pPr>
        </a:p>
      </c:txPr>
    </c:legend>
    <c:plotVisOnly val="1"/>
    <c:dispBlanksAs val="zero"/>
  </c:chart>
  <c:spPr>
    <a:noFill/>
    <a:ln w="9360">
      <a:solidFill>
        <a:srgbClr val="d9d9d9"/>
      </a:solidFill>
      <a:round/>
    </a:ln>
  </c:spPr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roundedCorners val="0"/>
  <c:chart>
    <c:autoTitleDeleted val="1"/>
    <c:plotArea>
      <c:pieChart>
        <c:varyColors val="1"/>
        <c:ser>
          <c:idx val="0"/>
          <c:order val="0"/>
          <c:tx>
            <c:strRef>
              <c:f>label 0</c:f>
              <c:strCache>
                <c:ptCount val="1"/>
                <c:pt idx="0">
                  <c:v>Продажи</c:v>
                </c:pt>
              </c:strCache>
            </c:strRef>
          </c:tx>
          <c:spPr>
            <a:solidFill>
              <a:srgbClr val="0f6fc6"/>
            </a:solidFill>
            <a:ln w="0">
              <a:noFill/>
            </a:ln>
          </c:spPr>
          <c:explosion val="4"/>
          <c:dPt>
            <c:idx val="0"/>
            <c:explosion val="4"/>
            <c:spPr>
              <a:solidFill>
                <a:srgbClr val="0f6fc6"/>
              </a:solidFill>
              <a:ln w="0">
                <a:noFill/>
              </a:ln>
            </c:spPr>
          </c:dPt>
          <c:dPt>
            <c:idx val="1"/>
            <c:explosion val="4"/>
            <c:spPr>
              <a:solidFill>
                <a:srgbClr val="009dd9"/>
              </a:solidFill>
              <a:ln w="0">
                <a:noFill/>
              </a:ln>
            </c:spPr>
          </c:dPt>
          <c:dPt>
            <c:idx val="2"/>
            <c:explosion val="4"/>
            <c:spPr>
              <a:solidFill>
                <a:srgbClr val="0bd0d9"/>
              </a:solidFill>
              <a:ln w="0">
                <a:noFill/>
              </a:ln>
            </c:spPr>
          </c:dPt>
          <c:dPt>
            <c:idx val="3"/>
            <c:explosion val="4"/>
            <c:spPr>
              <a:solidFill>
                <a:srgbClr val="10cf9b"/>
              </a:solidFill>
              <a:ln w="0">
                <a:noFill/>
              </a:ln>
            </c:spPr>
          </c:dPt>
          <c:dPt>
            <c:idx val="4"/>
            <c:explosion val="4"/>
            <c:spPr>
              <a:solidFill>
                <a:srgbClr val="7cca62"/>
              </a:solidFill>
              <a:ln w="0">
                <a:noFill/>
              </a:ln>
            </c:spPr>
          </c:dPt>
          <c:dLbls>
            <c:numFmt formatCode="0.0%" sourceLinked="0"/>
            <c:dLbl>
              <c:idx val="0"/>
              <c:numFmt formatCode="0.0%" sourceLinked="0"/>
              <c:txPr>
                <a:bodyPr wrap="square"/>
                <a:lstStyle/>
                <a:p>
                  <a:pPr>
                    <a:defRPr b="1" sz="1800" spc="-1" strike="noStrike">
                      <a:solidFill>
                        <a:srgbClr val="000000"/>
                      </a:solidFill>
                      <a:latin typeface="Times New Roman"/>
                    </a:defRPr>
                  </a:pPr>
                </a:p>
              </c:txPr>
              <c:dLblPos val="bestFit"/>
              <c:showLegendKey val="0"/>
              <c:showVal val="0"/>
              <c:showCatName val="0"/>
              <c:showSerName val="0"/>
              <c:showPercent val="1"/>
              <c:separator>
</c:separator>
            </c:dLbl>
            <c:dLbl>
              <c:idx val="1"/>
              <c:numFmt formatCode="0.0%" sourceLinked="0"/>
              <c:txPr>
                <a:bodyPr wrap="square"/>
                <a:lstStyle/>
                <a:p>
                  <a:pPr>
                    <a:defRPr b="1" sz="1800" spc="-1" strike="noStrike">
                      <a:solidFill>
                        <a:srgbClr val="000000"/>
                      </a:solidFill>
                      <a:latin typeface="Times New Roman"/>
                    </a:defRPr>
                  </a:pPr>
                </a:p>
              </c:txPr>
              <c:dLblPos val="bestFit"/>
              <c:showLegendKey val="0"/>
              <c:showVal val="0"/>
              <c:showCatName val="0"/>
              <c:showSerName val="0"/>
              <c:showPercent val="1"/>
              <c:separator>
</c:separator>
            </c:dLbl>
            <c:dLbl>
              <c:idx val="2"/>
              <c:numFmt formatCode="0.0%" sourceLinked="0"/>
              <c:txPr>
                <a:bodyPr wrap="square"/>
                <a:lstStyle/>
                <a:p>
                  <a:pPr>
                    <a:defRPr b="1" sz="1800" spc="-1" strike="noStrike">
                      <a:solidFill>
                        <a:srgbClr val="000000"/>
                      </a:solidFill>
                      <a:latin typeface="Times New Roman"/>
                    </a:defRPr>
                  </a:pPr>
                </a:p>
              </c:txPr>
              <c:dLblPos val="bestFit"/>
              <c:showLegendKey val="0"/>
              <c:showVal val="0"/>
              <c:showCatName val="0"/>
              <c:showSerName val="0"/>
              <c:showPercent val="1"/>
              <c:separator>
</c:separator>
            </c:dLbl>
            <c:dLbl>
              <c:idx val="3"/>
              <c:numFmt formatCode="0.0%" sourceLinked="0"/>
              <c:txPr>
                <a:bodyPr wrap="square"/>
                <a:lstStyle/>
                <a:p>
                  <a:pPr>
                    <a:defRPr b="1" sz="1800" spc="-1" strike="noStrike">
                      <a:solidFill>
                        <a:srgbClr val="000000"/>
                      </a:solidFill>
                      <a:latin typeface="Times New Roman"/>
                    </a:defRPr>
                  </a:pPr>
                </a:p>
              </c:txPr>
              <c:dLblPos val="bestFit"/>
              <c:showLegendKey val="0"/>
              <c:showVal val="0"/>
              <c:showCatName val="0"/>
              <c:showSerName val="0"/>
              <c:showPercent val="1"/>
              <c:separator>
</c:separator>
            </c:dLbl>
            <c:dLbl>
              <c:idx val="4"/>
              <c:numFmt formatCode="0.0%" sourceLinked="0"/>
              <c:txPr>
                <a:bodyPr wrap="square"/>
                <a:lstStyle/>
                <a:p>
                  <a:pPr>
                    <a:defRPr b="1" sz="1800" spc="-1" strike="noStrike">
                      <a:solidFill>
                        <a:srgbClr val="000000"/>
                      </a:solidFill>
                      <a:latin typeface="Times New Roman"/>
                    </a:defRPr>
                  </a:pPr>
                </a:p>
              </c:txPr>
              <c:dLblPos val="bestFit"/>
              <c:showLegendKey val="0"/>
              <c:showVal val="0"/>
              <c:showCatName val="0"/>
              <c:showSerName val="0"/>
              <c:showPercent val="1"/>
              <c:separator>
</c:separator>
            </c:dLbl>
            <c:txPr>
              <a:bodyPr wrap="square"/>
              <a:lstStyle/>
              <a:p>
                <a:pPr>
                  <a:defRPr b="1" sz="1800" spc="-1" strike="noStrike">
                    <a:solidFill>
                      <a:srgbClr val="000000"/>
                    </a:solidFill>
                    <a:latin typeface="Times New Roman"/>
                  </a:defRPr>
                </a:pPr>
              </a:p>
            </c:txPr>
            <c:dLblPos val="bestFit"/>
            <c:showLegendKey val="0"/>
            <c:showVal val="0"/>
            <c:showCatName val="0"/>
            <c:showSerName val="0"/>
            <c:showPercent val="1"/>
            <c:separator>
</c:separator>
            <c:showLeaderLines val="0"/>
          </c:dLbls>
          <c:cat>
            <c:strRef>
              <c:f>categories</c:f>
              <c:strCache>
                <c:ptCount val="5"/>
                <c:pt idx="0">
                  <c:v>ндфл- 58,40%</c:v>
                </c:pt>
                <c:pt idx="1">
                  <c:v>налоги на имущество (земельный налог и налог на имущества физических лиц)-18,10 %</c:v>
                </c:pt>
                <c:pt idx="2">
                  <c:v>налоги на совокупный доход (ЕНВД, единый сельхоз налог, упрощенная и патентная системы налогообложения)-7,20 %</c:v>
                </c:pt>
                <c:pt idx="3">
                  <c:v>другие  налоговые доходы-2,20 %</c:v>
                </c:pt>
                <c:pt idx="4">
                  <c:v>неналоговые доходы- 14,10 %</c:v>
                </c:pt>
              </c:strCache>
            </c:strRef>
          </c:cat>
          <c:val>
            <c:numRef>
              <c:f>0</c:f>
              <c:numCache>
                <c:formatCode>General</c:formatCode>
                <c:ptCount val="5"/>
                <c:pt idx="0">
                  <c:v>0.584</c:v>
                </c:pt>
                <c:pt idx="1">
                  <c:v>0.181</c:v>
                </c:pt>
                <c:pt idx="2">
                  <c:v>0.072</c:v>
                </c:pt>
                <c:pt idx="3">
                  <c:v>0.022</c:v>
                </c:pt>
                <c:pt idx="4">
                  <c:v>0.141</c:v>
                </c:pt>
              </c:numCache>
            </c:numRef>
          </c:val>
        </c:ser>
        <c:firstSliceAng val="0"/>
      </c:pieChart>
      <c:spPr>
        <a:solidFill>
          <a:srgbClr val="ffffff"/>
        </a:solidFill>
        <a:ln w="0">
          <a:noFill/>
        </a:ln>
      </c:spPr>
    </c:plotArea>
    <c:legend>
      <c:legendPos val="r"/>
      <c:layout>
        <c:manualLayout>
          <c:xMode val="edge"/>
          <c:yMode val="edge"/>
          <c:x val="0.559249001316832"/>
          <c:y val="0.0513167123119723"/>
          <c:w val="0.429076663439513"/>
          <c:h val="0.947807086614175"/>
        </c:manualLayout>
      </c:layout>
      <c:overlay val="0"/>
      <c:spPr>
        <a:noFill/>
        <a:ln w="0">
          <a:noFill/>
        </a:ln>
      </c:spPr>
      <c:txPr>
        <a:bodyPr/>
        <a:lstStyle/>
        <a:p>
          <a:pPr>
            <a:defRPr b="1" sz="1500" spc="-1" strike="noStrike">
              <a:solidFill>
                <a:srgbClr val="000000"/>
              </a:solidFill>
              <a:latin typeface="Times New Roman"/>
            </a:defRPr>
          </a:pPr>
        </a:p>
      </c:txPr>
    </c:legend>
    <c:plotVisOnly val="1"/>
    <c:dispBlanksAs val="zero"/>
  </c:chart>
  <c:spPr>
    <a:noFill/>
    <a:ln w="9360">
      <a:solidFill>
        <a:srgbClr val="d9d9d9"/>
      </a:solidFill>
      <a:round/>
    </a:ln>
  </c:spPr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roundedCorners val="0"/>
  <c:chart>
    <c:autoTitleDeleted val="1"/>
    <c:plotArea>
      <c:layout>
        <c:manualLayout>
          <c:layoutTarget val="inner"/>
          <c:xMode val="edge"/>
          <c:yMode val="edge"/>
          <c:x val="0.0157874015748031"/>
          <c:y val="0.405492258252994"/>
          <c:w val="0.968425196850394"/>
          <c:h val="0.48619631901840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label 0</c:f>
              <c:strCache>
                <c:ptCount val="1"/>
                <c:pt idx="0">
                  <c:v>налог на доходы физических лиц</c:v>
                </c:pt>
              </c:strCache>
            </c:strRef>
          </c:tx>
          <c:spPr>
            <a:solidFill>
              <a:srgbClr val="0d62b0"/>
            </a:solidFill>
            <a:ln w="0">
              <a:noFill/>
            </a:ln>
          </c:spPr>
          <c:invertIfNegative val="0"/>
          <c:dLbls>
            <c:numFmt formatCode="General" sourceLinked="0"/>
            <c:txPr>
              <a:bodyPr wrap="none"/>
              <a:lstStyle/>
              <a:p>
                <a:pPr>
                  <a:defRPr b="1" sz="1800" spc="-1" strike="noStrike">
                    <a:solidFill>
                      <a:srgbClr val="000000"/>
                    </a:solidFill>
                    <a:latin typeface="Times New Roman"/>
                  </a:defRPr>
                </a:pPr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eparator>; </c:separator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categories</c:f>
              <c:strCache>
                <c:ptCount val="2"/>
                <c:pt idx="0">
                  <c:v>2019 год</c:v>
                </c:pt>
                <c:pt idx="1">
                  <c:v>2020 год</c:v>
                </c:pt>
              </c:strCache>
            </c:strRef>
          </c:cat>
          <c:val>
            <c:numRef>
              <c:f>0</c:f>
              <c:numCache>
                <c:formatCode>General</c:formatCode>
                <c:ptCount val="2"/>
                <c:pt idx="0">
                  <c:v>50.2</c:v>
                </c:pt>
                <c:pt idx="1">
                  <c:v>67.9</c:v>
                </c:pt>
              </c:numCache>
            </c:numRef>
          </c:val>
        </c:ser>
        <c:ser>
          <c:idx val="1"/>
          <c:order val="1"/>
          <c:tx>
            <c:strRef>
              <c:f>label 1</c:f>
              <c:strCache>
                <c:ptCount val="1"/>
                <c:pt idx="0">
                  <c:v>земельный налог</c:v>
                </c:pt>
              </c:strCache>
            </c:strRef>
          </c:tx>
          <c:spPr>
            <a:solidFill>
              <a:srgbClr val="008bc1"/>
            </a:solidFill>
            <a:ln w="0">
              <a:noFill/>
            </a:ln>
          </c:spPr>
          <c:invertIfNegative val="0"/>
          <c:dPt>
            <c:idx val="1"/>
            <c:invertIfNegative val="0"/>
            <c:spPr>
              <a:solidFill>
                <a:srgbClr val="008bc1"/>
              </a:solidFill>
              <a:ln w="0">
                <a:noFill/>
              </a:ln>
            </c:spPr>
          </c:dPt>
          <c:dLbls>
            <c:numFmt formatCode="General" sourceLinked="0"/>
            <c:dLbl>
              <c:idx val="1"/>
              <c:layout>
                <c:manualLayout>
                  <c:x val="0"/>
                  <c:y val="-0.0077294521339982"/>
                </c:manualLayout>
              </c:layout>
              <c:numFmt formatCode="General" sourceLinked="0"/>
              <c:txPr>
                <a:bodyPr wrap="none"/>
                <a:lstStyle/>
                <a:p>
                  <a:pPr>
                    <a:defRPr b="1" sz="1800" spc="-1" strike="noStrike">
                      <a:solidFill>
                        <a:srgbClr val="000000"/>
                      </a:solidFill>
                      <a:latin typeface="Times New Roman"/>
                    </a:defRPr>
                  </a:pPr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eparator>; </c:separator>
            </c:dLbl>
            <c:txPr>
              <a:bodyPr wrap="none"/>
              <a:lstStyle/>
              <a:p>
                <a:pPr>
                  <a:defRPr b="1" sz="1800" spc="-1" strike="noStrike">
                    <a:solidFill>
                      <a:srgbClr val="000000"/>
                    </a:solidFill>
                    <a:latin typeface="Times New Roman"/>
                  </a:defRPr>
                </a:pPr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eparator>; </c:separator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categories</c:f>
              <c:strCache>
                <c:ptCount val="2"/>
                <c:pt idx="0">
                  <c:v>2019 год</c:v>
                </c:pt>
                <c:pt idx="1">
                  <c:v>2020 год</c:v>
                </c:pt>
              </c:strCache>
            </c:strRef>
          </c:cat>
          <c:val>
            <c:numRef>
              <c:f>1</c:f>
              <c:numCache>
                <c:formatCode>General</c:formatCode>
                <c:ptCount val="2"/>
                <c:pt idx="0">
                  <c:v>22</c:v>
                </c:pt>
                <c:pt idx="1">
                  <c:v>14.2</c:v>
                </c:pt>
              </c:numCache>
            </c:numRef>
          </c:val>
        </c:ser>
        <c:ser>
          <c:idx val="2"/>
          <c:order val="2"/>
          <c:tx>
            <c:strRef>
              <c:f>label 2</c:f>
              <c:strCache>
                <c:ptCount val="1"/>
                <c:pt idx="0">
                  <c:v>единый налог на вмененный доход для  отдельных видов деятельности</c:v>
                </c:pt>
              </c:strCache>
            </c:strRef>
          </c:tx>
          <c:spPr>
            <a:solidFill>
              <a:srgbClr val="09b9c1"/>
            </a:solidFill>
            <a:ln w="0">
              <a:noFill/>
            </a:ln>
          </c:spPr>
          <c:invertIfNegative val="0"/>
          <c:dLbls>
            <c:numFmt formatCode="General" sourceLinked="0"/>
            <c:txPr>
              <a:bodyPr wrap="none"/>
              <a:lstStyle/>
              <a:p>
                <a:pPr>
                  <a:defRPr b="1" sz="1800" spc="-1" strike="noStrike">
                    <a:solidFill>
                      <a:srgbClr val="000000"/>
                    </a:solidFill>
                    <a:latin typeface="Times New Roman"/>
                  </a:defRPr>
                </a:pPr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eparator>; </c:separator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categories</c:f>
              <c:strCache>
                <c:ptCount val="2"/>
                <c:pt idx="0">
                  <c:v>2019 год</c:v>
                </c:pt>
                <c:pt idx="1">
                  <c:v>2020 год</c:v>
                </c:pt>
              </c:strCache>
            </c:strRef>
          </c:cat>
          <c:val>
            <c:numRef>
              <c:f>2</c:f>
              <c:numCache>
                <c:formatCode>General</c:formatCode>
                <c:ptCount val="2"/>
                <c:pt idx="0">
                  <c:v>14</c:v>
                </c:pt>
                <c:pt idx="1">
                  <c:v>7.1</c:v>
                </c:pt>
              </c:numCache>
            </c:numRef>
          </c:val>
        </c:ser>
        <c:ser>
          <c:idx val="3"/>
          <c:order val="3"/>
          <c:tx>
            <c:strRef>
              <c:f>label 3</c:f>
              <c:strCache>
                <c:ptCount val="1"/>
                <c:pt idx="0">
                  <c:v>налог на имущество физических лиц</c:v>
                </c:pt>
              </c:strCache>
            </c:strRef>
          </c:tx>
          <c:spPr>
            <a:solidFill>
              <a:srgbClr val="0eb88a"/>
            </a:solidFill>
            <a:ln w="0">
              <a:noFill/>
            </a:ln>
          </c:spPr>
          <c:invertIfNegative val="0"/>
          <c:dLbls>
            <c:numFmt formatCode="General" sourceLinked="0"/>
            <c:txPr>
              <a:bodyPr wrap="none"/>
              <a:lstStyle/>
              <a:p>
                <a:pPr>
                  <a:defRPr b="1" sz="1800" spc="-1" strike="noStrike">
                    <a:solidFill>
                      <a:srgbClr val="000000"/>
                    </a:solidFill>
                    <a:latin typeface="Times New Roman"/>
                  </a:defRPr>
                </a:pPr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eparator>; </c:separator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categories</c:f>
              <c:strCache>
                <c:ptCount val="2"/>
                <c:pt idx="0">
                  <c:v>2019 год</c:v>
                </c:pt>
                <c:pt idx="1">
                  <c:v>2020 год</c:v>
                </c:pt>
              </c:strCache>
            </c:strRef>
          </c:cat>
          <c:val>
            <c:numRef>
              <c:f>3</c:f>
              <c:numCache>
                <c:formatCode>General</c:formatCode>
                <c:ptCount val="2"/>
                <c:pt idx="0">
                  <c:v>8.5</c:v>
                </c:pt>
                <c:pt idx="1">
                  <c:v>7</c:v>
                </c:pt>
              </c:numCache>
            </c:numRef>
          </c:val>
        </c:ser>
        <c:ser>
          <c:idx val="4"/>
          <c:order val="4"/>
          <c:tx>
            <c:strRef>
              <c:f>label 4</c:f>
              <c:strCache>
                <c:ptCount val="1"/>
                <c:pt idx="0">
                  <c:v>госпошлина</c:v>
                </c:pt>
              </c:strCache>
            </c:strRef>
          </c:tx>
          <c:spPr>
            <a:solidFill>
              <a:srgbClr val="6eb357"/>
            </a:solidFill>
            <a:ln w="0">
              <a:noFill/>
            </a:ln>
          </c:spPr>
          <c:invertIfNegative val="0"/>
          <c:dLbls>
            <c:numFmt formatCode="General" sourceLinked="0"/>
            <c:txPr>
              <a:bodyPr wrap="none"/>
              <a:lstStyle/>
              <a:p>
                <a:pPr>
                  <a:defRPr b="1" sz="1800" spc="-1" strike="noStrike">
                    <a:solidFill>
                      <a:srgbClr val="000000"/>
                    </a:solidFill>
                    <a:latin typeface="Times New Roman"/>
                  </a:defRPr>
                </a:pPr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eparator>; </c:separator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categories</c:f>
              <c:strCache>
                <c:ptCount val="2"/>
                <c:pt idx="0">
                  <c:v>2019 год</c:v>
                </c:pt>
                <c:pt idx="1">
                  <c:v>2020 год</c:v>
                </c:pt>
              </c:strCache>
            </c:strRef>
          </c:cat>
          <c:val>
            <c:numRef>
              <c:f>4</c:f>
              <c:numCache>
                <c:formatCode>General</c:formatCode>
                <c:ptCount val="2"/>
                <c:pt idx="0">
                  <c:v>3</c:v>
                </c:pt>
                <c:pt idx="1">
                  <c:v>2.1</c:v>
                </c:pt>
              </c:numCache>
            </c:numRef>
          </c:val>
        </c:ser>
        <c:ser>
          <c:idx val="5"/>
          <c:order val="5"/>
          <c:tx>
            <c:strRef>
              <c:f>label 5</c:f>
              <c:strCache>
                <c:ptCount val="1"/>
                <c:pt idx="0">
                  <c:v>акцизы на нефтепродукты</c:v>
                </c:pt>
              </c:strCache>
            </c:strRef>
          </c:tx>
          <c:spPr>
            <a:solidFill>
              <a:srgbClr val="92ac41"/>
            </a:solidFill>
            <a:ln w="0">
              <a:noFill/>
            </a:ln>
          </c:spPr>
          <c:invertIfNegative val="0"/>
          <c:dLbls>
            <c:numFmt formatCode="General" sourceLinked="0"/>
            <c:txPr>
              <a:bodyPr wrap="none"/>
              <a:lstStyle/>
              <a:p>
                <a:pPr>
                  <a:defRPr b="1" sz="1800" spc="-1" strike="noStrike">
                    <a:solidFill>
                      <a:srgbClr val="000000"/>
                    </a:solidFill>
                    <a:latin typeface="Times New Roman"/>
                  </a:defRPr>
                </a:pPr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eparator>; </c:separator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categories</c:f>
              <c:strCache>
                <c:ptCount val="2"/>
                <c:pt idx="0">
                  <c:v>2019 год</c:v>
                </c:pt>
                <c:pt idx="1">
                  <c:v>2020 год</c:v>
                </c:pt>
              </c:strCache>
            </c:strRef>
          </c:cat>
          <c:val>
            <c:numRef>
              <c:f>5</c:f>
              <c:numCache>
                <c:formatCode>General</c:formatCode>
                <c:ptCount val="2"/>
                <c:pt idx="0">
                  <c:v>0.9</c:v>
                </c:pt>
                <c:pt idx="1">
                  <c:v>0.5</c:v>
                </c:pt>
              </c:numCache>
            </c:numRef>
          </c:val>
        </c:ser>
        <c:ser>
          <c:idx val="6"/>
          <c:order val="6"/>
          <c:tx>
            <c:strRef>
              <c:f>label 6</c:f>
              <c:strCache>
                <c:ptCount val="1"/>
                <c:pt idx="0">
                  <c:v>налог, взимаемый по  упрощенной и патентной системам  налогообложения</c:v>
                </c:pt>
              </c:strCache>
            </c:strRef>
          </c:tx>
          <c:spPr>
            <a:solidFill>
              <a:srgbClr val="87a0d5"/>
            </a:solidFill>
            <a:ln w="0">
              <a:noFill/>
            </a:ln>
          </c:spPr>
          <c:invertIfNegative val="0"/>
          <c:dLbls>
            <c:numFmt formatCode="General" sourceLinked="0"/>
            <c:txPr>
              <a:bodyPr wrap="none"/>
              <a:lstStyle/>
              <a:p>
                <a:pPr>
                  <a:defRPr b="1" sz="1800" spc="-1" strike="noStrike">
                    <a:solidFill>
                      <a:srgbClr val="000000"/>
                    </a:solidFill>
                    <a:latin typeface="Times New Roman"/>
                  </a:defRPr>
                </a:pPr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eparator>; </c:separator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categories</c:f>
              <c:strCache>
                <c:ptCount val="2"/>
                <c:pt idx="0">
                  <c:v>2019 год</c:v>
                </c:pt>
                <c:pt idx="1">
                  <c:v>2020 год</c:v>
                </c:pt>
              </c:strCache>
            </c:strRef>
          </c:cat>
          <c:val>
            <c:numRef>
              <c:f>6</c:f>
              <c:numCache>
                <c:formatCode>General</c:formatCode>
                <c:ptCount val="2"/>
                <c:pt idx="0">
                  <c:v>1.2</c:v>
                </c:pt>
                <c:pt idx="1">
                  <c:v>1</c:v>
                </c:pt>
              </c:numCache>
            </c:numRef>
          </c:val>
        </c:ser>
        <c:ser>
          <c:idx val="7"/>
          <c:order val="7"/>
          <c:tx>
            <c:strRef>
              <c:f>label 7</c:f>
              <c:strCache>
                <c:ptCount val="1"/>
                <c:pt idx="0">
                  <c:v>единый сельскохозяйственный налог</c:v>
                </c:pt>
              </c:strCache>
            </c:strRef>
          </c:tx>
          <c:spPr>
            <a:solidFill>
              <a:srgbClr val="87bae2"/>
            </a:solidFill>
            <a:ln w="0">
              <a:noFill/>
            </a:ln>
          </c:spPr>
          <c:invertIfNegative val="0"/>
          <c:dLbls>
            <c:numFmt formatCode="General" sourceLinked="0"/>
            <c:txPr>
              <a:bodyPr wrap="none"/>
              <a:lstStyle/>
              <a:p>
                <a:pPr>
                  <a:defRPr b="1" sz="1800" spc="-1" strike="noStrike">
                    <a:solidFill>
                      <a:srgbClr val="000000"/>
                    </a:solidFill>
                    <a:latin typeface="Times New Roman"/>
                  </a:defRPr>
                </a:pPr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eparator>; </c:separator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categories</c:f>
              <c:strCache>
                <c:ptCount val="2"/>
                <c:pt idx="0">
                  <c:v>2019 год</c:v>
                </c:pt>
                <c:pt idx="1">
                  <c:v>2020 год</c:v>
                </c:pt>
              </c:strCache>
            </c:strRef>
          </c:cat>
          <c:val>
            <c:numRef>
              <c:f>7</c:f>
              <c:numCache>
                <c:formatCode>General</c:formatCode>
                <c:ptCount val="2"/>
                <c:pt idx="0">
                  <c:v>0.2</c:v>
                </c:pt>
                <c:pt idx="1">
                  <c:v>0.2</c:v>
                </c:pt>
              </c:numCache>
            </c:numRef>
          </c:val>
        </c:ser>
        <c:gapWidth val="150"/>
        <c:overlap val="-25"/>
        <c:axId val="16998413"/>
        <c:axId val="29318105"/>
      </c:barChart>
      <c:catAx>
        <c:axId val="16998413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ln w="9360">
            <a:solidFill>
              <a:srgbClr val="666666"/>
            </a:solidFill>
            <a:round/>
          </a:ln>
        </c:spPr>
        <c:txPr>
          <a:bodyPr/>
          <a:lstStyle/>
          <a:p>
            <a:pPr>
              <a:defRPr b="1" sz="1800" spc="-1" strike="noStrike">
                <a:solidFill>
                  <a:srgbClr val="000000"/>
                </a:solidFill>
                <a:latin typeface="Times New Roman"/>
              </a:defRPr>
            </a:pPr>
          </a:p>
        </c:txPr>
        <c:crossAx val="29318105"/>
        <c:crosses val="autoZero"/>
        <c:auto val="1"/>
        <c:lblAlgn val="ctr"/>
        <c:lblOffset val="100"/>
        <c:noMultiLvlLbl val="0"/>
      </c:catAx>
      <c:valAx>
        <c:axId val="29318105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one"/>
        <c:spPr>
          <a:ln w="9360">
            <a:solidFill>
              <a:srgbClr val="666666"/>
            </a:solidFill>
            <a:round/>
          </a:ln>
        </c:spPr>
        <c:txPr>
          <a:bodyPr/>
          <a:lstStyle/>
          <a:p>
            <a:pPr>
              <a:defRPr b="1" sz="1800" spc="-1" strike="noStrike">
                <a:solidFill>
                  <a:srgbClr val="000000"/>
                </a:solidFill>
                <a:latin typeface="Times New Roman"/>
              </a:defRPr>
            </a:pPr>
          </a:p>
        </c:txPr>
        <c:crossAx val="16998413"/>
        <c:crossBetween val="between"/>
      </c:valAx>
      <c:spPr>
        <a:solidFill>
          <a:srgbClr val="ffffff"/>
        </a:solidFill>
        <a:ln w="0">
          <a:noFill/>
        </a:ln>
      </c:spPr>
    </c:plotArea>
    <c:legend>
      <c:legendPos val="t"/>
      <c:layout>
        <c:manualLayout>
          <c:xMode val="edge"/>
          <c:yMode val="edge"/>
          <c:x val="0.000186898512685915"/>
          <c:y val="0.0128824202233305"/>
          <c:w val="0.991203145531637"/>
          <c:h val="0.390040327047118"/>
        </c:manualLayout>
      </c:layout>
      <c:overlay val="0"/>
      <c:spPr>
        <a:noFill/>
        <a:ln w="0">
          <a:noFill/>
        </a:ln>
      </c:spPr>
      <c:txPr>
        <a:bodyPr/>
        <a:lstStyle/>
        <a:p>
          <a:pPr>
            <a:defRPr b="1" sz="1800" spc="-1" strike="noStrike">
              <a:solidFill>
                <a:srgbClr val="000000"/>
              </a:solidFill>
              <a:latin typeface="Times New Roman"/>
            </a:defRPr>
          </a:pPr>
        </a:p>
      </c:txPr>
    </c:legend>
    <c:plotVisOnly val="1"/>
    <c:dispBlanksAs val="gap"/>
  </c:chart>
  <c:spPr>
    <a:noFill/>
    <a:ln w="9360">
      <a:solidFill>
        <a:srgbClr val="d9d9d9"/>
      </a:solidFill>
      <a:round/>
    </a:ln>
  </c:spPr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C774B8F-8450-4A92-9D05-A4ACCEEE6568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6BBD89E3-BAE9-45CC-9C58-1FB22E8B769F}">
      <dgm:prSet custT="1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pPr algn="ctr" rtl="0" fontAlgn="base">
            <a:spcBef>
              <a:spcPct val="0"/>
            </a:spcBef>
            <a:spcAft>
              <a:spcPct val="0"/>
            </a:spcAft>
          </a:pPr>
          <a:r>
            <a:rPr lang="ru-RU" sz="1600" b="1" kern="1200" dirty="0" smtClean="0">
              <a:solidFill>
                <a:schemeClr val="accent1">
                  <a:lumMod val="75000"/>
                </a:schemeClr>
              </a:solidFill>
              <a:effectLst/>
              <a:latin typeface="Times New Roman" pitchFamily="18" charset="0"/>
              <a:ea typeface="+mn-ea"/>
              <a:cs typeface="Times New Roman" pitchFamily="18" charset="0"/>
            </a:rPr>
            <a:t>Объем отгруженных товаров собственного производства, выполненных работ  и услуг собственными силами.</a:t>
          </a:r>
          <a:endParaRPr lang="ru-RU" sz="1600" b="1" kern="1200" dirty="0">
            <a:solidFill>
              <a:schemeClr val="accent1">
                <a:lumMod val="75000"/>
              </a:schemeClr>
            </a:solidFill>
            <a:effectLst/>
            <a:latin typeface="Times New Roman" pitchFamily="18" charset="0"/>
            <a:ea typeface="+mn-ea"/>
            <a:cs typeface="Times New Roman" pitchFamily="18" charset="0"/>
          </a:endParaRPr>
        </a:p>
      </dgm:t>
    </dgm:pt>
    <dgm:pt modelId="{27D654D5-25AE-455F-9316-54B7AF2508C4}" type="parTrans" cxnId="{0DF367F8-4396-40D4-ACE4-E2B575A63B18}">
      <dgm:prSet/>
      <dgm:spPr/>
      <dgm:t>
        <a:bodyPr/>
        <a:lstStyle/>
        <a:p>
          <a:endParaRPr lang="ru-RU"/>
        </a:p>
      </dgm:t>
    </dgm:pt>
    <dgm:pt modelId="{6F51FC56-1B61-42A7-A344-280EABAB73CB}" type="sibTrans" cxnId="{0DF367F8-4396-40D4-ACE4-E2B575A63B18}">
      <dgm:prSet/>
      <dgm:spPr/>
      <dgm:t>
        <a:bodyPr/>
        <a:lstStyle/>
        <a:p>
          <a:endParaRPr lang="ru-RU"/>
        </a:p>
      </dgm:t>
    </dgm:pt>
    <dgm:pt modelId="{A6ADDADF-E823-447F-A14F-462CE0676C8B}" type="pres">
      <dgm:prSet presAssocID="{9C774B8F-8450-4A92-9D05-A4ACCEEE6568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BB75022-CC71-42FE-B6A0-A6F0226D0C81}" type="pres">
      <dgm:prSet presAssocID="{6BBD89E3-BAE9-45CC-9C58-1FB22E8B769F}" presName="parentText" presStyleLbl="node1" presStyleIdx="0" presStyleCnt="1" custLinFactNeighborX="847" custLinFactNeighborY="2402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BDFCCB0-A344-4511-8BAD-DAF3144EA38B}" type="presOf" srcId="{6BBD89E3-BAE9-45CC-9C58-1FB22E8B769F}" destId="{CBB75022-CC71-42FE-B6A0-A6F0226D0C81}" srcOrd="0" destOrd="0" presId="urn:microsoft.com/office/officeart/2005/8/layout/vList2"/>
    <dgm:cxn modelId="{772AF49F-2C44-4CEE-9E79-37415F41B0B6}" type="presOf" srcId="{9C774B8F-8450-4A92-9D05-A4ACCEEE6568}" destId="{A6ADDADF-E823-447F-A14F-462CE0676C8B}" srcOrd="0" destOrd="0" presId="urn:microsoft.com/office/officeart/2005/8/layout/vList2"/>
    <dgm:cxn modelId="{0DF367F8-4396-40D4-ACE4-E2B575A63B18}" srcId="{9C774B8F-8450-4A92-9D05-A4ACCEEE6568}" destId="{6BBD89E3-BAE9-45CC-9C58-1FB22E8B769F}" srcOrd="0" destOrd="0" parTransId="{27D654D5-25AE-455F-9316-54B7AF2508C4}" sibTransId="{6F51FC56-1B61-42A7-A344-280EABAB73CB}"/>
    <dgm:cxn modelId="{A3734F7B-FC25-45B3-85D7-C197444AF682}" type="presParOf" srcId="{A6ADDADF-E823-447F-A14F-462CE0676C8B}" destId="{CBB75022-CC71-42FE-B6A0-A6F0226D0C81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10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90B4192-C2F6-4853-AA38-181F6FE43276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D757EEB-B3B0-4FF5-B67D-38873F8201F9}">
      <dgm:prSet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pPr rtl="0"/>
          <a:r>
            <a:rPr lang="ru-RU" b="1" dirty="0" smtClean="0">
              <a:solidFill>
                <a:schemeClr val="accent1">
                  <a:lumMod val="75000"/>
                </a:schemeClr>
              </a:solidFill>
            </a:rPr>
            <a:t>Численность  населения на конец года</a:t>
          </a:r>
          <a:endParaRPr lang="ru-RU" dirty="0">
            <a:solidFill>
              <a:schemeClr val="accent1">
                <a:lumMod val="75000"/>
              </a:schemeClr>
            </a:solidFill>
          </a:endParaRPr>
        </a:p>
      </dgm:t>
    </dgm:pt>
    <dgm:pt modelId="{B08CCD7A-D6DB-42BA-ADF5-02BDDCE1AA5F}" type="parTrans" cxnId="{5428F588-C343-4BBB-91F8-73656F9EDE5A}">
      <dgm:prSet/>
      <dgm:spPr/>
      <dgm:t>
        <a:bodyPr/>
        <a:lstStyle/>
        <a:p>
          <a:endParaRPr lang="ru-RU">
            <a:solidFill>
              <a:schemeClr val="accent1">
                <a:lumMod val="75000"/>
              </a:schemeClr>
            </a:solidFill>
          </a:endParaRPr>
        </a:p>
      </dgm:t>
    </dgm:pt>
    <dgm:pt modelId="{E02DA1FC-7EDD-4FFE-B5B8-3C258C736F0B}" type="sibTrans" cxnId="{5428F588-C343-4BBB-91F8-73656F9EDE5A}">
      <dgm:prSet/>
      <dgm:spPr/>
      <dgm:t>
        <a:bodyPr/>
        <a:lstStyle/>
        <a:p>
          <a:endParaRPr lang="ru-RU">
            <a:solidFill>
              <a:schemeClr val="accent1">
                <a:lumMod val="75000"/>
              </a:schemeClr>
            </a:solidFill>
          </a:endParaRPr>
        </a:p>
      </dgm:t>
    </dgm:pt>
    <dgm:pt modelId="{F9EFEEA2-A711-415A-82B6-60EAC1D14E0C}" type="pres">
      <dgm:prSet presAssocID="{A90B4192-C2F6-4853-AA38-181F6FE43276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6E6A6D9-8651-4AF1-AD24-4A29D0816E30}" type="pres">
      <dgm:prSet presAssocID="{4D757EEB-B3B0-4FF5-B67D-38873F8201F9}" presName="parentText" presStyleLbl="node1" presStyleIdx="0" presStyleCnt="1" custLinFactNeighborX="3481" custLinFactNeighborY="3673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C565AFE-0135-4D4E-845C-A85DA65FA897}" type="presOf" srcId="{4D757EEB-B3B0-4FF5-B67D-38873F8201F9}" destId="{A6E6A6D9-8651-4AF1-AD24-4A29D0816E30}" srcOrd="0" destOrd="0" presId="urn:microsoft.com/office/officeart/2005/8/layout/vList2"/>
    <dgm:cxn modelId="{5428F588-C343-4BBB-91F8-73656F9EDE5A}" srcId="{A90B4192-C2F6-4853-AA38-181F6FE43276}" destId="{4D757EEB-B3B0-4FF5-B67D-38873F8201F9}" srcOrd="0" destOrd="0" parTransId="{B08CCD7A-D6DB-42BA-ADF5-02BDDCE1AA5F}" sibTransId="{E02DA1FC-7EDD-4FFE-B5B8-3C258C736F0B}"/>
    <dgm:cxn modelId="{11B67941-3C6C-4973-9776-FF1AA493EFAA}" type="presOf" srcId="{A90B4192-C2F6-4853-AA38-181F6FE43276}" destId="{F9EFEEA2-A711-415A-82B6-60EAC1D14E0C}" srcOrd="0" destOrd="0" presId="urn:microsoft.com/office/officeart/2005/8/layout/vList2"/>
    <dgm:cxn modelId="{91F09B88-86A7-45C9-874B-BC9DDEC88741}" type="presParOf" srcId="{F9EFEEA2-A711-415A-82B6-60EAC1D14E0C}" destId="{A6E6A6D9-8651-4AF1-AD24-4A29D0816E3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15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CBB75022-CC71-42FE-B6A0-A6F0226D0C81}">
      <dsp:nvSpPr>
        <dsp:cNvPr id="0" name=""/>
        <dsp:cNvSpPr/>
      </dsp:nvSpPr>
      <dsp:spPr>
        <a:xfrm>
          <a:off x="0" y="107"/>
          <a:ext cx="4106735" cy="892444"/>
        </a:xfrm>
        <a:prstGeom prst="roundRect">
          <a:avLst/>
        </a:prstGeom>
        <a:solidFill>
          <a:schemeClr val="lt1"/>
        </a:solidFill>
        <a:ln w="25400" cap="flat" cmpd="sng" algn="ctr">
          <a:solidFill>
            <a:schemeClr val="accent2"/>
          </a:solidFill>
          <a:prstDash val="solid"/>
        </a:ln>
        <a:effectLst/>
      </dsp:spPr>
      <dsp:style>
        <a:lnRef idx="2">
          <a:schemeClr val="accent2"/>
        </a:lnRef>
        <a:fillRef idx="1">
          <a:schemeClr val="lt1"/>
        </a:fillRef>
        <a:effectRef idx="0">
          <a:schemeClr val="accent2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 rtl="0" fontAlgn="base">
            <a:lnSpc>
              <a:spcPct val="90000"/>
            </a:lnSpc>
            <a:spcBef>
              <a:spcPct val="0"/>
            </a:spcBef>
            <a:spcAft>
              <a:spcPct val="0"/>
            </a:spcAft>
          </a:pPr>
          <a:r>
            <a:rPr lang="ru-RU" sz="1600" b="1" kern="1200" dirty="0" smtClean="0">
              <a:solidFill>
                <a:schemeClr val="accent1">
                  <a:lumMod val="75000"/>
                </a:schemeClr>
              </a:solidFill>
              <a:effectLst/>
              <a:latin typeface="Times New Roman" pitchFamily="18" charset="0"/>
              <a:ea typeface="+mn-ea"/>
              <a:cs typeface="Times New Roman" pitchFamily="18" charset="0"/>
            </a:rPr>
            <a:t>Объем отгруженных товаров собственного производства, выполненных работ  и услуг собственными силами.</a:t>
          </a:r>
          <a:endParaRPr lang="ru-RU" sz="1600" b="1" kern="1200" dirty="0">
            <a:solidFill>
              <a:schemeClr val="accent1">
                <a:lumMod val="75000"/>
              </a:schemeClr>
            </a:solidFill>
            <a:effectLst/>
            <a:latin typeface="Times New Roman" pitchFamily="18" charset="0"/>
            <a:ea typeface="+mn-ea"/>
            <a:cs typeface="Times New Roman" pitchFamily="18" charset="0"/>
          </a:endParaRPr>
        </a:p>
      </dsp:txBody>
      <dsp:txXfrm>
        <a:off x="0" y="107"/>
        <a:ext cx="4106735" cy="892444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6E6A6D9-8651-4AF1-AD24-4A29D0816E30}">
      <dsp:nvSpPr>
        <dsp:cNvPr id="0" name=""/>
        <dsp:cNvSpPr/>
      </dsp:nvSpPr>
      <dsp:spPr>
        <a:xfrm>
          <a:off x="0" y="285751"/>
          <a:ext cx="4104455" cy="383760"/>
        </a:xfrm>
        <a:prstGeom prst="roundRect">
          <a:avLst/>
        </a:prstGeom>
        <a:solidFill>
          <a:schemeClr val="lt1"/>
        </a:solidFill>
        <a:ln w="25400" cap="flat" cmpd="sng" algn="ctr">
          <a:solidFill>
            <a:schemeClr val="accent2"/>
          </a:solidFill>
          <a:prstDash val="solid"/>
        </a:ln>
        <a:effectLst/>
      </dsp:spPr>
      <dsp:style>
        <a:lnRef idx="2">
          <a:schemeClr val="accent2"/>
        </a:lnRef>
        <a:fillRef idx="1">
          <a:schemeClr val="lt1"/>
        </a:fillRef>
        <a:effectRef idx="0">
          <a:schemeClr val="accent2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accent1">
                  <a:lumMod val="75000"/>
                </a:schemeClr>
              </a:solidFill>
            </a:rPr>
            <a:t>Численность  населения на конец года</a:t>
          </a:r>
          <a:endParaRPr lang="ru-RU" sz="1600" kern="1200" dirty="0">
            <a:solidFill>
              <a:schemeClr val="accent1">
                <a:lumMod val="75000"/>
              </a:schemeClr>
            </a:solidFill>
          </a:endParaRPr>
        </a:p>
      </dsp:txBody>
      <dsp:txXfrm>
        <a:off x="0" y="285751"/>
        <a:ext cx="4104455" cy="38376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3.xml"/>
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PlaceHolder 1"/>
          <p:cNvSpPr>
            <a:spLocks noGrp="1"/>
          </p:cNvSpPr>
          <p:nvPr>
            <p:ph type="sldImg"/>
          </p:nvPr>
        </p:nvSpPr>
        <p:spPr>
          <a:xfrm>
            <a:off x="216000" y="812520"/>
            <a:ext cx="7127280" cy="40089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r>
              <a:rPr b="0" lang="ru-RU" sz="1000" spc="-1" strike="noStrike">
                <a:solidFill>
                  <a:srgbClr val="000000"/>
                </a:solidFill>
                <a:latin typeface="Arial"/>
              </a:rPr>
              <a:t>Для перемещения страницы щёлкните мышью</a:t>
            </a:r>
            <a:endParaRPr b="0" lang="ru-RU" sz="1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3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r>
              <a:rPr b="0" lang="ru-RU" sz="2000" spc="-1" strike="noStrike">
                <a:latin typeface="Arial"/>
              </a:rPr>
              <a:t>Для правки формата примечаний щёлкните мышью</a:t>
            </a:r>
            <a:endParaRPr b="0" lang="ru-RU" sz="2000" spc="-1" strike="noStrike">
              <a:latin typeface="Arial"/>
            </a:endParaRPr>
          </a:p>
        </p:txBody>
      </p:sp>
      <p:sp>
        <p:nvSpPr>
          <p:cNvPr id="94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r>
              <a:rPr b="0" lang="ru-RU" sz="1400" spc="-1" strike="noStrike">
                <a:latin typeface="Times New Roman"/>
              </a:rPr>
              <a:t>&lt;верхний колонтитул&gt;</a:t>
            </a:r>
            <a:endParaRPr b="0" lang="ru-RU" sz="1400" spc="-1" strike="noStrike">
              <a:latin typeface="Times New Roman"/>
            </a:endParaRPr>
          </a:p>
        </p:txBody>
      </p:sp>
      <p:sp>
        <p:nvSpPr>
          <p:cNvPr id="95" name="PlaceHolder 4"/>
          <p:cNvSpPr>
            <a:spLocks noGrp="1"/>
          </p:cNvSpPr>
          <p:nvPr>
            <p:ph type="dt"/>
          </p:nvPr>
        </p:nvSpPr>
        <p:spPr>
          <a:xfrm>
            <a:off x="4278960" y="0"/>
            <a:ext cx="3280680" cy="534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algn="r"/>
            <a:r>
              <a:rPr b="0" lang="ru-RU" sz="1400" spc="-1" strike="noStrike">
                <a:latin typeface="Times New Roman"/>
              </a:rPr>
              <a:t>&lt;дата/время&gt;</a:t>
            </a:r>
            <a:endParaRPr b="0" lang="ru-RU" sz="1400" spc="-1" strike="noStrike">
              <a:latin typeface="Times New Roman"/>
            </a:endParaRPr>
          </a:p>
        </p:txBody>
      </p:sp>
      <p:sp>
        <p:nvSpPr>
          <p:cNvPr id="96" name="PlaceHolder 5"/>
          <p:cNvSpPr>
            <a:spLocks noGrp="1"/>
          </p:cNvSpPr>
          <p:nvPr>
            <p:ph type="ftr"/>
          </p:nvPr>
        </p:nvSpPr>
        <p:spPr>
          <a:xfrm>
            <a:off x="0" y="10157400"/>
            <a:ext cx="3280680" cy="534240"/>
          </a:xfrm>
          <a:prstGeom prst="rect">
            <a:avLst/>
          </a:prstGeom>
        </p:spPr>
        <p:txBody>
          <a:bodyPr lIns="0" rIns="0" tIns="0" bIns="0" anchor="b">
            <a:noAutofit/>
          </a:bodyPr>
          <a:p>
            <a:r>
              <a:rPr b="0" lang="ru-RU" sz="1400" spc="-1" strike="noStrike">
                <a:latin typeface="Times New Roman"/>
              </a:rPr>
              <a:t>&lt;нижний колонтитул&gt;</a:t>
            </a:r>
            <a:endParaRPr b="0" lang="ru-RU" sz="1400" spc="-1" strike="noStrike">
              <a:latin typeface="Times New Roman"/>
            </a:endParaRPr>
          </a:p>
        </p:txBody>
      </p:sp>
      <p:sp>
        <p:nvSpPr>
          <p:cNvPr id="97" name="PlaceHolder 6"/>
          <p:cNvSpPr>
            <a:spLocks noGrp="1"/>
          </p:cNvSpPr>
          <p:nvPr>
            <p:ph type="sldNum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</p:spPr>
        <p:txBody>
          <a:bodyPr lIns="0" rIns="0" tIns="0" bIns="0" anchor="b">
            <a:noAutofit/>
          </a:bodyPr>
          <a:p>
            <a:pPr algn="r"/>
            <a:fld id="{2655F2AF-1A50-458C-B530-74D516DA226A}" type="slidenum">
              <a:rPr b="0" lang="ru-RU" sz="1400" spc="-1" strike="noStrike">
                <a:latin typeface="Times New Roman"/>
              </a:rPr>
              <a:t>&lt;номер&gt;</a:t>
            </a:fld>
            <a:endParaRPr b="0" lang="ru-RU" sz="14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</p:notesMaster>
</file>

<file path=ppt/notesSlides/_rels/notesSlide1.xml.rels><?xml version="1.0" encoding="UTF-8"?>
<Relationships xmlns="http://schemas.openxmlformats.org/package/2006/relationships"><Relationship Id="rId1" Type="http://schemas.openxmlformats.org/officeDocument/2006/relationships/slide" Target="../slides/slide1.xml"/><Relationship Id="rId2" Type="http://schemas.openxmlformats.org/officeDocument/2006/relationships/notesMaster" Target="../notesMasters/notesMaster1.xml"/>
</Relationships>
</file>

<file path=ppt/notesSlides/_rels/notesSlide24.xml.rels><?xml version="1.0" encoding="UTF-8"?>
<Relationships xmlns="http://schemas.openxmlformats.org/package/2006/relationships"><Relationship Id="rId1" Type="http://schemas.openxmlformats.org/officeDocument/2006/relationships/slide" Target="../slides/slide24.xml"/><Relationship Id="rId2" Type="http://schemas.openxmlformats.org/officeDocument/2006/relationships/notesMaster" Target="../notesMasters/notesMaster1.xml"/>
</Relationships>
</file>

<file path=ppt/notesSlides/_rels/notesSlide27.xml.rels><?xml version="1.0" encoding="UTF-8"?>
<Relationships xmlns="http://schemas.openxmlformats.org/package/2006/relationships"><Relationship Id="rId1" Type="http://schemas.openxmlformats.org/officeDocument/2006/relationships/slide" Target="../slides/slide27.xml"/><Relationship Id="rId2" Type="http://schemas.openxmlformats.org/officeDocument/2006/relationships/notesMaster" Target="../notesMasters/notesMaster1.xml"/>
</Relationships>
</file>

<file path=ppt/notesSlides/_rels/notesSlide28.xml.rels><?xml version="1.0" encoding="UTF-8"?>
<Relationships xmlns="http://schemas.openxmlformats.org/package/2006/relationships"><Relationship Id="rId1" Type="http://schemas.openxmlformats.org/officeDocument/2006/relationships/slide" Target="../slides/slide28.xml"/><Relationship Id="rId2" Type="http://schemas.openxmlformats.org/officeDocument/2006/relationships/notesMaster" Target="../notesMasters/notesMaster1.xml"/>
</Relationships>
</file>

<file path=ppt/notesSlides/_rels/notesSlide31.xml.rels><?xml version="1.0" encoding="UTF-8"?>
<Relationships xmlns="http://schemas.openxmlformats.org/package/2006/relationships"><Relationship Id="rId1" Type="http://schemas.openxmlformats.org/officeDocument/2006/relationships/slide" Target="../slides/slide31.xml"/><Relationship Id="rId2" Type="http://schemas.openxmlformats.org/officeDocument/2006/relationships/notesMaster" Target="../notesMasters/notesMaster1.xml"/>
</Relationships>
</file>

<file path=ppt/notesSlides/_rels/notesSlide37.xml.rels><?xml version="1.0" encoding="UTF-8"?>
<Relationships xmlns="http://schemas.openxmlformats.org/package/2006/relationships"><Relationship Id="rId1" Type="http://schemas.openxmlformats.org/officeDocument/2006/relationships/slide" Target="../slides/slide37.xml"/><Relationship Id="rId2" Type="http://schemas.openxmlformats.org/officeDocument/2006/relationships/notesMaster" Target="../notesMasters/notesMaster1.xml"/>
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PlaceHolder 1"/>
          <p:cNvSpPr>
            <a:spLocks noGrp="1"/>
          </p:cNvSpPr>
          <p:nvPr>
            <p:ph type="sldImg"/>
          </p:nvPr>
        </p:nvSpPr>
        <p:spPr>
          <a:xfrm>
            <a:off x="917640" y="744480"/>
            <a:ext cx="4962240" cy="3722400"/>
          </a:xfrm>
          <a:prstGeom prst="rect">
            <a:avLst/>
          </a:prstGeom>
        </p:spPr>
      </p:sp>
      <p:sp>
        <p:nvSpPr>
          <p:cNvPr id="519" name="PlaceHolder 2"/>
          <p:cNvSpPr>
            <a:spLocks noGrp="1"/>
          </p:cNvSpPr>
          <p:nvPr>
            <p:ph type="body"/>
          </p:nvPr>
        </p:nvSpPr>
        <p:spPr>
          <a:xfrm>
            <a:off x="679320" y="4716360"/>
            <a:ext cx="5438520" cy="4466880"/>
          </a:xfrm>
          <a:prstGeom prst="rect">
            <a:avLst/>
          </a:prstGeom>
        </p:spPr>
        <p:txBody>
          <a:bodyPr>
            <a:noAutofit/>
          </a:bodyPr>
          <a:p>
            <a:endParaRPr b="0" lang="ru-RU" sz="2000" spc="-1" strike="noStrike">
              <a:latin typeface="Arial"/>
            </a:endParaRPr>
          </a:p>
        </p:txBody>
      </p:sp>
      <p:sp>
        <p:nvSpPr>
          <p:cNvPr id="520" name="TextShape 3"/>
          <p:cNvSpPr txBox="1"/>
          <p:nvPr/>
        </p:nvSpPr>
        <p:spPr>
          <a:xfrm>
            <a:off x="3849840" y="9429840"/>
            <a:ext cx="2945880" cy="496440"/>
          </a:xfrm>
          <a:prstGeom prst="rect">
            <a:avLst/>
          </a:prstGeom>
          <a:noFill/>
          <a:ln w="9360"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AEE0583F-CEDA-4E5D-9EEA-90A60B12CDAF}" type="slidenum">
              <a:rPr b="0" lang="ru-RU" sz="1200" spc="-1" strike="noStrike">
                <a:latin typeface="Calibri"/>
              </a:rPr>
              <a:t>&lt;номер&gt;</a:t>
            </a:fld>
            <a:endParaRPr b="0" lang="ru-RU" sz="1200" spc="-1" strike="noStrike">
              <a:latin typeface="Times New Roman"/>
            </a:endParaRPr>
          </a:p>
        </p:txBody>
      </p:sp>
    </p:spTree>
  </p:cSld>
</p:notes>
</file>

<file path=ppt/notesSlides/notesSlide24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PlaceHolder 1"/>
          <p:cNvSpPr>
            <a:spLocks noGrp="1"/>
          </p:cNvSpPr>
          <p:nvPr>
            <p:ph type="sldImg"/>
          </p:nvPr>
        </p:nvSpPr>
        <p:spPr>
          <a:xfrm>
            <a:off x="917640" y="744480"/>
            <a:ext cx="4962240" cy="3722400"/>
          </a:xfrm>
          <a:prstGeom prst="rect">
            <a:avLst/>
          </a:prstGeom>
        </p:spPr>
      </p:sp>
      <p:sp>
        <p:nvSpPr>
          <p:cNvPr id="522" name="PlaceHolder 2"/>
          <p:cNvSpPr>
            <a:spLocks noGrp="1"/>
          </p:cNvSpPr>
          <p:nvPr>
            <p:ph type="body"/>
          </p:nvPr>
        </p:nvSpPr>
        <p:spPr>
          <a:xfrm>
            <a:off x="679320" y="4716360"/>
            <a:ext cx="5438520" cy="4466880"/>
          </a:xfrm>
          <a:prstGeom prst="rect">
            <a:avLst/>
          </a:prstGeom>
        </p:spPr>
        <p:txBody>
          <a:bodyPr>
            <a:normAutofit/>
          </a:bodyPr>
          <a:p>
            <a:endParaRPr b="0" lang="ru-RU" sz="2000" spc="-1" strike="noStrike">
              <a:latin typeface="Arial"/>
            </a:endParaRPr>
          </a:p>
        </p:txBody>
      </p:sp>
      <p:sp>
        <p:nvSpPr>
          <p:cNvPr id="523" name="TextShape 3"/>
          <p:cNvSpPr txBox="1"/>
          <p:nvPr/>
        </p:nvSpPr>
        <p:spPr>
          <a:xfrm>
            <a:off x="3849840" y="9429840"/>
            <a:ext cx="2945880" cy="496440"/>
          </a:xfrm>
          <a:prstGeom prst="rect">
            <a:avLst/>
          </a:prstGeom>
          <a:noFill/>
          <a:ln w="9360"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972DC2E7-A90F-485F-9D77-964AC2E022B8}" type="slidenum">
              <a:rPr b="0" lang="ru-RU" sz="1200" spc="-1" strike="noStrike">
                <a:solidFill>
                  <a:srgbClr val="000000"/>
                </a:solidFill>
                <a:latin typeface="Calibri"/>
                <a:ea typeface="+mn-ea"/>
              </a:rPr>
              <a:t>&lt;номер&gt;</a:t>
            </a:fld>
            <a:endParaRPr b="0" lang="ru-RU" sz="1200" spc="-1" strike="noStrike">
              <a:latin typeface="Times New Roman"/>
            </a:endParaRPr>
          </a:p>
        </p:txBody>
      </p:sp>
    </p:spTree>
  </p:cSld>
</p:notes>
</file>

<file path=ppt/notesSlides/notesSlide27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PlaceHolder 1"/>
          <p:cNvSpPr>
            <a:spLocks noGrp="1"/>
          </p:cNvSpPr>
          <p:nvPr>
            <p:ph type="sldImg"/>
          </p:nvPr>
        </p:nvSpPr>
        <p:spPr>
          <a:xfrm>
            <a:off x="917640" y="744480"/>
            <a:ext cx="4962240" cy="3722400"/>
          </a:xfrm>
          <a:prstGeom prst="rect">
            <a:avLst/>
          </a:prstGeom>
        </p:spPr>
      </p:sp>
      <p:sp>
        <p:nvSpPr>
          <p:cNvPr id="525" name="PlaceHolder 2"/>
          <p:cNvSpPr>
            <a:spLocks noGrp="1"/>
          </p:cNvSpPr>
          <p:nvPr>
            <p:ph type="body"/>
          </p:nvPr>
        </p:nvSpPr>
        <p:spPr>
          <a:xfrm>
            <a:off x="679320" y="4716360"/>
            <a:ext cx="5438520" cy="4466880"/>
          </a:xfrm>
          <a:prstGeom prst="rect">
            <a:avLst/>
          </a:prstGeom>
        </p:spPr>
        <p:txBody>
          <a:bodyPr lIns="87480" rIns="87480" tIns="43920" bIns="43920">
            <a:noAutofit/>
          </a:bodyPr>
          <a:p>
            <a:endParaRPr b="0" lang="ru-RU" sz="2000" spc="-1" strike="noStrike">
              <a:latin typeface="Arial"/>
            </a:endParaRPr>
          </a:p>
        </p:txBody>
      </p:sp>
      <p:sp>
        <p:nvSpPr>
          <p:cNvPr id="526" name="CustomShape 3"/>
          <p:cNvSpPr/>
          <p:nvPr/>
        </p:nvSpPr>
        <p:spPr>
          <a:xfrm>
            <a:off x="3849840" y="9429840"/>
            <a:ext cx="2945880" cy="496440"/>
          </a:xfrm>
          <a:prstGeom prst="rect">
            <a:avLst/>
          </a:prstGeom>
          <a:noFill/>
          <a:ln w="9525">
            <a:noFill/>
          </a:ln>
        </p:spPr>
        <p:style>
          <a:lnRef idx="0"/>
          <a:fillRef idx="0"/>
          <a:effectRef idx="0"/>
          <a:fontRef idx="minor"/>
        </p:style>
        <p:txBody>
          <a:bodyPr lIns="87480" rIns="87480" tIns="43920" bIns="43920" anchor="b">
            <a:noAutofit/>
          </a:bodyPr>
          <a:p>
            <a:pPr algn="r">
              <a:lnSpc>
                <a:spcPct val="100000"/>
              </a:lnSpc>
            </a:pPr>
            <a:fld id="{03AB06D2-71D3-484A-8AE0-7C006C540F3A}" type="slidenum">
              <a:rPr b="0" lang="ru-RU" sz="1100" spc="-1" strike="noStrike">
                <a:solidFill>
                  <a:srgbClr val="000000"/>
                </a:solidFill>
                <a:latin typeface="Calibri"/>
                <a:ea typeface="+mn-ea"/>
              </a:rPr>
              <a:t>&lt;номер&gt;</a:t>
            </a:fld>
            <a:endParaRPr b="0" lang="ru-RU" sz="1100" spc="-1" strike="noStrike">
              <a:latin typeface="Arial"/>
            </a:endParaRPr>
          </a:p>
        </p:txBody>
      </p:sp>
    </p:spTree>
  </p:cSld>
</p:notes>
</file>

<file path=ppt/notesSlides/notesSlide28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PlaceHolder 1"/>
          <p:cNvSpPr>
            <a:spLocks noGrp="1"/>
          </p:cNvSpPr>
          <p:nvPr>
            <p:ph type="sldImg"/>
          </p:nvPr>
        </p:nvSpPr>
        <p:spPr>
          <a:xfrm>
            <a:off x="917640" y="744480"/>
            <a:ext cx="4962240" cy="3722400"/>
          </a:xfrm>
          <a:prstGeom prst="rect">
            <a:avLst/>
          </a:prstGeom>
        </p:spPr>
      </p:sp>
      <p:sp>
        <p:nvSpPr>
          <p:cNvPr id="528" name="PlaceHolder 2"/>
          <p:cNvSpPr>
            <a:spLocks noGrp="1"/>
          </p:cNvSpPr>
          <p:nvPr>
            <p:ph type="body"/>
          </p:nvPr>
        </p:nvSpPr>
        <p:spPr>
          <a:xfrm>
            <a:off x="679320" y="4716360"/>
            <a:ext cx="5438520" cy="4466880"/>
          </a:xfrm>
          <a:prstGeom prst="rect">
            <a:avLst/>
          </a:prstGeom>
        </p:spPr>
        <p:txBody>
          <a:bodyPr lIns="87480" rIns="87480" tIns="43920" bIns="43920">
            <a:noAutofit/>
          </a:bodyPr>
          <a:p>
            <a:endParaRPr b="0" lang="ru-RU" sz="2000" spc="-1" strike="noStrike">
              <a:latin typeface="Arial"/>
            </a:endParaRPr>
          </a:p>
        </p:txBody>
      </p:sp>
      <p:sp>
        <p:nvSpPr>
          <p:cNvPr id="529" name="CustomShape 3"/>
          <p:cNvSpPr/>
          <p:nvPr/>
        </p:nvSpPr>
        <p:spPr>
          <a:xfrm>
            <a:off x="3849840" y="9429840"/>
            <a:ext cx="2945880" cy="496440"/>
          </a:xfrm>
          <a:prstGeom prst="rect">
            <a:avLst/>
          </a:prstGeom>
          <a:noFill/>
          <a:ln w="9525">
            <a:noFill/>
          </a:ln>
        </p:spPr>
        <p:style>
          <a:lnRef idx="0"/>
          <a:fillRef idx="0"/>
          <a:effectRef idx="0"/>
          <a:fontRef idx="minor"/>
        </p:style>
        <p:txBody>
          <a:bodyPr lIns="87480" rIns="87480" tIns="43920" bIns="43920" anchor="b">
            <a:noAutofit/>
          </a:bodyPr>
          <a:p>
            <a:pPr algn="r">
              <a:lnSpc>
                <a:spcPct val="100000"/>
              </a:lnSpc>
            </a:pPr>
            <a:fld id="{ED18D651-92E5-4A59-A6C8-6B3E6C5A3CAF}" type="slidenum">
              <a:rPr b="0" lang="ru-RU" sz="1100" spc="-1" strike="noStrike">
                <a:solidFill>
                  <a:srgbClr val="000000"/>
                </a:solidFill>
                <a:latin typeface="Calibri"/>
                <a:ea typeface="+mn-ea"/>
              </a:rPr>
              <a:t>&lt;номер&gt;</a:t>
            </a:fld>
            <a:endParaRPr b="0" lang="ru-RU" sz="1100" spc="-1" strike="noStrike">
              <a:latin typeface="Arial"/>
            </a:endParaRPr>
          </a:p>
        </p:txBody>
      </p:sp>
    </p:spTree>
  </p:cSld>
</p:notes>
</file>

<file path=ppt/notesSlides/notesSlide3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PlaceHolder 1"/>
          <p:cNvSpPr>
            <a:spLocks noGrp="1"/>
          </p:cNvSpPr>
          <p:nvPr>
            <p:ph type="sldImg"/>
          </p:nvPr>
        </p:nvSpPr>
        <p:spPr>
          <a:xfrm>
            <a:off x="917640" y="744480"/>
            <a:ext cx="4962240" cy="3722400"/>
          </a:xfrm>
          <a:prstGeom prst="rect">
            <a:avLst/>
          </a:prstGeom>
        </p:spPr>
      </p:sp>
      <p:sp>
        <p:nvSpPr>
          <p:cNvPr id="531" name="PlaceHolder 2"/>
          <p:cNvSpPr>
            <a:spLocks noGrp="1"/>
          </p:cNvSpPr>
          <p:nvPr>
            <p:ph type="body"/>
          </p:nvPr>
        </p:nvSpPr>
        <p:spPr>
          <a:xfrm>
            <a:off x="679320" y="4716360"/>
            <a:ext cx="5438520" cy="4466880"/>
          </a:xfrm>
          <a:prstGeom prst="rect">
            <a:avLst/>
          </a:prstGeom>
        </p:spPr>
        <p:txBody>
          <a:bodyPr>
            <a:normAutofit/>
          </a:bodyPr>
          <a:p>
            <a:endParaRPr b="0" lang="ru-RU" sz="2000" spc="-1" strike="noStrike">
              <a:latin typeface="Arial"/>
            </a:endParaRPr>
          </a:p>
        </p:txBody>
      </p:sp>
      <p:sp>
        <p:nvSpPr>
          <p:cNvPr id="532" name="TextShape 3"/>
          <p:cNvSpPr txBox="1"/>
          <p:nvPr/>
        </p:nvSpPr>
        <p:spPr>
          <a:xfrm>
            <a:off x="3849840" y="9429840"/>
            <a:ext cx="2945880" cy="496440"/>
          </a:xfrm>
          <a:prstGeom prst="rect">
            <a:avLst/>
          </a:prstGeom>
          <a:noFill/>
          <a:ln w="9360"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647BF1F5-9E4D-4B3F-B304-504854375FB4}" type="slidenum">
              <a:rPr b="0" lang="ru-RU" sz="1200" spc="-1" strike="noStrike">
                <a:solidFill>
                  <a:srgbClr val="000000"/>
                </a:solidFill>
                <a:latin typeface="Calibri"/>
                <a:ea typeface="+mn-ea"/>
              </a:rPr>
              <a:t>&lt;номер&gt;</a:t>
            </a:fld>
            <a:endParaRPr b="0" lang="ru-RU" sz="1200" spc="-1" strike="noStrike">
              <a:latin typeface="Times New Roman"/>
            </a:endParaRPr>
          </a:p>
        </p:txBody>
      </p:sp>
    </p:spTree>
  </p:cSld>
</p:notes>
</file>

<file path=ppt/notesSlides/notesSlide37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PlaceHolder 1"/>
          <p:cNvSpPr>
            <a:spLocks noGrp="1"/>
          </p:cNvSpPr>
          <p:nvPr>
            <p:ph type="sldImg"/>
          </p:nvPr>
        </p:nvSpPr>
        <p:spPr>
          <a:xfrm>
            <a:off x="917640" y="744480"/>
            <a:ext cx="4962240" cy="3722400"/>
          </a:xfrm>
          <a:prstGeom prst="rect">
            <a:avLst/>
          </a:prstGeom>
        </p:spPr>
      </p:sp>
      <p:sp>
        <p:nvSpPr>
          <p:cNvPr id="534" name="PlaceHolder 2"/>
          <p:cNvSpPr>
            <a:spLocks noGrp="1"/>
          </p:cNvSpPr>
          <p:nvPr>
            <p:ph type="body"/>
          </p:nvPr>
        </p:nvSpPr>
        <p:spPr>
          <a:xfrm>
            <a:off x="679320" y="4716360"/>
            <a:ext cx="5438520" cy="4466880"/>
          </a:xfrm>
          <a:prstGeom prst="rect">
            <a:avLst/>
          </a:prstGeom>
        </p:spPr>
        <p:txBody>
          <a:bodyPr>
            <a:normAutofit/>
          </a:bodyPr>
          <a:p>
            <a:endParaRPr b="0" lang="ru-RU" sz="2000" spc="-1" strike="noStrike">
              <a:latin typeface="Arial"/>
            </a:endParaRPr>
          </a:p>
        </p:txBody>
      </p:sp>
      <p:sp>
        <p:nvSpPr>
          <p:cNvPr id="535" name="TextShape 3"/>
          <p:cNvSpPr txBox="1"/>
          <p:nvPr/>
        </p:nvSpPr>
        <p:spPr>
          <a:xfrm>
            <a:off x="3849840" y="9429840"/>
            <a:ext cx="2945880" cy="496440"/>
          </a:xfrm>
          <a:prstGeom prst="rect">
            <a:avLst/>
          </a:prstGeom>
          <a:noFill/>
          <a:ln w="9360"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D4C35D8E-41DE-48FD-BAB8-78FA37C463CA}" type="slidenum">
              <a:rPr b="0" lang="ru-RU" sz="1200" spc="-1" strike="noStrike">
                <a:solidFill>
                  <a:srgbClr val="000000"/>
                </a:solidFill>
                <a:latin typeface="Calibri"/>
                <a:ea typeface="+mn-ea"/>
              </a:rPr>
              <a:t>&lt;номер&gt;</a:t>
            </a:fld>
            <a:endParaRPr b="0" lang="ru-RU" sz="1200" spc="-1" strike="noStrike">
              <a:latin typeface="Times New Roman"/>
            </a:endParaRPr>
          </a:p>
        </p:txBody>
      </p:sp>
    </p:spTree>
  </p:cSld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600" spc="-1" strike="noStrike">
              <a:solidFill>
                <a:srgbClr val="000000"/>
              </a:solidFill>
              <a:latin typeface="Constantia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600" spc="-1" strike="noStrike">
              <a:solidFill>
                <a:srgbClr val="000000"/>
              </a:solidFill>
              <a:latin typeface="Constantia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600" spc="-1" strike="noStrike">
              <a:solidFill>
                <a:srgbClr val="000000"/>
              </a:solidFill>
              <a:latin typeface="Constantia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600" spc="-1" strike="noStrike">
              <a:solidFill>
                <a:srgbClr val="000000"/>
              </a:solidFill>
              <a:latin typeface="Constantia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600" spc="-1" strike="noStrike">
              <a:solidFill>
                <a:srgbClr val="000000"/>
              </a:solidFill>
              <a:latin typeface="Constantia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600" spc="-1" strike="noStrike">
              <a:solidFill>
                <a:srgbClr val="000000"/>
              </a:solidFill>
              <a:latin typeface="Constantia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600" spc="-1" strike="noStrike">
              <a:solidFill>
                <a:srgbClr val="000000"/>
              </a:solidFill>
              <a:latin typeface="Constantia"/>
            </a:endParaRPr>
          </a:p>
        </p:txBody>
      </p:sp>
      <p:sp>
        <p:nvSpPr>
          <p:cNvPr id="41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600" spc="-1" strike="noStrike">
              <a:solidFill>
                <a:srgbClr val="000000"/>
              </a:solidFill>
              <a:latin typeface="Constantia"/>
            </a:endParaRPr>
          </a:p>
        </p:txBody>
      </p:sp>
      <p:sp>
        <p:nvSpPr>
          <p:cNvPr id="42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600" spc="-1" strike="noStrike">
              <a:solidFill>
                <a:srgbClr val="000000"/>
              </a:solidFill>
              <a:latin typeface="Constantia"/>
            </a:endParaRPr>
          </a:p>
        </p:txBody>
      </p:sp>
      <p:sp>
        <p:nvSpPr>
          <p:cNvPr id="43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600" spc="-1" strike="noStrike">
              <a:solidFill>
                <a:srgbClr val="000000"/>
              </a:solidFill>
              <a:latin typeface="Constantia"/>
            </a:endParaRPr>
          </a:p>
        </p:txBody>
      </p:sp>
      <p:sp>
        <p:nvSpPr>
          <p:cNvPr id="44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600" spc="-1" strike="noStrike">
              <a:solidFill>
                <a:srgbClr val="000000"/>
              </a:solidFill>
              <a:latin typeface="Constantia"/>
            </a:endParaRPr>
          </a:p>
        </p:txBody>
      </p:sp>
      <p:sp>
        <p:nvSpPr>
          <p:cNvPr id="45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600" spc="-1" strike="noStrike">
              <a:solidFill>
                <a:srgbClr val="000000"/>
              </a:solidFill>
              <a:latin typeface="Constantia"/>
            </a:endParaRP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7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600" spc="-1" strike="noStrike">
              <a:solidFill>
                <a:srgbClr val="000000"/>
              </a:solidFill>
              <a:latin typeface="Constantia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600" spc="-1" strike="noStrike">
              <a:solidFill>
                <a:srgbClr val="000000"/>
              </a:solidFill>
              <a:latin typeface="Constantia"/>
            </a:endParaRPr>
          </a:p>
        </p:txBody>
      </p:sp>
      <p:sp>
        <p:nvSpPr>
          <p:cNvPr id="62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600" spc="-1" strike="noStrike">
              <a:solidFill>
                <a:srgbClr val="000000"/>
              </a:solidFill>
              <a:latin typeface="Constantia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600" spc="-1" strike="noStrike">
              <a:solidFill>
                <a:srgbClr val="000000"/>
              </a:solidFill>
              <a:latin typeface="Constantia"/>
            </a:endParaRPr>
          </a:p>
        </p:txBody>
      </p:sp>
      <p:sp>
        <p:nvSpPr>
          <p:cNvPr id="67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600" spc="-1" strike="noStrike">
              <a:solidFill>
                <a:srgbClr val="000000"/>
              </a:solidFill>
              <a:latin typeface="Constantia"/>
            </a:endParaRPr>
          </a:p>
        </p:txBody>
      </p:sp>
      <p:sp>
        <p:nvSpPr>
          <p:cNvPr id="68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600" spc="-1" strike="noStrike">
              <a:solidFill>
                <a:srgbClr val="000000"/>
              </a:solidFill>
              <a:latin typeface="Constantia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600" spc="-1" strike="noStrike">
              <a:solidFill>
                <a:srgbClr val="000000"/>
              </a:solidFill>
              <a:latin typeface="Constantia"/>
            </a:endParaRPr>
          </a:p>
        </p:txBody>
      </p:sp>
      <p:sp>
        <p:nvSpPr>
          <p:cNvPr id="7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600" spc="-1" strike="noStrike">
              <a:solidFill>
                <a:srgbClr val="000000"/>
              </a:solidFill>
              <a:latin typeface="Constantia"/>
            </a:endParaRPr>
          </a:p>
        </p:txBody>
      </p:sp>
      <p:sp>
        <p:nvSpPr>
          <p:cNvPr id="72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600" spc="-1" strike="noStrike">
              <a:solidFill>
                <a:srgbClr val="000000"/>
              </a:solidFill>
              <a:latin typeface="Constantia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600" spc="-1" strike="noStrike">
              <a:solidFill>
                <a:srgbClr val="000000"/>
              </a:solidFill>
              <a:latin typeface="Constantia"/>
            </a:endParaRPr>
          </a:p>
        </p:txBody>
      </p:sp>
      <p:sp>
        <p:nvSpPr>
          <p:cNvPr id="75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600" spc="-1" strike="noStrike">
              <a:solidFill>
                <a:srgbClr val="000000"/>
              </a:solidFill>
              <a:latin typeface="Constantia"/>
            </a:endParaRPr>
          </a:p>
        </p:txBody>
      </p:sp>
      <p:sp>
        <p:nvSpPr>
          <p:cNvPr id="76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600" spc="-1" strike="noStrike">
              <a:solidFill>
                <a:srgbClr val="000000"/>
              </a:solidFill>
              <a:latin typeface="Constantia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600" spc="-1" strike="noStrike">
              <a:solidFill>
                <a:srgbClr val="000000"/>
              </a:solidFill>
              <a:latin typeface="Constantia"/>
            </a:endParaRPr>
          </a:p>
        </p:txBody>
      </p:sp>
      <p:sp>
        <p:nvSpPr>
          <p:cNvPr id="79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600" spc="-1" strike="noStrike">
              <a:solidFill>
                <a:srgbClr val="000000"/>
              </a:solidFill>
              <a:latin typeface="Constantia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600" spc="-1" strike="noStrike">
              <a:solidFill>
                <a:srgbClr val="000000"/>
              </a:solidFill>
              <a:latin typeface="Constantia"/>
            </a:endParaRPr>
          </a:p>
        </p:txBody>
      </p:sp>
      <p:sp>
        <p:nvSpPr>
          <p:cNvPr id="82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600" spc="-1" strike="noStrike">
              <a:solidFill>
                <a:srgbClr val="000000"/>
              </a:solidFill>
              <a:latin typeface="Constantia"/>
            </a:endParaRPr>
          </a:p>
        </p:txBody>
      </p:sp>
      <p:sp>
        <p:nvSpPr>
          <p:cNvPr id="83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600" spc="-1" strike="noStrike">
              <a:solidFill>
                <a:srgbClr val="000000"/>
              </a:solidFill>
              <a:latin typeface="Constantia"/>
            </a:endParaRPr>
          </a:p>
        </p:txBody>
      </p:sp>
      <p:sp>
        <p:nvSpPr>
          <p:cNvPr id="84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600" spc="-1" strike="noStrike">
              <a:solidFill>
                <a:srgbClr val="000000"/>
              </a:solidFill>
              <a:latin typeface="Constantia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600" spc="-1" strike="noStrike">
              <a:solidFill>
                <a:srgbClr val="000000"/>
              </a:solidFill>
              <a:latin typeface="Constantia"/>
            </a:endParaRPr>
          </a:p>
        </p:txBody>
      </p:sp>
      <p:sp>
        <p:nvSpPr>
          <p:cNvPr id="87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600" spc="-1" strike="noStrike">
              <a:solidFill>
                <a:srgbClr val="000000"/>
              </a:solidFill>
              <a:latin typeface="Constantia"/>
            </a:endParaRPr>
          </a:p>
        </p:txBody>
      </p:sp>
      <p:sp>
        <p:nvSpPr>
          <p:cNvPr id="88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600" spc="-1" strike="noStrike">
              <a:solidFill>
                <a:srgbClr val="000000"/>
              </a:solidFill>
              <a:latin typeface="Constantia"/>
            </a:endParaRPr>
          </a:p>
        </p:txBody>
      </p:sp>
      <p:sp>
        <p:nvSpPr>
          <p:cNvPr id="89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600" spc="-1" strike="noStrike">
              <a:solidFill>
                <a:srgbClr val="000000"/>
              </a:solidFill>
              <a:latin typeface="Constantia"/>
            </a:endParaRPr>
          </a:p>
        </p:txBody>
      </p:sp>
      <p:sp>
        <p:nvSpPr>
          <p:cNvPr id="90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600" spc="-1" strike="noStrike">
              <a:solidFill>
                <a:srgbClr val="000000"/>
              </a:solidFill>
              <a:latin typeface="Constantia"/>
            </a:endParaRPr>
          </a:p>
        </p:txBody>
      </p:sp>
      <p:sp>
        <p:nvSpPr>
          <p:cNvPr id="91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600" spc="-1" strike="noStrike">
              <a:solidFill>
                <a:srgbClr val="000000"/>
              </a:solidFill>
              <a:latin typeface="Constantia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600" spc="-1" strike="noStrike">
              <a:solidFill>
                <a:srgbClr val="000000"/>
              </a:solidFill>
              <a:latin typeface="Constantia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600" spc="-1" strike="noStrike">
              <a:solidFill>
                <a:srgbClr val="000000"/>
              </a:solidFill>
              <a:latin typeface="Constantia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600" spc="-1" strike="noStrike">
              <a:solidFill>
                <a:srgbClr val="000000"/>
              </a:solidFill>
              <a:latin typeface="Constantia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600" spc="-1" strike="noStrike">
              <a:solidFill>
                <a:srgbClr val="000000"/>
              </a:solidFill>
              <a:latin typeface="Constantia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600" spc="-1" strike="noStrike">
              <a:solidFill>
                <a:srgbClr val="000000"/>
              </a:solidFill>
              <a:latin typeface="Constantia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600" spc="-1" strike="noStrike">
              <a:solidFill>
                <a:srgbClr val="000000"/>
              </a:solidFill>
              <a:latin typeface="Constantia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600" spc="-1" strike="noStrike">
              <a:solidFill>
                <a:srgbClr val="000000"/>
              </a:solidFill>
              <a:latin typeface="Constantia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600" spc="-1" strike="noStrike">
              <a:solidFill>
                <a:srgbClr val="000000"/>
              </a:solidFill>
              <a:latin typeface="Constantia"/>
            </a:endParaRPr>
          </a:p>
        </p:txBody>
      </p:sp>
      <p:sp>
        <p:nvSpPr>
          <p:cNvPr id="26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600" spc="-1" strike="noStrike">
              <a:solidFill>
                <a:srgbClr val="000000"/>
              </a:solidFill>
              <a:latin typeface="Constantia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600" spc="-1" strike="noStrike">
              <a:solidFill>
                <a:srgbClr val="000000"/>
              </a:solidFill>
              <a:latin typeface="Constantia"/>
            </a:endParaRPr>
          </a:p>
        </p:txBody>
      </p:sp>
      <p:sp>
        <p:nvSpPr>
          <p:cNvPr id="29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600" spc="-1" strike="noStrike">
              <a:solidFill>
                <a:srgbClr val="000000"/>
              </a:solidFill>
              <a:latin typeface="Constantia"/>
            </a:endParaRPr>
          </a:p>
        </p:txBody>
      </p:sp>
      <p:sp>
        <p:nvSpPr>
          <p:cNvPr id="30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600" spc="-1" strike="noStrike">
              <a:solidFill>
                <a:srgbClr val="000000"/>
              </a:solidFill>
              <a:latin typeface="Constantia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image" Target="../media/image2.png"/><Relationship Id="rId3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5.xml"/><Relationship Id="rId6" Type="http://schemas.openxmlformats.org/officeDocument/2006/relationships/slideLayout" Target="../slideLayouts/slideLayout16.xml"/><Relationship Id="rId7" Type="http://schemas.openxmlformats.org/officeDocument/2006/relationships/slideLayout" Target="../slideLayouts/slideLayout17.xml"/><Relationship Id="rId8" Type="http://schemas.openxmlformats.org/officeDocument/2006/relationships/slideLayout" Target="../slideLayouts/slideLayout18.xml"/><Relationship Id="rId9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4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/>
          <a:tile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CustomShape 1"/>
          <p:cNvSpPr/>
          <p:nvPr/>
        </p:nvSpPr>
        <p:spPr>
          <a:xfrm>
            <a:off x="-9360" y="-7200"/>
            <a:ext cx="9162720" cy="1041120"/>
          </a:xfrm>
          <a:custGeom>
            <a:avLst/>
            <a:gdLst/>
            <a:ahLst/>
            <a:rect l="l" t="t" r="r" b="b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 rotWithShape="0">
            <a:gsLst>
              <a:gs pos="0">
                <a:srgbClr val="0074a0">
                  <a:alpha val="45098"/>
                </a:srgbClr>
              </a:gs>
              <a:gs pos="100000">
                <a:srgbClr val="00c4cd">
                  <a:alpha val="55294"/>
                </a:srgbClr>
              </a:gs>
            </a:gsLst>
            <a:lin ang="5400000"/>
          </a:gradFill>
          <a:ln w="9525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" name="CustomShape 2"/>
          <p:cNvSpPr/>
          <p:nvPr/>
        </p:nvSpPr>
        <p:spPr>
          <a:xfrm>
            <a:off x="4381560" y="-7200"/>
            <a:ext cx="4762080" cy="637920"/>
          </a:xfrm>
          <a:custGeom>
            <a:avLst/>
            <a:gdLst/>
            <a:ahLst/>
            <a:rect l="l" t="t" r="r" b="b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 rotWithShape="0">
            <a:gsLst>
              <a:gs pos="20000">
                <a:srgbClr val="008abf">
                  <a:alpha val="45098"/>
                </a:srgbClr>
              </a:gs>
              <a:gs pos="100000">
                <a:srgbClr val="00a0a8">
                  <a:alpha val="30196"/>
                </a:srgbClr>
              </a:gs>
            </a:gsLst>
            <a:lin ang="16200000"/>
          </a:gradFill>
          <a:ln w="9525">
            <a:noFill/>
          </a:ln>
        </p:spPr>
        <p:style>
          <a:lnRef idx="0"/>
          <a:fillRef idx="0"/>
          <a:effectRef idx="0"/>
          <a:fontRef idx="minor"/>
        </p:style>
      </p:sp>
      <p:grpSp>
        <p:nvGrpSpPr>
          <p:cNvPr id="2" name="Group 3"/>
          <p:cNvGrpSpPr/>
          <p:nvPr/>
        </p:nvGrpSpPr>
        <p:grpSpPr>
          <a:xfrm>
            <a:off x="-29160" y="-16560"/>
            <a:ext cx="9197640" cy="1086120"/>
            <a:chOff x="-29160" y="-16560"/>
            <a:chExt cx="9197640" cy="1086120"/>
          </a:xfrm>
        </p:grpSpPr>
        <p:sp>
          <p:nvSpPr>
            <p:cNvPr id="3" name="CustomShape 4"/>
            <p:cNvSpPr/>
            <p:nvPr/>
          </p:nvSpPr>
          <p:spPr>
            <a:xfrm rot="21435600">
              <a:off x="-18720" y="201960"/>
              <a:ext cx="9162720" cy="648720"/>
            </a:xfrm>
            <a:custGeom>
              <a:avLst/>
              <a:gdLst/>
              <a:ahLst/>
              <a:rect l="l" t="t" r="r" b="b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>
              <a:solidFill>
                <a:srgbClr val="09b7bf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" name="CustomShape 5"/>
            <p:cNvSpPr/>
            <p:nvPr/>
          </p:nvSpPr>
          <p:spPr>
            <a:xfrm rot="21435600">
              <a:off x="-14040" y="275400"/>
              <a:ext cx="9175320" cy="529920"/>
            </a:xfrm>
            <a:custGeom>
              <a:avLst/>
              <a:gdLst/>
              <a:ahLst/>
              <a:rect l="l" t="t" r="r" b="b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>
              <a:solidFill>
                <a:srgbClr val="0f6fc6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</p:grpSp>
      <p:sp>
        <p:nvSpPr>
          <p:cNvPr id="5" name="PlaceHolder 6"/>
          <p:cNvSpPr>
            <a:spLocks noGrp="1"/>
          </p:cNvSpPr>
          <p:nvPr>
            <p:ph type="title"/>
          </p:nvPr>
        </p:nvSpPr>
        <p:spPr>
          <a:xfrm>
            <a:off x="457200" y="704160"/>
            <a:ext cx="8229240" cy="1142640"/>
          </a:xfrm>
          <a:prstGeom prst="rect">
            <a:avLst/>
          </a:prstGeom>
        </p:spPr>
        <p:txBody>
          <a:bodyPr lIns="0" rIns="0" tIns="45000" bIns="0" anchor="b">
            <a:noAutofit/>
          </a:bodyPr>
          <a:p>
            <a:pPr>
              <a:lnSpc>
                <a:spcPct val="100000"/>
              </a:lnSpc>
            </a:pPr>
            <a:r>
              <a:rPr b="0" lang="ru-RU" sz="5000" spc="-1" strike="noStrike">
                <a:solidFill>
                  <a:srgbClr val="04617b"/>
                </a:solidFill>
                <a:latin typeface="Calibri"/>
              </a:rPr>
              <a:t>Образец заголовка</a:t>
            </a:r>
            <a:endParaRPr b="0" lang="ru-RU" sz="5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7"/>
          <p:cNvSpPr>
            <a:spLocks noGrp="1"/>
          </p:cNvSpPr>
          <p:nvPr>
            <p:ph type="body"/>
          </p:nvPr>
        </p:nvSpPr>
        <p:spPr>
          <a:xfrm>
            <a:off x="457200" y="1935360"/>
            <a:ext cx="8229240" cy="4388760"/>
          </a:xfrm>
          <a:prstGeom prst="rect">
            <a:avLst/>
          </a:prstGeom>
        </p:spPr>
        <p:txBody>
          <a:bodyPr lIns="90000" rIns="90000" tIns="45000" bIns="45000">
            <a:noAutofit/>
          </a:bodyPr>
          <a:p>
            <a:pPr marL="274320" indent="-273960">
              <a:lnSpc>
                <a:spcPct val="100000"/>
              </a:lnSpc>
              <a:spcBef>
                <a:spcPts val="519"/>
              </a:spcBef>
              <a:buClr>
                <a:srgbClr val="0bd0d9"/>
              </a:buClr>
              <a:buSzPct val="95000"/>
              <a:buFont typeface="Wingdings 2" charset="2"/>
              <a:buChar char=""/>
            </a:pPr>
            <a:r>
              <a:rPr b="0" lang="ru-RU" sz="2600" spc="-1" strike="noStrike">
                <a:solidFill>
                  <a:srgbClr val="000000"/>
                </a:solidFill>
                <a:latin typeface="Constantia"/>
              </a:rPr>
              <a:t>Образец текста</a:t>
            </a:r>
            <a:endParaRPr b="0" lang="ru-RU" sz="2600" spc="-1" strike="noStrike">
              <a:solidFill>
                <a:srgbClr val="000000"/>
              </a:solidFill>
              <a:latin typeface="Constantia"/>
            </a:endParaRPr>
          </a:p>
          <a:p>
            <a:pPr lvl="1" marL="640080" indent="-246600">
              <a:lnSpc>
                <a:spcPct val="100000"/>
              </a:lnSpc>
              <a:spcBef>
                <a:spcPts val="479"/>
              </a:spcBef>
              <a:buClr>
                <a:srgbClr val="0f6fc6"/>
              </a:buClr>
              <a:buSzPct val="85000"/>
              <a:buFont typeface="Wingdings 2" charset="2"/>
              <a:buChar char=""/>
            </a:pPr>
            <a:r>
              <a:rPr b="0" lang="ru-RU" sz="2400" spc="-1" strike="noStrike">
                <a:solidFill>
                  <a:srgbClr val="000000"/>
                </a:solidFill>
                <a:latin typeface="Constantia"/>
              </a:rPr>
              <a:t>Второй уровень</a:t>
            </a:r>
            <a:endParaRPr b="0" lang="ru-RU" sz="2400" spc="-1" strike="noStrike">
              <a:solidFill>
                <a:srgbClr val="000000"/>
              </a:solidFill>
              <a:latin typeface="Constantia"/>
            </a:endParaRPr>
          </a:p>
          <a:p>
            <a:pPr lvl="2" marL="914400" indent="-246600">
              <a:lnSpc>
                <a:spcPct val="100000"/>
              </a:lnSpc>
              <a:spcBef>
                <a:spcPts val="420"/>
              </a:spcBef>
              <a:buClr>
                <a:srgbClr val="009dd9"/>
              </a:buClr>
              <a:buSzPct val="70000"/>
              <a:buFont typeface="Wingdings 2" charset="2"/>
              <a:buChar char=""/>
            </a:pPr>
            <a:r>
              <a:rPr b="0" lang="ru-RU" sz="2100" spc="-1" strike="noStrike">
                <a:solidFill>
                  <a:srgbClr val="000000"/>
                </a:solidFill>
                <a:latin typeface="Constantia"/>
              </a:rPr>
              <a:t>Третий уровень</a:t>
            </a:r>
            <a:endParaRPr b="0" lang="ru-RU" sz="2100" spc="-1" strike="noStrike">
              <a:solidFill>
                <a:srgbClr val="000000"/>
              </a:solidFill>
              <a:latin typeface="Constantia"/>
            </a:endParaRPr>
          </a:p>
          <a:p>
            <a:pPr lvl="3" marL="1188720" indent="-209880">
              <a:lnSpc>
                <a:spcPct val="100000"/>
              </a:lnSpc>
              <a:spcBef>
                <a:spcPts val="400"/>
              </a:spcBef>
              <a:buClr>
                <a:srgbClr val="0bd0d9"/>
              </a:buClr>
              <a:buSzPct val="65000"/>
              <a:buFont typeface="Wingdings 2" charset="2"/>
              <a:buChar char=""/>
            </a:pPr>
            <a:r>
              <a:rPr b="0" lang="ru-RU" sz="2000" spc="-1" strike="noStrike">
                <a:solidFill>
                  <a:srgbClr val="000000"/>
                </a:solidFill>
                <a:latin typeface="Constantia"/>
              </a:rPr>
              <a:t>Четвертый уровень</a:t>
            </a:r>
            <a:endParaRPr b="0" lang="ru-RU" sz="2000" spc="-1" strike="noStrike">
              <a:solidFill>
                <a:srgbClr val="000000"/>
              </a:solidFill>
              <a:latin typeface="Constantia"/>
            </a:endParaRPr>
          </a:p>
          <a:p>
            <a:pPr lvl="4" marL="1463040" indent="-209880">
              <a:lnSpc>
                <a:spcPct val="100000"/>
              </a:lnSpc>
              <a:spcBef>
                <a:spcPts val="400"/>
              </a:spcBef>
              <a:buClr>
                <a:srgbClr val="10cf9b"/>
              </a:buClr>
              <a:buSzPct val="65000"/>
              <a:buFont typeface="Wingdings 2" charset="2"/>
              <a:buChar char=""/>
            </a:pPr>
            <a:r>
              <a:rPr b="0" lang="ru-RU" sz="2000" spc="-1" strike="noStrike">
                <a:solidFill>
                  <a:srgbClr val="000000"/>
                </a:solidFill>
                <a:latin typeface="Constantia"/>
              </a:rPr>
              <a:t>Пятый уровень</a:t>
            </a:r>
            <a:endParaRPr b="0" lang="ru-RU" sz="2000" spc="-1" strike="noStrike">
              <a:solidFill>
                <a:srgbClr val="000000"/>
              </a:solidFill>
              <a:latin typeface="Constantia"/>
            </a:endParaRPr>
          </a:p>
        </p:txBody>
      </p:sp>
      <p:sp>
        <p:nvSpPr>
          <p:cNvPr id="7" name="PlaceHolder 8"/>
          <p:cNvSpPr>
            <a:spLocks noGrp="1"/>
          </p:cNvSpPr>
          <p:nvPr>
            <p:ph type="dt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</p:spPr>
        <p:txBody>
          <a:bodyPr lIns="0" rIns="0" tIns="0" bIns="0" anchor="b">
            <a:noAutofit/>
          </a:bodyPr>
          <a:p>
            <a:pPr>
              <a:lnSpc>
                <a:spcPct val="100000"/>
              </a:lnSpc>
            </a:pPr>
            <a:fld id="{2370841A-E1E4-46DA-8F62-51193A97DC4E}" type="datetime1">
              <a:rPr b="0" lang="ru-RU" sz="1200" spc="-1" strike="noStrike">
                <a:solidFill>
                  <a:srgbClr val="035c75"/>
                </a:solidFill>
                <a:latin typeface="Arial"/>
              </a:rPr>
              <a:t>10.03.2021</a:t>
            </a:fld>
            <a:endParaRPr b="0" lang="ru-RU" sz="1200" spc="-1" strike="noStrike">
              <a:latin typeface="Times New Roman"/>
            </a:endParaRPr>
          </a:p>
        </p:txBody>
      </p:sp>
      <p:sp>
        <p:nvSpPr>
          <p:cNvPr id="8" name="PlaceHolder 9"/>
          <p:cNvSpPr>
            <a:spLocks noGrp="1"/>
          </p:cNvSpPr>
          <p:nvPr>
            <p:ph type="ftr"/>
          </p:nvPr>
        </p:nvSpPr>
        <p:spPr>
          <a:xfrm>
            <a:off x="2666880" y="6356520"/>
            <a:ext cx="3352320" cy="364680"/>
          </a:xfrm>
          <a:prstGeom prst="rect">
            <a:avLst/>
          </a:prstGeom>
        </p:spPr>
        <p:txBody>
          <a:bodyPr lIns="0" rIns="0" tIns="0" bIns="0" anchor="b">
            <a:noAutofit/>
          </a:bodyPr>
          <a:p>
            <a:endParaRPr b="0" lang="ru-RU" sz="2400" spc="-1" strike="noStrike">
              <a:latin typeface="Times New Roman"/>
            </a:endParaRPr>
          </a:p>
        </p:txBody>
      </p:sp>
      <p:sp>
        <p:nvSpPr>
          <p:cNvPr id="9" name="PlaceHolder 10"/>
          <p:cNvSpPr>
            <a:spLocks noGrp="1"/>
          </p:cNvSpPr>
          <p:nvPr>
            <p:ph type="sldNum"/>
          </p:nvPr>
        </p:nvSpPr>
        <p:spPr>
          <a:xfrm>
            <a:off x="7924680" y="6356520"/>
            <a:ext cx="761760" cy="364680"/>
          </a:xfrm>
          <a:prstGeom prst="rect">
            <a:avLst/>
          </a:prstGeom>
        </p:spPr>
        <p:txBody>
          <a:bodyPr lIns="0" rIns="0" tIns="0" bIns="0" anchor="b">
            <a:noAutofit/>
          </a:bodyPr>
          <a:p>
            <a:pPr algn="r">
              <a:lnSpc>
                <a:spcPct val="100000"/>
              </a:lnSpc>
            </a:pPr>
            <a:fld id="{0495F64A-C706-44D4-8443-8DE97CFA7943}" type="slidenum">
              <a:rPr b="0" lang="ru-RU" sz="1200" spc="-1" strike="noStrike">
                <a:solidFill>
                  <a:srgbClr val="035c75"/>
                </a:solidFill>
                <a:latin typeface="Arial"/>
              </a:rPr>
              <a:t>&lt;номер&gt;</a:t>
            </a:fld>
            <a:endParaRPr b="0" lang="ru-RU" sz="12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/>
          <a:tile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CustomShape 1"/>
          <p:cNvSpPr/>
          <p:nvPr/>
        </p:nvSpPr>
        <p:spPr>
          <a:xfrm>
            <a:off x="-9360" y="-7200"/>
            <a:ext cx="9162720" cy="1041120"/>
          </a:xfrm>
          <a:custGeom>
            <a:avLst/>
            <a:gdLst/>
            <a:ahLst/>
            <a:rect l="l" t="t" r="r" b="b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 rotWithShape="0">
            <a:gsLst>
              <a:gs pos="0">
                <a:srgbClr val="0074a0">
                  <a:alpha val="45098"/>
                </a:srgbClr>
              </a:gs>
              <a:gs pos="100000">
                <a:srgbClr val="00c4cd">
                  <a:alpha val="55294"/>
                </a:srgbClr>
              </a:gs>
            </a:gsLst>
            <a:lin ang="5400000"/>
          </a:gradFill>
          <a:ln w="9525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7" name="CustomShape 2"/>
          <p:cNvSpPr/>
          <p:nvPr/>
        </p:nvSpPr>
        <p:spPr>
          <a:xfrm>
            <a:off x="4381560" y="-7200"/>
            <a:ext cx="4762080" cy="637920"/>
          </a:xfrm>
          <a:custGeom>
            <a:avLst/>
            <a:gdLst/>
            <a:ahLst/>
            <a:rect l="l" t="t" r="r" b="b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 rotWithShape="0">
            <a:gsLst>
              <a:gs pos="20000">
                <a:srgbClr val="008abf">
                  <a:alpha val="45098"/>
                </a:srgbClr>
              </a:gs>
              <a:gs pos="100000">
                <a:srgbClr val="00a0a8">
                  <a:alpha val="30196"/>
                </a:srgbClr>
              </a:gs>
            </a:gsLst>
            <a:lin ang="16200000"/>
          </a:gradFill>
          <a:ln w="9525">
            <a:noFill/>
          </a:ln>
        </p:spPr>
        <p:style>
          <a:lnRef idx="0"/>
          <a:fillRef idx="0"/>
          <a:effectRef idx="0"/>
          <a:fontRef idx="minor"/>
        </p:style>
      </p:sp>
      <p:grpSp>
        <p:nvGrpSpPr>
          <p:cNvPr id="48" name="Group 3"/>
          <p:cNvGrpSpPr/>
          <p:nvPr/>
        </p:nvGrpSpPr>
        <p:grpSpPr>
          <a:xfrm>
            <a:off x="-29160" y="-16560"/>
            <a:ext cx="9197640" cy="1086120"/>
            <a:chOff x="-29160" y="-16560"/>
            <a:chExt cx="9197640" cy="1086120"/>
          </a:xfrm>
        </p:grpSpPr>
        <p:sp>
          <p:nvSpPr>
            <p:cNvPr id="49" name="CustomShape 4"/>
            <p:cNvSpPr/>
            <p:nvPr/>
          </p:nvSpPr>
          <p:spPr>
            <a:xfrm rot="21435600">
              <a:off x="-18720" y="201960"/>
              <a:ext cx="9162720" cy="648720"/>
            </a:xfrm>
            <a:custGeom>
              <a:avLst/>
              <a:gdLst/>
              <a:ahLst/>
              <a:rect l="l" t="t" r="r" b="b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>
              <a:solidFill>
                <a:srgbClr val="09b7bf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0" name="CustomShape 5"/>
            <p:cNvSpPr/>
            <p:nvPr/>
          </p:nvSpPr>
          <p:spPr>
            <a:xfrm rot="21435600">
              <a:off x="-14040" y="275400"/>
              <a:ext cx="9175320" cy="529920"/>
            </a:xfrm>
            <a:custGeom>
              <a:avLst/>
              <a:gdLst/>
              <a:ahLst/>
              <a:rect l="l" t="t" r="r" b="b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>
              <a:solidFill>
                <a:srgbClr val="0f6fc6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</p:grpSp>
      <p:sp>
        <p:nvSpPr>
          <p:cNvPr id="51" name="PlaceHolder 6"/>
          <p:cNvSpPr>
            <a:spLocks noGrp="1"/>
          </p:cNvSpPr>
          <p:nvPr>
            <p:ph type="dt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</p:spPr>
        <p:txBody>
          <a:bodyPr lIns="0" rIns="0" tIns="0" bIns="0" anchor="b">
            <a:noAutofit/>
          </a:bodyPr>
          <a:p>
            <a:pPr>
              <a:lnSpc>
                <a:spcPct val="100000"/>
              </a:lnSpc>
            </a:pPr>
            <a:fld id="{83790F62-2768-4959-B40E-5FD48D54203C}" type="datetime1">
              <a:rPr b="0" lang="ru-RU" sz="1200" spc="-1" strike="noStrike">
                <a:solidFill>
                  <a:srgbClr val="035c75"/>
                </a:solidFill>
                <a:latin typeface="Arial"/>
              </a:rPr>
              <a:t>10.03.2021</a:t>
            </a:fld>
            <a:endParaRPr b="0" lang="ru-RU" sz="1200" spc="-1" strike="noStrike">
              <a:latin typeface="Times New Roman"/>
            </a:endParaRPr>
          </a:p>
        </p:txBody>
      </p:sp>
      <p:sp>
        <p:nvSpPr>
          <p:cNvPr id="52" name="PlaceHolder 7"/>
          <p:cNvSpPr>
            <a:spLocks noGrp="1"/>
          </p:cNvSpPr>
          <p:nvPr>
            <p:ph type="ftr"/>
          </p:nvPr>
        </p:nvSpPr>
        <p:spPr>
          <a:xfrm>
            <a:off x="2666880" y="6356520"/>
            <a:ext cx="3352320" cy="364680"/>
          </a:xfrm>
          <a:prstGeom prst="rect">
            <a:avLst/>
          </a:prstGeom>
        </p:spPr>
        <p:txBody>
          <a:bodyPr lIns="0" rIns="0" tIns="0" bIns="0" anchor="b">
            <a:noAutofit/>
          </a:bodyPr>
          <a:p>
            <a:endParaRPr b="0" lang="ru-RU" sz="2400" spc="-1" strike="noStrike">
              <a:latin typeface="Times New Roman"/>
            </a:endParaRPr>
          </a:p>
        </p:txBody>
      </p:sp>
      <p:sp>
        <p:nvSpPr>
          <p:cNvPr id="53" name="PlaceHolder 8"/>
          <p:cNvSpPr>
            <a:spLocks noGrp="1"/>
          </p:cNvSpPr>
          <p:nvPr>
            <p:ph type="sldNum"/>
          </p:nvPr>
        </p:nvSpPr>
        <p:spPr>
          <a:xfrm>
            <a:off x="7924680" y="6356520"/>
            <a:ext cx="761760" cy="364680"/>
          </a:xfrm>
          <a:prstGeom prst="rect">
            <a:avLst/>
          </a:prstGeom>
        </p:spPr>
        <p:txBody>
          <a:bodyPr lIns="0" rIns="0" tIns="0" bIns="0" anchor="b">
            <a:noAutofit/>
          </a:bodyPr>
          <a:p>
            <a:pPr algn="r">
              <a:lnSpc>
                <a:spcPct val="100000"/>
              </a:lnSpc>
            </a:pPr>
            <a:fld id="{25F6ACBA-83F4-4A28-8DE1-0576C03F61FD}" type="slidenum">
              <a:rPr b="0" lang="ru-RU" sz="1200" spc="-1" strike="noStrike">
                <a:solidFill>
                  <a:srgbClr val="035c75"/>
                </a:solidFill>
                <a:latin typeface="Arial"/>
              </a:rPr>
              <a:t>&lt;номер&gt;</a:t>
            </a:fld>
            <a:endParaRPr b="0" lang="ru-RU" sz="1200" spc="-1" strike="noStrike">
              <a:latin typeface="Times New Roman"/>
            </a:endParaRPr>
          </a:p>
        </p:txBody>
      </p:sp>
      <p:sp>
        <p:nvSpPr>
          <p:cNvPr id="54" name="PlaceHolder 9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r>
              <a:rPr b="0" lang="ru-RU" sz="1000" spc="-1" strike="noStrike">
                <a:solidFill>
                  <a:srgbClr val="000000"/>
                </a:solidFill>
                <a:latin typeface="Arial"/>
              </a:rPr>
              <a:t>Для правки текста заглавия щёлкните мышью</a:t>
            </a:r>
            <a:endParaRPr b="0" lang="ru-RU" sz="1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5" name="PlaceHolder 10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600" spc="-1" strike="noStrike">
                <a:solidFill>
                  <a:srgbClr val="000000"/>
                </a:solidFill>
                <a:latin typeface="Constantia"/>
              </a:rPr>
              <a:t>Для правки структуры щёлкните мышью</a:t>
            </a:r>
            <a:endParaRPr b="0" lang="ru-RU" sz="2600" spc="-1" strike="noStrike">
              <a:solidFill>
                <a:srgbClr val="000000"/>
              </a:solidFill>
              <a:latin typeface="Constantia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100" spc="-1" strike="noStrike">
                <a:solidFill>
                  <a:srgbClr val="000000"/>
                </a:solidFill>
                <a:latin typeface="Constantia"/>
              </a:rPr>
              <a:t>Второй уровень структуры</a:t>
            </a:r>
            <a:endParaRPr b="0" lang="ru-RU" sz="2100" spc="-1" strike="noStrike">
              <a:solidFill>
                <a:srgbClr val="000000"/>
              </a:solidFill>
              <a:latin typeface="Constantia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Constantia"/>
              </a:rPr>
              <a:t>Третий уровень структуры</a:t>
            </a:r>
            <a:endParaRPr b="0" lang="ru-RU" sz="2000" spc="-1" strike="noStrike">
              <a:solidFill>
                <a:srgbClr val="000000"/>
              </a:solidFill>
              <a:latin typeface="Constantia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pc="-1" strike="noStrike">
                <a:solidFill>
                  <a:srgbClr val="000000"/>
                </a:solidFill>
                <a:latin typeface="Constantia"/>
              </a:rPr>
              <a:t>Четвёртый уровень структуры</a:t>
            </a:r>
            <a:endParaRPr b="0" lang="ru-RU" sz="2000" spc="-1" strike="noStrike">
              <a:solidFill>
                <a:srgbClr val="000000"/>
              </a:solidFill>
              <a:latin typeface="Constantia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Constantia"/>
              </a:rPr>
              <a:t>Пятый уровень структуры</a:t>
            </a:r>
            <a:endParaRPr b="0" lang="ru-RU" sz="2000" spc="-1" strike="noStrike">
              <a:solidFill>
                <a:srgbClr val="000000"/>
              </a:solidFill>
              <a:latin typeface="Constantia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Constantia"/>
              </a:rPr>
              <a:t>Шестой уровень структуры</a:t>
            </a:r>
            <a:endParaRPr b="0" lang="ru-RU" sz="2000" spc="-1" strike="noStrike">
              <a:solidFill>
                <a:srgbClr val="000000"/>
              </a:solidFill>
              <a:latin typeface="Constantia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Constantia"/>
              </a:rPr>
              <a:t>Седьмой уровень структуры</a:t>
            </a:r>
            <a:endParaRPr b="0" lang="ru-RU" sz="2000" spc="-1" strike="noStrike">
              <a:solidFill>
                <a:srgbClr val="000000"/>
              </a:solidFill>
              <a:latin typeface="Constantia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  <p:sldLayoutId id="2147483672" r:id="rId13"/>
    <p:sldLayoutId id="2147483673" r:id="rId14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3.png"/><Relationship Id="rId2" Type="http://schemas.openxmlformats.org/officeDocument/2006/relationships/image" Target="../media/image4.jpeg"/><Relationship Id="rId3" Type="http://schemas.openxmlformats.org/officeDocument/2006/relationships/image" Target="../media/image5.jpeg"/><Relationship Id="rId4" Type="http://schemas.openxmlformats.org/officeDocument/2006/relationships/image" Target="../media/image6.jpeg"/><Relationship Id="rId5" Type="http://schemas.openxmlformats.org/officeDocument/2006/relationships/image" Target="../media/image7.png"/><Relationship Id="rId6" Type="http://schemas.openxmlformats.org/officeDocument/2006/relationships/slideLayout" Target="../slideLayouts/slideLayout1.xml"/><Relationship Id="rId7" Type="http://schemas.openxmlformats.org/officeDocument/2006/relationships/notesSlide" Target="../notesSlides/notesSlide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47.png"/><Relationship Id="rId2" Type="http://schemas.openxmlformats.org/officeDocument/2006/relationships/image" Target="../media/image48.jpeg"/><Relationship Id="rId3" Type="http://schemas.openxmlformats.org/officeDocument/2006/relationships/chart" Target="../charts/chart7.xml"/><Relationship Id="rId4" Type="http://schemas.openxmlformats.org/officeDocument/2006/relationships/image" Target="../media/image49.jpeg"/><Relationship Id="rId5" Type="http://schemas.openxmlformats.org/officeDocument/2006/relationships/image" Target="../media/image50.jpeg"/><Relationship Id="rId6" Type="http://schemas.openxmlformats.org/officeDocument/2006/relationships/image" Target="../media/image51.png"/><Relationship Id="rId7" Type="http://schemas.openxmlformats.org/officeDocument/2006/relationships/slideLayout" Target="../slideLayouts/slideLayout13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52.png"/><Relationship Id="rId2" Type="http://schemas.openxmlformats.org/officeDocument/2006/relationships/image" Target="../media/image53.png"/><Relationship Id="rId3" Type="http://schemas.openxmlformats.org/officeDocument/2006/relationships/image" Target="../media/image54.png"/><Relationship Id="rId4" Type="http://schemas.openxmlformats.org/officeDocument/2006/relationships/chart" Target="../charts/chart8.xml"/><Relationship Id="rId5" Type="http://schemas.openxmlformats.org/officeDocument/2006/relationships/image" Target="../media/image55.jpeg"/><Relationship Id="rId6" Type="http://schemas.openxmlformats.org/officeDocument/2006/relationships/image" Target="../media/image56.jpeg"/><Relationship Id="rId7" Type="http://schemas.openxmlformats.org/officeDocument/2006/relationships/image" Target="../media/image57.jpeg"/><Relationship Id="rId8" Type="http://schemas.openxmlformats.org/officeDocument/2006/relationships/image" Target="../media/image58.png"/><Relationship Id="rId9" Type="http://schemas.openxmlformats.org/officeDocument/2006/relationships/slideLayout" Target="../slideLayouts/slideLayout13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59.png"/><Relationship Id="rId2" Type="http://schemas.openxmlformats.org/officeDocument/2006/relationships/chart" Target="../charts/chart9.xml"/><Relationship Id="rId3" Type="http://schemas.openxmlformats.org/officeDocument/2006/relationships/image" Target="../media/image60.jpeg"/><Relationship Id="rId4" Type="http://schemas.openxmlformats.org/officeDocument/2006/relationships/image" Target="../media/image61.png"/><Relationship Id="rId5" Type="http://schemas.openxmlformats.org/officeDocument/2006/relationships/slideLayout" Target="../slideLayouts/slideLayout13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62.png"/><Relationship Id="rId2" Type="http://schemas.openxmlformats.org/officeDocument/2006/relationships/chart" Target="../charts/chart10.xml"/><Relationship Id="rId3" Type="http://schemas.openxmlformats.org/officeDocument/2006/relationships/image" Target="../media/image63.jpeg"/><Relationship Id="rId4" Type="http://schemas.openxmlformats.org/officeDocument/2006/relationships/image" Target="../media/image64.png"/><Relationship Id="rId5" Type="http://schemas.openxmlformats.org/officeDocument/2006/relationships/slideLayout" Target="../slideLayouts/slideLayout13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65.png"/><Relationship Id="rId2" Type="http://schemas.openxmlformats.org/officeDocument/2006/relationships/chart" Target="../charts/chart11.xml"/><Relationship Id="rId3" Type="http://schemas.openxmlformats.org/officeDocument/2006/relationships/image" Target="../media/image66.jpeg"/><Relationship Id="rId4" Type="http://schemas.openxmlformats.org/officeDocument/2006/relationships/image" Target="../media/image67.png"/><Relationship Id="rId5" Type="http://schemas.openxmlformats.org/officeDocument/2006/relationships/slideLayout" Target="../slideLayouts/slideLayout13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68.png"/><Relationship Id="rId2" Type="http://schemas.openxmlformats.org/officeDocument/2006/relationships/chart" Target="../charts/chart12.xml"/><Relationship Id="rId3" Type="http://schemas.openxmlformats.org/officeDocument/2006/relationships/image" Target="../media/image69.jpeg"/><Relationship Id="rId4" Type="http://schemas.openxmlformats.org/officeDocument/2006/relationships/image" Target="../media/image70.png"/><Relationship Id="rId5" Type="http://schemas.openxmlformats.org/officeDocument/2006/relationships/slideLayout" Target="../slideLayouts/slideLayout13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71.png"/><Relationship Id="rId2" Type="http://schemas.openxmlformats.org/officeDocument/2006/relationships/chart" Target="../charts/chart13.xml"/><Relationship Id="rId3" Type="http://schemas.openxmlformats.org/officeDocument/2006/relationships/image" Target="../media/image72.jpeg"/><Relationship Id="rId4" Type="http://schemas.openxmlformats.org/officeDocument/2006/relationships/image" Target="../media/image73.png"/><Relationship Id="rId5" Type="http://schemas.openxmlformats.org/officeDocument/2006/relationships/slideLayout" Target="../slideLayouts/slideLayout13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74.png"/><Relationship Id="rId2" Type="http://schemas.openxmlformats.org/officeDocument/2006/relationships/image" Target="../media/image75.jpeg"/><Relationship Id="rId3" Type="http://schemas.openxmlformats.org/officeDocument/2006/relationships/image" Target="../media/image76.png"/><Relationship Id="rId4" Type="http://schemas.openxmlformats.org/officeDocument/2006/relationships/slideLayout" Target="../slideLayouts/slideLayout13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77.png"/><Relationship Id="rId2" Type="http://schemas.openxmlformats.org/officeDocument/2006/relationships/image" Target="../media/image78.jpeg"/><Relationship Id="rId3" Type="http://schemas.openxmlformats.org/officeDocument/2006/relationships/image" Target="../media/image79.png"/><Relationship Id="rId4" Type="http://schemas.openxmlformats.org/officeDocument/2006/relationships/slideLayout" Target="../slideLayouts/slideLayout13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image" Target="../media/image80.png"/><Relationship Id="rId2" Type="http://schemas.openxmlformats.org/officeDocument/2006/relationships/image" Target="../media/image81.jpeg"/><Relationship Id="rId3" Type="http://schemas.openxmlformats.org/officeDocument/2006/relationships/image" Target="../media/image82.png"/><Relationship Id="rId4" Type="http://schemas.openxmlformats.org/officeDocument/2006/relationships/slideLayout" Target="../slideLayouts/slideLayout13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8.png"/><Relationship Id="rId2" Type="http://schemas.openxmlformats.org/officeDocument/2006/relationships/image" Target="../media/image9.jpeg"/><Relationship Id="rId3" Type="http://schemas.openxmlformats.org/officeDocument/2006/relationships/image" Target="../media/image10.png"/><Relationship Id="rId4" Type="http://schemas.openxmlformats.org/officeDocument/2006/relationships/image" Target="../media/image11.jpeg"/><Relationship Id="rId5" Type="http://schemas.openxmlformats.org/officeDocument/2006/relationships/image" Target="../media/image12.jpeg"/><Relationship Id="rId6" Type="http://schemas.openxmlformats.org/officeDocument/2006/relationships/slideLayout" Target="../slideLayouts/slideLayout1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image" Target="../media/image83.png"/><Relationship Id="rId2" Type="http://schemas.openxmlformats.org/officeDocument/2006/relationships/image" Target="../media/image84.jpeg"/><Relationship Id="rId3" Type="http://schemas.openxmlformats.org/officeDocument/2006/relationships/image" Target="../media/image85.png"/><Relationship Id="rId4" Type="http://schemas.openxmlformats.org/officeDocument/2006/relationships/slideLayout" Target="../slideLayouts/slideLayout13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image" Target="../media/image86.png"/><Relationship Id="rId2" Type="http://schemas.openxmlformats.org/officeDocument/2006/relationships/image" Target="../media/image87.png"/><Relationship Id="rId3" Type="http://schemas.openxmlformats.org/officeDocument/2006/relationships/image" Target="../media/image88.jpeg"/><Relationship Id="rId4" Type="http://schemas.openxmlformats.org/officeDocument/2006/relationships/image" Target="../media/image89.png"/><Relationship Id="rId5" Type="http://schemas.openxmlformats.org/officeDocument/2006/relationships/image" Target="../media/image90.jpeg"/><Relationship Id="rId6" Type="http://schemas.openxmlformats.org/officeDocument/2006/relationships/image" Target="../media/image91.png"/><Relationship Id="rId7" Type="http://schemas.openxmlformats.org/officeDocument/2006/relationships/chart" Target="../charts/chart14.xml"/><Relationship Id="rId8" Type="http://schemas.openxmlformats.org/officeDocument/2006/relationships/slideLayout" Target="../slideLayouts/slideLayout13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image" Target="../media/image92.png"/><Relationship Id="rId2" Type="http://schemas.openxmlformats.org/officeDocument/2006/relationships/image" Target="../media/image93.png"/><Relationship Id="rId3" Type="http://schemas.openxmlformats.org/officeDocument/2006/relationships/image" Target="../media/image94.png"/><Relationship Id="rId4" Type="http://schemas.openxmlformats.org/officeDocument/2006/relationships/image" Target="../media/image95.png"/><Relationship Id="rId5" Type="http://schemas.openxmlformats.org/officeDocument/2006/relationships/image" Target="../media/image96.jpeg"/><Relationship Id="rId6" Type="http://schemas.openxmlformats.org/officeDocument/2006/relationships/image" Target="../media/image97.png"/><Relationship Id="rId7" Type="http://schemas.openxmlformats.org/officeDocument/2006/relationships/slideLayout" Target="../slideLayouts/slideLayout1.xml"/>
</Relationships>
</file>

<file path=ppt/slides/_rels/slide23.xml.rels><?xml version="1.0" encoding="UTF-8"?>
<Relationships xmlns="http://schemas.openxmlformats.org/package/2006/relationships"><Relationship Id="rId1" Type="http://schemas.openxmlformats.org/officeDocument/2006/relationships/image" Target="../media/image98.png"/><Relationship Id="rId2" Type="http://schemas.openxmlformats.org/officeDocument/2006/relationships/image" Target="../media/image99.jpeg"/><Relationship Id="rId3" Type="http://schemas.openxmlformats.org/officeDocument/2006/relationships/image" Target="../media/image100.jpeg"/><Relationship Id="rId4" Type="http://schemas.openxmlformats.org/officeDocument/2006/relationships/image" Target="../media/image101.jpeg"/><Relationship Id="rId5" Type="http://schemas.openxmlformats.org/officeDocument/2006/relationships/image" Target="../media/image102.jpeg"/><Relationship Id="rId6" Type="http://schemas.openxmlformats.org/officeDocument/2006/relationships/image" Target="../media/image103.png"/><Relationship Id="rId7" Type="http://schemas.openxmlformats.org/officeDocument/2006/relationships/slideLayout" Target="../slideLayouts/slideLayout13.xml"/>
</Relationships>
</file>

<file path=ppt/slides/_rels/slide24.xml.rels><?xml version="1.0" encoding="UTF-8"?>
<Relationships xmlns="http://schemas.openxmlformats.org/package/2006/relationships"><Relationship Id="rId1" Type="http://schemas.openxmlformats.org/officeDocument/2006/relationships/image" Target="../media/image104.png"/><Relationship Id="rId2" Type="http://schemas.openxmlformats.org/officeDocument/2006/relationships/image" Target="../media/image105.jpeg"/><Relationship Id="rId3" Type="http://schemas.openxmlformats.org/officeDocument/2006/relationships/image" Target="../media/image106.jpeg"/><Relationship Id="rId4" Type="http://schemas.openxmlformats.org/officeDocument/2006/relationships/image" Target="../media/image107.jpeg"/><Relationship Id="rId5" Type="http://schemas.openxmlformats.org/officeDocument/2006/relationships/image" Target="../media/image108.png"/><Relationship Id="rId6" Type="http://schemas.openxmlformats.org/officeDocument/2006/relationships/slideLayout" Target="../slideLayouts/slideLayout13.xml"/><Relationship Id="rId7" Type="http://schemas.openxmlformats.org/officeDocument/2006/relationships/notesSlide" Target="../notesSlides/notesSlide24.xml"/>
</Relationships>
</file>

<file path=ppt/slides/_rels/slide25.xml.rels><?xml version="1.0" encoding="UTF-8"?>
<Relationships xmlns="http://schemas.openxmlformats.org/package/2006/relationships"><Relationship Id="rId1" Type="http://schemas.openxmlformats.org/officeDocument/2006/relationships/image" Target="../media/image109.png"/><Relationship Id="rId2" Type="http://schemas.openxmlformats.org/officeDocument/2006/relationships/image" Target="../media/image110.jpeg"/><Relationship Id="rId3" Type="http://schemas.openxmlformats.org/officeDocument/2006/relationships/image" Target="../media/image111.jpeg"/><Relationship Id="rId4" Type="http://schemas.openxmlformats.org/officeDocument/2006/relationships/image" Target="../media/image112.png"/><Relationship Id="rId5" Type="http://schemas.openxmlformats.org/officeDocument/2006/relationships/image" Target="../media/image113.png"/><Relationship Id="rId6" Type="http://schemas.openxmlformats.org/officeDocument/2006/relationships/slideLayout" Target="../slideLayouts/slideLayout13.xml"/>
</Relationships>
</file>

<file path=ppt/slides/_rels/slide26.xml.rels><?xml version="1.0" encoding="UTF-8"?>
<Relationships xmlns="http://schemas.openxmlformats.org/package/2006/relationships"><Relationship Id="rId1" Type="http://schemas.openxmlformats.org/officeDocument/2006/relationships/image" Target="../media/image114.png"/><Relationship Id="rId2" Type="http://schemas.openxmlformats.org/officeDocument/2006/relationships/image" Target="../media/image115.png"/><Relationship Id="rId3" Type="http://schemas.openxmlformats.org/officeDocument/2006/relationships/image" Target="../media/image116.png"/><Relationship Id="rId4" Type="http://schemas.openxmlformats.org/officeDocument/2006/relationships/image" Target="../media/image117.png"/><Relationship Id="rId5" Type="http://schemas.openxmlformats.org/officeDocument/2006/relationships/image" Target="../media/image118.png"/><Relationship Id="rId6" Type="http://schemas.openxmlformats.org/officeDocument/2006/relationships/image" Target="../media/image119.jpeg"/><Relationship Id="rId7" Type="http://schemas.openxmlformats.org/officeDocument/2006/relationships/image" Target="../media/image120.png"/><Relationship Id="rId8" Type="http://schemas.openxmlformats.org/officeDocument/2006/relationships/slideLayout" Target="../slideLayouts/slideLayout13.xml"/>
</Relationships>
</file>

<file path=ppt/slides/_rels/slide27.xml.rels><?xml version="1.0" encoding="UTF-8"?>
<Relationships xmlns="http://schemas.openxmlformats.org/package/2006/relationships"><Relationship Id="rId1" Type="http://schemas.openxmlformats.org/officeDocument/2006/relationships/image" Target="../media/image121.png"/><Relationship Id="rId2" Type="http://schemas.openxmlformats.org/officeDocument/2006/relationships/image" Target="../media/image122.png"/><Relationship Id="rId3" Type="http://schemas.openxmlformats.org/officeDocument/2006/relationships/image" Target="../media/image123.png"/><Relationship Id="rId4" Type="http://schemas.openxmlformats.org/officeDocument/2006/relationships/image" Target="../media/image124.png"/><Relationship Id="rId5" Type="http://schemas.openxmlformats.org/officeDocument/2006/relationships/image" Target="../media/image125.png"/><Relationship Id="rId6" Type="http://schemas.openxmlformats.org/officeDocument/2006/relationships/image" Target="../media/image126.png"/><Relationship Id="rId7" Type="http://schemas.openxmlformats.org/officeDocument/2006/relationships/image" Target="../media/image127.jpeg"/><Relationship Id="rId8" Type="http://schemas.openxmlformats.org/officeDocument/2006/relationships/image" Target="../media/image128.jpeg"/><Relationship Id="rId9" Type="http://schemas.openxmlformats.org/officeDocument/2006/relationships/image" Target="../media/image129.jpeg"/><Relationship Id="rId10" Type="http://schemas.openxmlformats.org/officeDocument/2006/relationships/image" Target="../media/image130.png"/><Relationship Id="rId11" Type="http://schemas.openxmlformats.org/officeDocument/2006/relationships/slideLayout" Target="../slideLayouts/slideLayout13.xml"/><Relationship Id="rId12" Type="http://schemas.openxmlformats.org/officeDocument/2006/relationships/notesSlide" Target="../notesSlides/notesSlide27.xml"/>
</Relationships>
</file>

<file path=ppt/slides/_rels/slide28.xml.rels><?xml version="1.0" encoding="UTF-8"?>
<Relationships xmlns="http://schemas.openxmlformats.org/package/2006/relationships"><Relationship Id="rId1" Type="http://schemas.openxmlformats.org/officeDocument/2006/relationships/image" Target="../media/image131.png"/><Relationship Id="rId2" Type="http://schemas.openxmlformats.org/officeDocument/2006/relationships/image" Target="../media/image132.png"/><Relationship Id="rId3" Type="http://schemas.openxmlformats.org/officeDocument/2006/relationships/image" Target="../media/image133.png"/><Relationship Id="rId4" Type="http://schemas.openxmlformats.org/officeDocument/2006/relationships/image" Target="../media/image134.png"/><Relationship Id="rId5" Type="http://schemas.openxmlformats.org/officeDocument/2006/relationships/image" Target="../media/image135.png"/><Relationship Id="rId6" Type="http://schemas.openxmlformats.org/officeDocument/2006/relationships/image" Target="../media/image136.png"/><Relationship Id="rId7" Type="http://schemas.openxmlformats.org/officeDocument/2006/relationships/image" Target="../media/image137.jpeg"/><Relationship Id="rId8" Type="http://schemas.openxmlformats.org/officeDocument/2006/relationships/image" Target="../media/image138.jpeg"/><Relationship Id="rId9" Type="http://schemas.openxmlformats.org/officeDocument/2006/relationships/image" Target="../media/image139.png"/><Relationship Id="rId10" Type="http://schemas.openxmlformats.org/officeDocument/2006/relationships/image" Target="../media/image140.jpeg"/><Relationship Id="rId11" Type="http://schemas.openxmlformats.org/officeDocument/2006/relationships/image" Target="../media/image141.jpeg"/><Relationship Id="rId12" Type="http://schemas.openxmlformats.org/officeDocument/2006/relationships/slideLayout" Target="../slideLayouts/slideLayout13.xml"/><Relationship Id="rId13" Type="http://schemas.openxmlformats.org/officeDocument/2006/relationships/notesSlide" Target="../notesSlides/notesSlide28.xml"/>
</Relationships>
</file>

<file path=ppt/slides/_rels/slide29.xml.rels><?xml version="1.0" encoding="UTF-8"?>
<Relationships xmlns="http://schemas.openxmlformats.org/package/2006/relationships"><Relationship Id="rId1" Type="http://schemas.openxmlformats.org/officeDocument/2006/relationships/image" Target="../media/image142.png"/><Relationship Id="rId2" Type="http://schemas.openxmlformats.org/officeDocument/2006/relationships/image" Target="../media/image143.jpeg"/><Relationship Id="rId3" Type="http://schemas.openxmlformats.org/officeDocument/2006/relationships/image" Target="../media/image144.jpeg"/><Relationship Id="rId4" Type="http://schemas.openxmlformats.org/officeDocument/2006/relationships/image" Target="../media/image145.jpeg"/><Relationship Id="rId5" Type="http://schemas.openxmlformats.org/officeDocument/2006/relationships/image" Target="../media/image146.jpeg"/><Relationship Id="rId6" Type="http://schemas.openxmlformats.org/officeDocument/2006/relationships/image" Target="../media/image147.png"/><Relationship Id="rId7" Type="http://schemas.openxmlformats.org/officeDocument/2006/relationships/slideLayout" Target="../slideLayouts/slideLayout13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13.png"/><Relationship Id="rId2" Type="http://schemas.openxmlformats.org/officeDocument/2006/relationships/chart" Target="../charts/chart1.xml"/><Relationship Id="rId3" Type="http://schemas.openxmlformats.org/officeDocument/2006/relationships/chart" Target="../charts/chart2.xml"/><Relationship Id="rId4" Type="http://schemas.openxmlformats.org/officeDocument/2006/relationships/chart" Target="../charts/chart3.xml"/><Relationship Id="rId5" Type="http://schemas.openxmlformats.org/officeDocument/2006/relationships/image" Target="../media/image14.jpeg"/><Relationship Id="rId6" Type="http://schemas.openxmlformats.org/officeDocument/2006/relationships/image" Target="../media/image15.jpeg"/><Relationship Id="rId7" Type="http://schemas.openxmlformats.org/officeDocument/2006/relationships/image" Target="../media/image16.png"/><Relationship Id="rId8" Type="http://schemas.openxmlformats.org/officeDocument/2006/relationships/slideLayout" Target="../slideLayouts/slideLayout13.xml"/>
</Relationships>
</file>

<file path=ppt/slides/_rels/slide30.xml.rels><?xml version="1.0" encoding="UTF-8"?>
<Relationships xmlns="http://schemas.openxmlformats.org/package/2006/relationships"><Relationship Id="rId1" Type="http://schemas.openxmlformats.org/officeDocument/2006/relationships/image" Target="../media/image148.png"/><Relationship Id="rId2" Type="http://schemas.openxmlformats.org/officeDocument/2006/relationships/image" Target="../media/image149.jpeg"/><Relationship Id="rId3" Type="http://schemas.openxmlformats.org/officeDocument/2006/relationships/image" Target="../media/image150.jpeg"/><Relationship Id="rId4" Type="http://schemas.openxmlformats.org/officeDocument/2006/relationships/image" Target="../media/image151.jpeg"/><Relationship Id="rId5" Type="http://schemas.openxmlformats.org/officeDocument/2006/relationships/image" Target="../media/image152.png"/><Relationship Id="rId6" Type="http://schemas.openxmlformats.org/officeDocument/2006/relationships/slideLayout" Target="../slideLayouts/slideLayout1.xml"/>
</Relationships>
</file>

<file path=ppt/slides/_rels/slide31.xml.rels><?xml version="1.0" encoding="UTF-8"?>
<Relationships xmlns="http://schemas.openxmlformats.org/package/2006/relationships"><Relationship Id="rId1" Type="http://schemas.openxmlformats.org/officeDocument/2006/relationships/image" Target="../media/image153.png"/><Relationship Id="rId2" Type="http://schemas.openxmlformats.org/officeDocument/2006/relationships/image" Target="../media/image154.jpeg"/><Relationship Id="rId3" Type="http://schemas.openxmlformats.org/officeDocument/2006/relationships/image" Target="../media/image155.jpeg"/><Relationship Id="rId4" Type="http://schemas.openxmlformats.org/officeDocument/2006/relationships/image" Target="../media/image156.jpeg"/><Relationship Id="rId5" Type="http://schemas.openxmlformats.org/officeDocument/2006/relationships/image" Target="../media/image157.jpeg"/><Relationship Id="rId6" Type="http://schemas.openxmlformats.org/officeDocument/2006/relationships/image" Target="../media/image158.jpeg"/><Relationship Id="rId7" Type="http://schemas.openxmlformats.org/officeDocument/2006/relationships/image" Target="../media/image159.jpeg"/><Relationship Id="rId8" Type="http://schemas.openxmlformats.org/officeDocument/2006/relationships/image" Target="../media/image160.png"/><Relationship Id="rId9" Type="http://schemas.openxmlformats.org/officeDocument/2006/relationships/slideLayout" Target="../slideLayouts/slideLayout1.xml"/><Relationship Id="rId10" Type="http://schemas.openxmlformats.org/officeDocument/2006/relationships/notesSlide" Target="../notesSlides/notesSlide31.xml"/>
</Relationships>
</file>

<file path=ppt/slides/_rels/slide32.xml.rels><?xml version="1.0" encoding="UTF-8"?>
<Relationships xmlns="http://schemas.openxmlformats.org/package/2006/relationships"><Relationship Id="rId1" Type="http://schemas.openxmlformats.org/officeDocument/2006/relationships/image" Target="../media/image161.png"/><Relationship Id="rId2" Type="http://schemas.openxmlformats.org/officeDocument/2006/relationships/image" Target="../media/image162.jpeg"/><Relationship Id="rId3" Type="http://schemas.openxmlformats.org/officeDocument/2006/relationships/image" Target="../media/image163.png"/><Relationship Id="rId4" Type="http://schemas.openxmlformats.org/officeDocument/2006/relationships/slideLayout" Target="../slideLayouts/slideLayout13.xml"/>
</Relationships>
</file>

<file path=ppt/slides/_rels/slide33.xml.rels><?xml version="1.0" encoding="UTF-8"?>
<Relationships xmlns="http://schemas.openxmlformats.org/package/2006/relationships"><Relationship Id="rId1" Type="http://schemas.openxmlformats.org/officeDocument/2006/relationships/image" Target="../media/image164.png"/><Relationship Id="rId2" Type="http://schemas.openxmlformats.org/officeDocument/2006/relationships/image" Target="../media/image165.jpeg"/><Relationship Id="rId3" Type="http://schemas.openxmlformats.org/officeDocument/2006/relationships/image" Target="../media/image166.png"/><Relationship Id="rId4" Type="http://schemas.openxmlformats.org/officeDocument/2006/relationships/image" Target="../media/image167.jpeg"/><Relationship Id="rId5" Type="http://schemas.openxmlformats.org/officeDocument/2006/relationships/image" Target="../media/image168.jpeg"/><Relationship Id="rId6" Type="http://schemas.openxmlformats.org/officeDocument/2006/relationships/chart" Target="../charts/chart15.xml"/><Relationship Id="rId7" Type="http://schemas.openxmlformats.org/officeDocument/2006/relationships/slideLayout" Target="../slideLayouts/slideLayout13.xml"/>
</Relationships>
</file>

<file path=ppt/slides/_rels/slide34.xml.rels><?xml version="1.0" encoding="UTF-8"?>
<Relationships xmlns="http://schemas.openxmlformats.org/package/2006/relationships"><Relationship Id="rId1" Type="http://schemas.openxmlformats.org/officeDocument/2006/relationships/image" Target="../media/image169.png"/><Relationship Id="rId2" Type="http://schemas.openxmlformats.org/officeDocument/2006/relationships/image" Target="../media/image170.jpeg"/><Relationship Id="rId3" Type="http://schemas.openxmlformats.org/officeDocument/2006/relationships/image" Target="../media/image171.jpeg"/><Relationship Id="rId4" Type="http://schemas.openxmlformats.org/officeDocument/2006/relationships/image" Target="../media/image172.png"/><Relationship Id="rId5" Type="http://schemas.openxmlformats.org/officeDocument/2006/relationships/slideLayout" Target="../slideLayouts/slideLayout1.xml"/>
</Relationships>
</file>

<file path=ppt/slides/_rels/slide35.xml.rels><?xml version="1.0" encoding="UTF-8"?>
<Relationships xmlns="http://schemas.openxmlformats.org/package/2006/relationships"><Relationship Id="rId1" Type="http://schemas.openxmlformats.org/officeDocument/2006/relationships/image" Target="../media/image173.png"/><Relationship Id="rId2" Type="http://schemas.openxmlformats.org/officeDocument/2006/relationships/image" Target="../media/image174.jpeg"/><Relationship Id="rId3" Type="http://schemas.openxmlformats.org/officeDocument/2006/relationships/image" Target="../media/image175.jpeg"/><Relationship Id="rId4" Type="http://schemas.openxmlformats.org/officeDocument/2006/relationships/image" Target="../media/image176.png"/><Relationship Id="rId5" Type="http://schemas.openxmlformats.org/officeDocument/2006/relationships/slideLayout" Target="../slideLayouts/slideLayout1.xml"/>
</Relationships>
</file>

<file path=ppt/slides/_rels/slide36.xml.rels><?xml version="1.0" encoding="UTF-8"?>
<Relationships xmlns="http://schemas.openxmlformats.org/package/2006/relationships"><Relationship Id="rId1" Type="http://schemas.openxmlformats.org/officeDocument/2006/relationships/image" Target="../media/image177.png"/><Relationship Id="rId2" Type="http://schemas.openxmlformats.org/officeDocument/2006/relationships/image" Target="../media/image178.jpeg"/><Relationship Id="rId3" Type="http://schemas.openxmlformats.org/officeDocument/2006/relationships/image" Target="../media/image179.png"/><Relationship Id="rId4" Type="http://schemas.openxmlformats.org/officeDocument/2006/relationships/slideLayout" Target="../slideLayouts/slideLayout13.xml"/>
</Relationships>
</file>

<file path=ppt/slides/_rels/slide37.xml.rels><?xml version="1.0" encoding="UTF-8"?>
<Relationships xmlns="http://schemas.openxmlformats.org/package/2006/relationships"><Relationship Id="rId1" Type="http://schemas.openxmlformats.org/officeDocument/2006/relationships/image" Target="../media/image180.png"/><Relationship Id="rId2" Type="http://schemas.openxmlformats.org/officeDocument/2006/relationships/image" Target="../media/image181.jpeg"/><Relationship Id="rId3" Type="http://schemas.openxmlformats.org/officeDocument/2006/relationships/image" Target="../media/image182.png"/><Relationship Id="rId4" Type="http://schemas.openxmlformats.org/officeDocument/2006/relationships/image" Target="../media/image183.jpeg"/><Relationship Id="rId5" Type="http://schemas.openxmlformats.org/officeDocument/2006/relationships/image" Target="../media/image184.jpeg"/><Relationship Id="rId6" Type="http://schemas.openxmlformats.org/officeDocument/2006/relationships/slideLayout" Target="../slideLayouts/slideLayout13.xml"/><Relationship Id="rId7" Type="http://schemas.openxmlformats.org/officeDocument/2006/relationships/notesSlide" Target="../notesSlides/notesSlide37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17.png"/><Relationship Id="rId2" Type="http://schemas.openxmlformats.org/officeDocument/2006/relationships/chart" Target="../charts/chart4.xml"/><Relationship Id="rId3" Type="http://schemas.openxmlformats.org/officeDocument/2006/relationships/chart" Target="../charts/chart5.xml"/><Relationship Id="rId4" Type="http://schemas.openxmlformats.org/officeDocument/2006/relationships/image" Target="../media/image18.jpeg"/><Relationship Id="rId5" Type="http://schemas.openxmlformats.org/officeDocument/2006/relationships/chart" Target="../charts/chart6.xml"/><Relationship Id="rId6" Type="http://schemas.openxmlformats.org/officeDocument/2006/relationships/diagramData" Target="../diagrams/data1.xml"/><Relationship Id="rId7" Type="http://schemas.openxmlformats.org/officeDocument/2006/relationships/diagramLayout" Target="../diagrams/layout1.xml"/><Relationship Id="rId8" Type="http://schemas.openxmlformats.org/officeDocument/2006/relationships/diagramQuickStyle" Target="../diagrams/quickStyle1.xml"/><Relationship Id="rId9" Type="http://schemas.openxmlformats.org/officeDocument/2006/relationships/diagramColors" Target="../diagrams/colors1.xml"/><Relationship Id="rId10" Type="http://schemas.microsoft.com/office/2007/relationships/diagramDrawing" Target="../diagrams/drawing1.xml"/><Relationship Id="rId11" Type="http://schemas.openxmlformats.org/officeDocument/2006/relationships/diagramData" Target="../diagrams/data2.xml"/><Relationship Id="rId12" Type="http://schemas.openxmlformats.org/officeDocument/2006/relationships/diagramLayout" Target="../diagrams/layout2.xml"/><Relationship Id="rId13" Type="http://schemas.openxmlformats.org/officeDocument/2006/relationships/diagramQuickStyle" Target="../diagrams/quickStyle2.xml"/><Relationship Id="rId14" Type="http://schemas.openxmlformats.org/officeDocument/2006/relationships/diagramColors" Target="../diagrams/colors2.xml"/><Relationship Id="rId15" Type="http://schemas.microsoft.com/office/2007/relationships/diagramDrawing" Target="../diagrams/drawing2.xml"/><Relationship Id="rId16" Type="http://schemas.openxmlformats.org/officeDocument/2006/relationships/image" Target="../media/image19.png"/><Relationship Id="rId17" Type="http://schemas.openxmlformats.org/officeDocument/2006/relationships/slideLayout" Target="../slideLayouts/slideLayout13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20.png"/><Relationship Id="rId2" Type="http://schemas.openxmlformats.org/officeDocument/2006/relationships/image" Target="../media/image21.png"/><Relationship Id="rId3" Type="http://schemas.openxmlformats.org/officeDocument/2006/relationships/image" Target="../media/image22.jpeg"/><Relationship Id="rId4" Type="http://schemas.openxmlformats.org/officeDocument/2006/relationships/image" Target="../media/image23.png"/><Relationship Id="rId5" Type="http://schemas.openxmlformats.org/officeDocument/2006/relationships/slideLayout" Target="../slideLayouts/slideLayout13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24.png"/><Relationship Id="rId2" Type="http://schemas.openxmlformats.org/officeDocument/2006/relationships/image" Target="../media/image25.jpeg"/><Relationship Id="rId3" Type="http://schemas.openxmlformats.org/officeDocument/2006/relationships/image" Target="../media/image26.png"/><Relationship Id="rId4" Type="http://schemas.openxmlformats.org/officeDocument/2006/relationships/image" Target="../media/image27.jpeg"/><Relationship Id="rId5" Type="http://schemas.openxmlformats.org/officeDocument/2006/relationships/image" Target="../media/image28.jpeg"/><Relationship Id="rId6" Type="http://schemas.openxmlformats.org/officeDocument/2006/relationships/slideLayout" Target="../slideLayouts/slideLayout13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29.png"/><Relationship Id="rId2" Type="http://schemas.openxmlformats.org/officeDocument/2006/relationships/image" Target="../media/image30.jpeg"/><Relationship Id="rId3" Type="http://schemas.openxmlformats.org/officeDocument/2006/relationships/image" Target="../media/image31.jpeg"/><Relationship Id="rId4" Type="http://schemas.openxmlformats.org/officeDocument/2006/relationships/image" Target="../media/image32.jpeg"/><Relationship Id="rId5" Type="http://schemas.openxmlformats.org/officeDocument/2006/relationships/image" Target="../media/image33.jpeg"/><Relationship Id="rId6" Type="http://schemas.openxmlformats.org/officeDocument/2006/relationships/image" Target="../media/image34.jpeg"/><Relationship Id="rId7" Type="http://schemas.openxmlformats.org/officeDocument/2006/relationships/image" Target="../media/image35.jpeg"/><Relationship Id="rId8" Type="http://schemas.openxmlformats.org/officeDocument/2006/relationships/image" Target="../media/image36.jpeg"/><Relationship Id="rId9" Type="http://schemas.openxmlformats.org/officeDocument/2006/relationships/image" Target="../media/image37.jpeg"/><Relationship Id="rId10" Type="http://schemas.openxmlformats.org/officeDocument/2006/relationships/image" Target="../media/image38.png"/><Relationship Id="rId11" Type="http://schemas.openxmlformats.org/officeDocument/2006/relationships/slideLayout" Target="../slideLayouts/slideLayout13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39.png"/><Relationship Id="rId2" Type="http://schemas.openxmlformats.org/officeDocument/2006/relationships/image" Target="../media/image40.jpeg"/><Relationship Id="rId3" Type="http://schemas.openxmlformats.org/officeDocument/2006/relationships/image" Target="../media/image41.jpeg"/><Relationship Id="rId4" Type="http://schemas.openxmlformats.org/officeDocument/2006/relationships/image" Target="../media/image42.jpeg"/><Relationship Id="rId5" Type="http://schemas.openxmlformats.org/officeDocument/2006/relationships/image" Target="../media/image43.png"/><Relationship Id="rId6" Type="http://schemas.openxmlformats.org/officeDocument/2006/relationships/slideLayout" Target="../slideLayouts/slideLayout13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44.png"/><Relationship Id="rId2" Type="http://schemas.openxmlformats.org/officeDocument/2006/relationships/image" Target="../media/image45.jpeg"/><Relationship Id="rId3" Type="http://schemas.openxmlformats.org/officeDocument/2006/relationships/image" Target="../media/image46.png"/><Relationship Id="rId4" Type="http://schemas.openxmlformats.org/officeDocument/2006/relationships/slideLayout" Target="../slideLayouts/slideLayout13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Text Box 2" descr=""/>
          <p:cNvPicPr/>
          <p:nvPr/>
        </p:nvPicPr>
        <p:blipFill>
          <a:blip r:embed="rId1">
            <a:alphaModFix amt="0"/>
          </a:blip>
          <a:stretch/>
        </p:blipFill>
        <p:spPr>
          <a:xfrm rot="10800000">
            <a:off x="-12240" y="688320"/>
            <a:ext cx="9156600" cy="6169320"/>
          </a:xfrm>
          <a:prstGeom prst="rect">
            <a:avLst/>
          </a:prstGeom>
          <a:ln w="0">
            <a:noFill/>
          </a:ln>
        </p:spPr>
      </p:pic>
      <p:sp>
        <p:nvSpPr>
          <p:cNvPr id="99" name="CustomShape 1"/>
          <p:cNvSpPr/>
          <p:nvPr/>
        </p:nvSpPr>
        <p:spPr>
          <a:xfrm>
            <a:off x="6302520" y="0"/>
            <a:ext cx="1944360" cy="383760"/>
          </a:xfrm>
          <a:prstGeom prst="rect">
            <a:avLst/>
          </a:prstGeom>
          <a:noFill/>
          <a:ln w="9525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00" name="CustomShape 2"/>
          <p:cNvSpPr/>
          <p:nvPr/>
        </p:nvSpPr>
        <p:spPr>
          <a:xfrm>
            <a:off x="-15840" y="2421000"/>
            <a:ext cx="9143640" cy="4030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01" name="CustomShape 3"/>
          <p:cNvSpPr/>
          <p:nvPr/>
        </p:nvSpPr>
        <p:spPr>
          <a:xfrm>
            <a:off x="539640" y="1714320"/>
            <a:ext cx="7746840" cy="3941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rmAutofit/>
          </a:bodyPr>
          <a:p>
            <a:pPr marL="45720" algn="ctr">
              <a:lnSpc>
                <a:spcPct val="100000"/>
              </a:lnSpc>
              <a:spcBef>
                <a:spcPts val="380"/>
              </a:spcBef>
              <a:spcAft>
                <a:spcPts val="300"/>
              </a:spcAft>
              <a:tabLst>
                <a:tab algn="l" pos="0"/>
              </a:tabLst>
            </a:pPr>
            <a:r>
              <a:rPr b="0" i="1" lang="ru-RU" sz="1900" spc="-1" strike="noStrike">
                <a:solidFill>
                  <a:srgbClr val="006600"/>
                </a:solidFill>
                <a:latin typeface="Times New Roman"/>
              </a:rPr>
              <a:t>     </a:t>
            </a:r>
            <a:endParaRPr b="0" lang="ru-RU" sz="1900" spc="-1" strike="noStrike">
              <a:latin typeface="Arial"/>
            </a:endParaRPr>
          </a:p>
        </p:txBody>
      </p:sp>
      <p:sp>
        <p:nvSpPr>
          <p:cNvPr id="102" name="CustomShape 4"/>
          <p:cNvSpPr/>
          <p:nvPr/>
        </p:nvSpPr>
        <p:spPr>
          <a:xfrm>
            <a:off x="0" y="2928960"/>
            <a:ext cx="9143640" cy="3953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ru-RU" sz="1400" spc="-1" strike="noStrike">
                <a:solidFill>
                  <a:srgbClr val="00b050"/>
                </a:solidFill>
                <a:latin typeface="Times New Roman"/>
              </a:rPr>
              <a:t>                </a:t>
            </a:r>
            <a:r>
              <a:rPr b="1" lang="ru-RU" sz="1400" spc="-1" strike="noStrike">
                <a:solidFill>
                  <a:srgbClr val="000000"/>
                </a:solidFill>
                <a:latin typeface="Times New Roman"/>
              </a:rPr>
              <a:t>Дорогие друзья! Сердечно приветствуем  вас на нашем сайте.</a:t>
            </a:r>
            <a:endParaRPr b="0" lang="ru-RU" sz="1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4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1" lang="ru-RU" sz="1200" spc="-1" strike="noStrike">
                <a:solidFill>
                  <a:srgbClr val="000000"/>
                </a:solidFill>
                <a:latin typeface="Times New Roman"/>
              </a:rPr>
              <a:t> </a:t>
            </a:r>
            <a:r>
              <a:rPr b="1" lang="ru-RU" sz="1200" spc="-1" strike="noStrike">
                <a:solidFill>
                  <a:srgbClr val="000000"/>
                </a:solidFill>
                <a:latin typeface="Times New Roman"/>
              </a:rPr>
              <a:t>«Бюджет для граждан» существует уже не первый год и доказал свою значимость и востребованность, как эффективный механизм «виртуального» диалога между муниципальной властью и населением города, занял важное место в общественной жизни. В целях обеспечения открытости работы Администрации города Курска представляем вашему вниманию отчет об исполнении бюджета города Курска за 2020 год в формате – «Бюджет для граждан». Данная форма отчета об исполнении бюджета предназначена для различных категорий населения города и представителей разных профессий: студентов, молодых семей и пенсионеров, педагогов и врачей, а также других категорий населения, не обладающих специальными знаниями в сфере бюджетного законодательства, и поможет разобраться им в главном финансовом документе города. В презентации вы сможете оценить объемы доходов и расходов бюджета города за 2020 год, их динамику в сравнении с предыдущим годом, увидеть основные направления расходования средств бюджета в отчетном году на финансирование мероприятий в сфере образования, культуры, молодежной и социальной политики, жилищно-коммунального хозяйства, и других сферах и проектах. Надеюсь, что знакомство с результатами и особенностями муниципальных финансов за 2020 год будет для вас не только интересным, но и полезным, что даст вам в дальнейшем возможность участия в обсуждении важных вопросов и принятии решений, связанных с жизнедеятельностью города Курска. Информационный ресурс «Бюджет для граждан»  подготовлен к  проекту решения Курского городского Собрания «Об исполнении бюджета города Курска за 2020 год». С данным документом  можно ознакомиться в сети «Интернет» на  сайте Администрации  города Курска в разделе «Экономика»  и на сайте Курского городского Собрания в разделе «Открытый диалог».</a:t>
            </a:r>
            <a:endParaRPr b="0" lang="ru-RU" sz="12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endParaRPr b="0" lang="ru-RU" sz="12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1" lang="ru-RU" sz="1200" spc="-1" strike="noStrike">
                <a:solidFill>
                  <a:srgbClr val="000000"/>
                </a:solidFill>
                <a:latin typeface="Times New Roman"/>
              </a:rPr>
              <a:t>С уважением, </a:t>
            </a:r>
            <a:endParaRPr b="0" lang="ru-RU" sz="12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1" lang="ru-RU" sz="1200" spc="-1" strike="noStrike">
                <a:solidFill>
                  <a:srgbClr val="000000"/>
                </a:solidFill>
                <a:latin typeface="Times New Roman"/>
              </a:rPr>
              <a:t>Глава города Курска                                                                                                                                                  В.Н. Карамышев  </a:t>
            </a:r>
            <a:endParaRPr b="0" lang="ru-RU" sz="1200" spc="-1" strike="noStrike">
              <a:latin typeface="Arial"/>
            </a:endParaRPr>
          </a:p>
        </p:txBody>
      </p:sp>
      <p:sp>
        <p:nvSpPr>
          <p:cNvPr id="103" name="TextShape 5"/>
          <p:cNvSpPr txBox="1"/>
          <p:nvPr/>
        </p:nvSpPr>
        <p:spPr>
          <a:xfrm>
            <a:off x="8381880" y="6643800"/>
            <a:ext cx="761760" cy="213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p>
            <a:pPr algn="r">
              <a:lnSpc>
                <a:spcPct val="100000"/>
              </a:lnSpc>
            </a:pPr>
            <a:fld id="{7955E42E-4659-442B-87CC-D0A0AE76B667}" type="slidenum">
              <a:rPr b="0" lang="ru-RU" sz="1200" spc="-1" strike="noStrike">
                <a:solidFill>
                  <a:srgbClr val="035c75"/>
                </a:solidFill>
                <a:latin typeface="Arial"/>
              </a:rPr>
              <a:t>1</a:t>
            </a:fld>
            <a:endParaRPr b="0" lang="ru-RU" sz="1200" spc="-1" strike="noStrike">
              <a:latin typeface="Times New Roman"/>
            </a:endParaRPr>
          </a:p>
        </p:txBody>
      </p:sp>
      <p:sp>
        <p:nvSpPr>
          <p:cNvPr id="104" name="CustomShape 6"/>
          <p:cNvSpPr/>
          <p:nvPr/>
        </p:nvSpPr>
        <p:spPr>
          <a:xfrm>
            <a:off x="1907640" y="1052640"/>
            <a:ext cx="5450040" cy="1919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ru-RU" sz="2400" spc="-1" strike="noStrike">
                <a:solidFill>
                  <a:srgbClr val="9db9ff"/>
                </a:solidFill>
                <a:latin typeface="Arial Black"/>
              </a:rPr>
              <a:t>БЮДЖЕТ ДЛЯ ГРАЖДАН  </a:t>
            </a:r>
            <a:endParaRPr b="0" lang="ru-RU" sz="2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ru-RU" sz="2400" spc="-1" strike="noStrike">
                <a:solidFill>
                  <a:srgbClr val="9db9ff"/>
                </a:solidFill>
                <a:latin typeface="Arial Black"/>
              </a:rPr>
              <a:t>к проекту Решения Курского городского Собрания </a:t>
            </a:r>
            <a:endParaRPr b="0" lang="ru-RU" sz="2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ru-RU" sz="2400" spc="-1" strike="noStrike">
                <a:solidFill>
                  <a:srgbClr val="9db9ff"/>
                </a:solidFill>
                <a:latin typeface="Arial Black"/>
              </a:rPr>
              <a:t>«Об исполнении бюджета города Курска за 2020 год»</a:t>
            </a:r>
            <a:endParaRPr b="0" lang="ru-RU" sz="2400" spc="-1" strike="noStrike">
              <a:latin typeface="Arial"/>
            </a:endParaRPr>
          </a:p>
        </p:txBody>
      </p:sp>
      <p:pic>
        <p:nvPicPr>
          <p:cNvPr id="105" name="Picture 2" descr="http://dnevnik-pensionerki.ru/wp-content/uploads/2018/09/%D0%BD%D0%B5%D1%84%D1%82%D1%8F%D0%BD%D0%B8%D0%BA%D0%B0%D0%BC-%D0%BE%D0%BF%D1%8F%D1%82%D1%8C-%D0%BE%D1%82%D1%81%D1%82%D0%B5%D0%B3%D0%BD%D1%83%D1%82-%D0%B4%D0%B5%D0%BD%D0%B5%D0%B3-%D0%B8%D0%B7-%D0%B1%D1%8E%D0%B4%D0%B6%D0%B5%D1%82%D0%B0.png"/>
          <p:cNvPicPr/>
          <p:nvPr/>
        </p:nvPicPr>
        <p:blipFill>
          <a:blip r:embed="rId2"/>
          <a:stretch/>
        </p:blipFill>
        <p:spPr>
          <a:xfrm>
            <a:off x="0" y="1071720"/>
            <a:ext cx="2214360" cy="1714320"/>
          </a:xfrm>
          <a:prstGeom prst="rect">
            <a:avLst/>
          </a:prstGeom>
          <a:ln w="0">
            <a:noFill/>
          </a:ln>
          <a:effectLst>
            <a:softEdge rad="127080"/>
          </a:effectLst>
        </p:spPr>
      </p:pic>
      <p:pic>
        <p:nvPicPr>
          <p:cNvPr id="106" name="Picture 6" descr="http://gov.cap.ru/UserFiles/news/201702/14/thumb_budj_540_500.jpg"/>
          <p:cNvPicPr/>
          <p:nvPr/>
        </p:nvPicPr>
        <p:blipFill>
          <a:blip r:embed="rId3"/>
          <a:stretch/>
        </p:blipFill>
        <p:spPr>
          <a:xfrm>
            <a:off x="6715080" y="1000080"/>
            <a:ext cx="2428560" cy="1887840"/>
          </a:xfrm>
          <a:prstGeom prst="rect">
            <a:avLst/>
          </a:prstGeom>
          <a:ln w="0">
            <a:noFill/>
          </a:ln>
          <a:effectLst>
            <a:softEdge rad="317520"/>
          </a:effectLst>
        </p:spPr>
      </p:pic>
      <p:pic>
        <p:nvPicPr>
          <p:cNvPr id="107" name="Рисунок 13" descr="header2.jpg"/>
          <p:cNvPicPr/>
          <p:nvPr/>
        </p:nvPicPr>
        <p:blipFill>
          <a:blip r:embed="rId4"/>
          <a:stretch/>
        </p:blipFill>
        <p:spPr>
          <a:xfrm>
            <a:off x="0" y="0"/>
            <a:ext cx="9143640" cy="1052280"/>
          </a:xfrm>
          <a:prstGeom prst="rect">
            <a:avLst/>
          </a:prstGeom>
          <a:ln w="0">
            <a:noFill/>
          </a:ln>
        </p:spPr>
      </p:pic>
      <p:pic>
        <p:nvPicPr>
          <p:cNvPr id="108" name="Picture 2" descr="http://yuzgu.ru/images/files/gerb-kursk.png"/>
          <p:cNvPicPr/>
          <p:nvPr/>
        </p:nvPicPr>
        <p:blipFill>
          <a:blip r:embed="rId5"/>
          <a:stretch/>
        </p:blipFill>
        <p:spPr>
          <a:xfrm>
            <a:off x="4000320" y="0"/>
            <a:ext cx="1075680" cy="9997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" name="Text Box 2" descr=""/>
          <p:cNvPicPr/>
          <p:nvPr/>
        </p:nvPicPr>
        <p:blipFill>
          <a:blip r:embed="rId1">
            <a:alphaModFix amt="0"/>
          </a:blip>
          <a:stretch/>
        </p:blipFill>
        <p:spPr>
          <a:xfrm rot="10800000">
            <a:off x="-12240" y="688320"/>
            <a:ext cx="9156600" cy="6169320"/>
          </a:xfrm>
          <a:prstGeom prst="rect">
            <a:avLst/>
          </a:prstGeom>
          <a:ln w="0">
            <a:noFill/>
          </a:ln>
        </p:spPr>
      </p:pic>
      <p:sp>
        <p:nvSpPr>
          <p:cNvPr id="199" name="CustomShape 1"/>
          <p:cNvSpPr/>
          <p:nvPr/>
        </p:nvSpPr>
        <p:spPr>
          <a:xfrm>
            <a:off x="71280" y="2357280"/>
            <a:ext cx="3176640" cy="143856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>
            <a:solidFill>
              <a:srgbClr val="009dd9"/>
            </a:solidFill>
            <a:rou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50000"/>
              </a:lnSpc>
            </a:pPr>
            <a:r>
              <a:rPr b="1" lang="ru-RU" sz="1600" spc="-1" strike="noStrike">
                <a:solidFill>
                  <a:srgbClr val="002060"/>
                </a:solidFill>
                <a:latin typeface="Times New Roman"/>
              </a:rPr>
              <a:t>НАЛОГОВЫЕ И НЕНАЛОГОВЫЕ ДОХОДЫ  всего исполнены за </a:t>
            </a:r>
            <a:br/>
            <a:r>
              <a:rPr b="1" lang="ru-RU" sz="1600" spc="-1" strike="noStrike">
                <a:solidFill>
                  <a:srgbClr val="002060"/>
                </a:solidFill>
                <a:latin typeface="Times New Roman"/>
              </a:rPr>
              <a:t>2020 год – </a:t>
            </a:r>
            <a:r>
              <a:rPr b="1" lang="ru-RU" sz="1600" spc="-1" strike="noStrike">
                <a:solidFill>
                  <a:srgbClr val="000000"/>
                </a:solidFill>
                <a:latin typeface="Times New Roman"/>
              </a:rPr>
              <a:t>4 344 433 </a:t>
            </a:r>
            <a:r>
              <a:rPr b="1" lang="ru-RU" sz="1600" spc="-1" strike="noStrike">
                <a:solidFill>
                  <a:srgbClr val="002060"/>
                </a:solidFill>
                <a:latin typeface="Times New Roman"/>
              </a:rPr>
              <a:t>тыс.рублей </a:t>
            </a:r>
            <a:endParaRPr b="0" lang="ru-RU" sz="1600" spc="-1" strike="noStrike">
              <a:latin typeface="Arial"/>
            </a:endParaRPr>
          </a:p>
        </p:txBody>
      </p:sp>
      <p:sp>
        <p:nvSpPr>
          <p:cNvPr id="200" name="CustomShape 2"/>
          <p:cNvSpPr/>
          <p:nvPr/>
        </p:nvSpPr>
        <p:spPr>
          <a:xfrm>
            <a:off x="5796000" y="1773360"/>
            <a:ext cx="199800" cy="244080"/>
          </a:xfrm>
          <a:prstGeom prst="rect">
            <a:avLst/>
          </a:prstGeom>
          <a:noFill/>
          <a:ln w="9525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201" name="Picture 9" descr="http://penza.press/wp-content/uploads/2015/10/byudzhet_0.jpg"/>
          <p:cNvPicPr/>
          <p:nvPr/>
        </p:nvPicPr>
        <p:blipFill>
          <a:blip r:embed="rId2"/>
          <a:stretch/>
        </p:blipFill>
        <p:spPr>
          <a:xfrm>
            <a:off x="214200" y="4357800"/>
            <a:ext cx="2142720" cy="2219400"/>
          </a:xfrm>
          <a:prstGeom prst="rect">
            <a:avLst/>
          </a:prstGeom>
          <a:ln w="0">
            <a:noFill/>
          </a:ln>
          <a:effectLst>
            <a:softEdge rad="127080"/>
          </a:effectLst>
        </p:spPr>
      </p:pic>
      <p:graphicFrame>
        <p:nvGraphicFramePr>
          <p:cNvPr id="202" name="Диаграмма 26"/>
          <p:cNvGraphicFramePr/>
          <p:nvPr/>
        </p:nvGraphicFramePr>
        <p:xfrm>
          <a:off x="2357280" y="3000240"/>
          <a:ext cx="6786360" cy="3857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03" name="TextShape 3"/>
          <p:cNvSpPr txBox="1"/>
          <p:nvPr/>
        </p:nvSpPr>
        <p:spPr>
          <a:xfrm>
            <a:off x="8381880" y="6492960"/>
            <a:ext cx="761760" cy="3646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p>
            <a:pPr algn="r">
              <a:lnSpc>
                <a:spcPct val="100000"/>
              </a:lnSpc>
            </a:pPr>
            <a:fld id="{0E528A50-5AFC-434F-9F61-3B8B2FA1FA66}" type="slidenum">
              <a:rPr b="0" lang="ru-RU" sz="1200" spc="-1" strike="noStrike">
                <a:solidFill>
                  <a:srgbClr val="035c75"/>
                </a:solidFill>
                <a:latin typeface="Arial"/>
              </a:rPr>
              <a:t>&lt;номер&gt;</a:t>
            </a:fld>
            <a:endParaRPr b="0" lang="ru-RU" sz="1200" spc="-1" strike="noStrike">
              <a:latin typeface="Times New Roman"/>
            </a:endParaRPr>
          </a:p>
        </p:txBody>
      </p:sp>
      <p:pic>
        <p:nvPicPr>
          <p:cNvPr id="204" name="Picture 2" descr="http://sengilej.ru/userfiles/image/Priziv_nalog_02.jpg"/>
          <p:cNvPicPr/>
          <p:nvPr/>
        </p:nvPicPr>
        <p:blipFill>
          <a:blip r:embed="rId4"/>
          <a:stretch/>
        </p:blipFill>
        <p:spPr>
          <a:xfrm>
            <a:off x="5929200" y="2214720"/>
            <a:ext cx="3214440" cy="2356920"/>
          </a:xfrm>
          <a:prstGeom prst="rect">
            <a:avLst/>
          </a:prstGeom>
          <a:ln w="0">
            <a:noFill/>
          </a:ln>
          <a:effectLst>
            <a:softEdge rad="127080"/>
          </a:effectLst>
        </p:spPr>
      </p:pic>
      <p:sp>
        <p:nvSpPr>
          <p:cNvPr id="205" name="CustomShape 4"/>
          <p:cNvSpPr/>
          <p:nvPr/>
        </p:nvSpPr>
        <p:spPr>
          <a:xfrm>
            <a:off x="0" y="1071720"/>
            <a:ext cx="9143640" cy="1370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ru-RU" sz="2800" spc="-1" strike="noStrike">
                <a:solidFill>
                  <a:srgbClr val="9db9ff"/>
                </a:solidFill>
                <a:latin typeface="Arial Black"/>
              </a:rPr>
              <a:t>СТРУКТУРА НАЛОГОВЫХ И НЕНАЛОГОВЫХ ДОХОДОВ БЮДЖЕТА Г</a:t>
            </a:r>
            <a:r>
              <a:rPr b="1" lang="en-US" sz="2800" spc="-1" strike="noStrike">
                <a:solidFill>
                  <a:srgbClr val="9db9ff"/>
                </a:solidFill>
                <a:latin typeface="Arial Black"/>
              </a:rPr>
              <a:t>.</a:t>
            </a:r>
            <a:r>
              <a:rPr b="1" lang="ru-RU" sz="2800" spc="-1" strike="noStrike">
                <a:solidFill>
                  <a:srgbClr val="9db9ff"/>
                </a:solidFill>
                <a:latin typeface="Arial Black"/>
              </a:rPr>
              <a:t> КУРСКА </a:t>
            </a:r>
            <a:endParaRPr b="0" lang="ru-RU" sz="2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ru-RU" sz="2800" spc="-1" strike="noStrike">
                <a:solidFill>
                  <a:srgbClr val="9db9ff"/>
                </a:solidFill>
                <a:latin typeface="Arial Black"/>
              </a:rPr>
              <a:t>ЗА 2020 ГОД</a:t>
            </a:r>
            <a:endParaRPr b="0" lang="ru-RU" sz="2800" spc="-1" strike="noStrike">
              <a:latin typeface="Arial"/>
            </a:endParaRPr>
          </a:p>
        </p:txBody>
      </p:sp>
      <p:pic>
        <p:nvPicPr>
          <p:cNvPr id="206" name="Рисунок 25" descr="header2.jpg"/>
          <p:cNvPicPr/>
          <p:nvPr/>
        </p:nvPicPr>
        <p:blipFill>
          <a:blip r:embed="rId5"/>
          <a:stretch/>
        </p:blipFill>
        <p:spPr>
          <a:xfrm>
            <a:off x="0" y="0"/>
            <a:ext cx="9143640" cy="1052280"/>
          </a:xfrm>
          <a:prstGeom prst="rect">
            <a:avLst/>
          </a:prstGeom>
          <a:ln w="0">
            <a:noFill/>
          </a:ln>
        </p:spPr>
      </p:pic>
      <p:pic>
        <p:nvPicPr>
          <p:cNvPr id="207" name="Picture 2" descr="http://yuzgu.ru/images/files/gerb-kursk.png"/>
          <p:cNvPicPr/>
          <p:nvPr/>
        </p:nvPicPr>
        <p:blipFill>
          <a:blip r:embed="rId6"/>
          <a:stretch/>
        </p:blipFill>
        <p:spPr>
          <a:xfrm>
            <a:off x="3996000" y="0"/>
            <a:ext cx="1158840" cy="10713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" name="Text Box 2" descr=""/>
          <p:cNvPicPr/>
          <p:nvPr/>
        </p:nvPicPr>
        <p:blipFill>
          <a:blip r:embed="rId1">
            <a:alphaModFix amt="0"/>
          </a:blip>
          <a:stretch/>
        </p:blipFill>
        <p:spPr>
          <a:xfrm rot="10800000">
            <a:off x="-12240" y="688320"/>
            <a:ext cx="9156600" cy="6169320"/>
          </a:xfrm>
          <a:prstGeom prst="rect">
            <a:avLst/>
          </a:prstGeom>
          <a:ln w="0">
            <a:noFill/>
          </a:ln>
        </p:spPr>
      </p:pic>
      <p:sp>
        <p:nvSpPr>
          <p:cNvPr id="209" name="CustomShape 1"/>
          <p:cNvSpPr/>
          <p:nvPr/>
        </p:nvSpPr>
        <p:spPr>
          <a:xfrm>
            <a:off x="7734240" y="1011240"/>
            <a:ext cx="1282320" cy="299520"/>
          </a:xfrm>
          <a:prstGeom prst="rect">
            <a:avLst/>
          </a:prstGeom>
          <a:noFill/>
          <a:ln w="9525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10" name="CustomShape 2"/>
          <p:cNvSpPr/>
          <p:nvPr/>
        </p:nvSpPr>
        <p:spPr>
          <a:xfrm>
            <a:off x="673200" y="3444840"/>
            <a:ext cx="396360" cy="568080"/>
          </a:xfrm>
          <a:prstGeom prst="rect">
            <a:avLst/>
          </a:prstGeom>
          <a:blipFill rotWithShape="0">
            <a:blip r:embed="rId2"/>
            <a:stretch/>
          </a:blipFill>
          <a:ln w="9525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11" name="CustomShape 3"/>
          <p:cNvSpPr/>
          <p:nvPr/>
        </p:nvSpPr>
        <p:spPr>
          <a:xfrm>
            <a:off x="5427720" y="5030640"/>
            <a:ext cx="479160" cy="636120"/>
          </a:xfrm>
          <a:prstGeom prst="rect">
            <a:avLst/>
          </a:prstGeom>
          <a:noFill/>
          <a:ln w="9525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12" name="CustomShape 4"/>
          <p:cNvSpPr/>
          <p:nvPr/>
        </p:nvSpPr>
        <p:spPr>
          <a:xfrm>
            <a:off x="6108840" y="5524560"/>
            <a:ext cx="396360" cy="566280"/>
          </a:xfrm>
          <a:prstGeom prst="rect">
            <a:avLst/>
          </a:prstGeom>
          <a:blipFill rotWithShape="0">
            <a:blip r:embed="rId3"/>
            <a:stretch/>
          </a:blipFill>
          <a:ln w="9525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13" name="CustomShape 5"/>
          <p:cNvSpPr/>
          <p:nvPr/>
        </p:nvSpPr>
        <p:spPr>
          <a:xfrm>
            <a:off x="7188120" y="6492960"/>
            <a:ext cx="1828440" cy="364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14" name="CustomShape 6"/>
          <p:cNvSpPr/>
          <p:nvPr/>
        </p:nvSpPr>
        <p:spPr>
          <a:xfrm>
            <a:off x="7667640" y="1628640"/>
            <a:ext cx="183960" cy="366480"/>
          </a:xfrm>
          <a:prstGeom prst="rect">
            <a:avLst/>
          </a:prstGeom>
          <a:noFill/>
          <a:ln w="9525">
            <a:noFill/>
          </a:ln>
        </p:spPr>
        <p:style>
          <a:lnRef idx="0"/>
          <a:fillRef idx="0"/>
          <a:effectRef idx="0"/>
          <a:fontRef idx="minor"/>
        </p:style>
      </p:sp>
      <p:graphicFrame>
        <p:nvGraphicFramePr>
          <p:cNvPr id="215" name="Диаграмма 33"/>
          <p:cNvGraphicFramePr/>
          <p:nvPr/>
        </p:nvGraphicFramePr>
        <p:xfrm>
          <a:off x="1115640" y="2421000"/>
          <a:ext cx="7956720" cy="44366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16" name="TextShape 7"/>
          <p:cNvSpPr txBox="1"/>
          <p:nvPr/>
        </p:nvSpPr>
        <p:spPr>
          <a:xfrm>
            <a:off x="8381880" y="6492960"/>
            <a:ext cx="761760" cy="3646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p>
            <a:pPr algn="r">
              <a:lnSpc>
                <a:spcPct val="100000"/>
              </a:lnSpc>
            </a:pPr>
            <a:fld id="{4030ECBD-C31F-4737-88E2-18199DDB8797}" type="slidenum">
              <a:rPr b="0" lang="ru-RU" sz="1200" spc="-1" strike="noStrike">
                <a:solidFill>
                  <a:srgbClr val="035c75"/>
                </a:solidFill>
                <a:latin typeface="Arial"/>
              </a:rPr>
              <a:t>&lt;номер&gt;</a:t>
            </a:fld>
            <a:endParaRPr b="0" lang="ru-RU" sz="1200" spc="-1" strike="noStrike">
              <a:latin typeface="Times New Roman"/>
            </a:endParaRPr>
          </a:p>
        </p:txBody>
      </p:sp>
      <p:pic>
        <p:nvPicPr>
          <p:cNvPr id="217" name="Picture 2" descr="https://im3-tub-ru.yandex.net/i?id=716016e1a828b0f9d23fea02f09db4e9-l&amp;n=13"/>
          <p:cNvPicPr/>
          <p:nvPr/>
        </p:nvPicPr>
        <p:blipFill>
          <a:blip r:embed="rId5"/>
          <a:stretch/>
        </p:blipFill>
        <p:spPr>
          <a:xfrm>
            <a:off x="0" y="2000160"/>
            <a:ext cx="2552040" cy="1726920"/>
          </a:xfrm>
          <a:prstGeom prst="rect">
            <a:avLst/>
          </a:prstGeom>
          <a:ln w="0">
            <a:noFill/>
          </a:ln>
          <a:effectLst>
            <a:softEdge rad="317520"/>
          </a:effectLst>
        </p:spPr>
      </p:pic>
      <p:pic>
        <p:nvPicPr>
          <p:cNvPr id="218" name="Picture 4" descr="http://static3.depositphotos.com/1000597/111/i/950/depositphotos_1113385-Money-coins-pour-out-from-bag.jpg"/>
          <p:cNvPicPr/>
          <p:nvPr/>
        </p:nvPicPr>
        <p:blipFill>
          <a:blip r:embed="rId6"/>
          <a:stretch/>
        </p:blipFill>
        <p:spPr>
          <a:xfrm>
            <a:off x="6796080" y="2000160"/>
            <a:ext cx="2347560" cy="1328040"/>
          </a:xfrm>
          <a:prstGeom prst="rect">
            <a:avLst/>
          </a:prstGeom>
          <a:ln w="0">
            <a:noFill/>
          </a:ln>
          <a:effectLst>
            <a:softEdge rad="317520"/>
          </a:effectLst>
        </p:spPr>
      </p:pic>
      <p:pic>
        <p:nvPicPr>
          <p:cNvPr id="219" name="Рисунок 18" descr="header2.jpg"/>
          <p:cNvPicPr/>
          <p:nvPr/>
        </p:nvPicPr>
        <p:blipFill>
          <a:blip r:embed="rId7"/>
          <a:stretch/>
        </p:blipFill>
        <p:spPr>
          <a:xfrm>
            <a:off x="0" y="0"/>
            <a:ext cx="9143640" cy="1052280"/>
          </a:xfrm>
          <a:prstGeom prst="rect">
            <a:avLst/>
          </a:prstGeom>
          <a:ln w="0">
            <a:noFill/>
          </a:ln>
        </p:spPr>
      </p:pic>
      <p:pic>
        <p:nvPicPr>
          <p:cNvPr id="220" name="Picture 2" descr="http://yuzgu.ru/images/files/gerb-kursk.png"/>
          <p:cNvPicPr/>
          <p:nvPr/>
        </p:nvPicPr>
        <p:blipFill>
          <a:blip r:embed="rId8"/>
          <a:stretch/>
        </p:blipFill>
        <p:spPr>
          <a:xfrm>
            <a:off x="3996000" y="0"/>
            <a:ext cx="1147320" cy="1071360"/>
          </a:xfrm>
          <a:prstGeom prst="rect">
            <a:avLst/>
          </a:prstGeom>
          <a:ln w="0">
            <a:noFill/>
          </a:ln>
        </p:spPr>
      </p:pic>
      <p:sp>
        <p:nvSpPr>
          <p:cNvPr id="221" name="CustomShape 8"/>
          <p:cNvSpPr/>
          <p:nvPr/>
        </p:nvSpPr>
        <p:spPr>
          <a:xfrm>
            <a:off x="0" y="1071720"/>
            <a:ext cx="9143640" cy="1522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ru-RU" sz="2800" spc="-1" strike="noStrike">
                <a:solidFill>
                  <a:srgbClr val="9db9ff"/>
                </a:solidFill>
                <a:latin typeface="Arial Black"/>
              </a:rPr>
              <a:t>СТРУКТУРА НАЛОГОВЫХ И НЕНАЛОГОВЫХ ДОХОДОВ БЮДЖЕТА ГОРОДА КУРСКА</a:t>
            </a:r>
            <a:endParaRPr b="0" lang="ru-RU" sz="2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ru-RU" sz="2800" spc="-1" strike="noStrike">
                <a:solidFill>
                  <a:srgbClr val="9db9ff"/>
                </a:solidFill>
                <a:latin typeface="Arial Black"/>
              </a:rPr>
              <a:t>  </a:t>
            </a:r>
            <a:r>
              <a:rPr b="1" lang="ru-RU" sz="2800" spc="-1" strike="noStrike">
                <a:solidFill>
                  <a:srgbClr val="9db9ff"/>
                </a:solidFill>
                <a:latin typeface="Arial Black"/>
              </a:rPr>
              <a:t>ЗА 2020 ГОД</a:t>
            </a:r>
            <a:endParaRPr b="0" lang="ru-RU" sz="2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2800" spc="-1" strike="noStrike">
              <a:latin typeface="Arial"/>
            </a:endParaRPr>
          </a:p>
        </p:txBody>
      </p:sp>
    </p:spTree>
  </p:cSld>
  <p:transition spd="slow">
    <p:fade/>
  </p:transition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" name="Text Box 2" descr=""/>
          <p:cNvPicPr/>
          <p:nvPr/>
        </p:nvPicPr>
        <p:blipFill>
          <a:blip r:embed="rId1">
            <a:alphaModFix amt="0"/>
          </a:blip>
          <a:stretch/>
        </p:blipFill>
        <p:spPr>
          <a:xfrm rot="10800000">
            <a:off x="-12240" y="688320"/>
            <a:ext cx="9156600" cy="6169320"/>
          </a:xfrm>
          <a:prstGeom prst="rect">
            <a:avLst/>
          </a:prstGeom>
          <a:ln w="0">
            <a:noFill/>
          </a:ln>
        </p:spPr>
      </p:pic>
      <p:sp>
        <p:nvSpPr>
          <p:cNvPr id="223" name="CustomShape 1"/>
          <p:cNvSpPr/>
          <p:nvPr/>
        </p:nvSpPr>
        <p:spPr>
          <a:xfrm>
            <a:off x="0" y="0"/>
            <a:ext cx="9143640" cy="360"/>
          </a:xfrm>
          <a:prstGeom prst="rect">
            <a:avLst/>
          </a:prstGeom>
          <a:noFill/>
          <a:ln w="9525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24" name="CustomShape 2"/>
          <p:cNvSpPr/>
          <p:nvPr/>
        </p:nvSpPr>
        <p:spPr>
          <a:xfrm>
            <a:off x="0" y="2338560"/>
            <a:ext cx="9143640" cy="360"/>
          </a:xfrm>
          <a:prstGeom prst="rect">
            <a:avLst/>
          </a:prstGeom>
          <a:noFill/>
          <a:ln w="9525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25" name="CustomShape 3"/>
          <p:cNvSpPr/>
          <p:nvPr/>
        </p:nvSpPr>
        <p:spPr>
          <a:xfrm>
            <a:off x="-142920" y="1071720"/>
            <a:ext cx="9429480" cy="928440"/>
          </a:xfrm>
          <a:prstGeom prst="rect">
            <a:avLst/>
          </a:prstGeom>
          <a:noFill/>
          <a:ln w="9525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ru-RU" sz="2600" spc="-1" strike="noStrike">
                <a:solidFill>
                  <a:srgbClr val="9db9ff"/>
                </a:solidFill>
                <a:latin typeface="Arial Black"/>
              </a:rPr>
              <a:t>СТРУКТУРА НАЛОГОВЫХ ДОХОДОВ БЮДЖЕТА ГОРОДА КУРСКА В </a:t>
            </a:r>
            <a:r>
              <a:rPr b="1" lang="en-US" sz="2600" spc="-1" strike="noStrike">
                <a:solidFill>
                  <a:srgbClr val="9db9ff"/>
                </a:solidFill>
                <a:latin typeface="Arial Black"/>
              </a:rPr>
              <a:t>201</a:t>
            </a:r>
            <a:r>
              <a:rPr b="1" lang="ru-RU" sz="2600" spc="-1" strike="noStrike">
                <a:solidFill>
                  <a:srgbClr val="9db9ff"/>
                </a:solidFill>
                <a:latin typeface="Arial Black"/>
              </a:rPr>
              <a:t>9</a:t>
            </a:r>
            <a:r>
              <a:rPr b="1" lang="en-US" sz="2600" spc="-1" strike="noStrike">
                <a:solidFill>
                  <a:srgbClr val="9db9ff"/>
                </a:solidFill>
                <a:latin typeface="Arial Black"/>
              </a:rPr>
              <a:t>-20</a:t>
            </a:r>
            <a:r>
              <a:rPr b="1" lang="ru-RU" sz="2600" spc="-1" strike="noStrike">
                <a:solidFill>
                  <a:srgbClr val="9db9ff"/>
                </a:solidFill>
                <a:latin typeface="Arial Black"/>
              </a:rPr>
              <a:t>20 </a:t>
            </a:r>
            <a:r>
              <a:rPr b="1" lang="ru-RU" sz="1600" spc="-1" strike="noStrike">
                <a:solidFill>
                  <a:srgbClr val="9db9ff"/>
                </a:solidFill>
                <a:latin typeface="Arial Black"/>
              </a:rPr>
              <a:t>ГГ. (В %)</a:t>
            </a:r>
            <a:endParaRPr b="0" lang="ru-RU" sz="1600" spc="-1" strike="noStrike">
              <a:latin typeface="Arial"/>
            </a:endParaRPr>
          </a:p>
        </p:txBody>
      </p:sp>
      <p:sp>
        <p:nvSpPr>
          <p:cNvPr id="226" name="CustomShape 4"/>
          <p:cNvSpPr/>
          <p:nvPr/>
        </p:nvSpPr>
        <p:spPr>
          <a:xfrm>
            <a:off x="1143000" y="2857320"/>
            <a:ext cx="503640" cy="338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27" name="CustomShape 5"/>
          <p:cNvSpPr/>
          <p:nvPr/>
        </p:nvSpPr>
        <p:spPr>
          <a:xfrm>
            <a:off x="1071360" y="2209680"/>
            <a:ext cx="285480" cy="338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graphicFrame>
        <p:nvGraphicFramePr>
          <p:cNvPr id="228" name="Диаграмма 25"/>
          <p:cNvGraphicFramePr/>
          <p:nvPr/>
        </p:nvGraphicFramePr>
        <p:xfrm>
          <a:off x="0" y="1928880"/>
          <a:ext cx="9143640" cy="49287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29" name="TextShape 6"/>
          <p:cNvSpPr txBox="1"/>
          <p:nvPr/>
        </p:nvSpPr>
        <p:spPr>
          <a:xfrm>
            <a:off x="8460360" y="6381360"/>
            <a:ext cx="469080" cy="338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p>
            <a:pPr algn="r">
              <a:lnSpc>
                <a:spcPct val="100000"/>
              </a:lnSpc>
            </a:pPr>
            <a:fld id="{98B6DCEF-F748-4F48-8695-7ADD1F792252}" type="slidenum">
              <a:rPr b="0" lang="ru-RU" sz="1200" spc="-1" strike="noStrike">
                <a:solidFill>
                  <a:srgbClr val="035c75"/>
                </a:solidFill>
                <a:latin typeface="Arial"/>
              </a:rPr>
              <a:t>&lt;номер&gt;</a:t>
            </a:fld>
            <a:endParaRPr b="0" lang="ru-RU" sz="1200" spc="-1" strike="noStrike">
              <a:latin typeface="Times New Roman"/>
            </a:endParaRPr>
          </a:p>
        </p:txBody>
      </p:sp>
      <p:pic>
        <p:nvPicPr>
          <p:cNvPr id="230" name="Рисунок 16" descr="header2.jpg"/>
          <p:cNvPicPr/>
          <p:nvPr/>
        </p:nvPicPr>
        <p:blipFill>
          <a:blip r:embed="rId3"/>
          <a:stretch/>
        </p:blipFill>
        <p:spPr>
          <a:xfrm>
            <a:off x="0" y="0"/>
            <a:ext cx="9143640" cy="1052280"/>
          </a:xfrm>
          <a:prstGeom prst="rect">
            <a:avLst/>
          </a:prstGeom>
          <a:ln w="0">
            <a:noFill/>
          </a:ln>
        </p:spPr>
      </p:pic>
      <p:pic>
        <p:nvPicPr>
          <p:cNvPr id="231" name="Picture 2" descr="http://yuzgu.ru/images/files/gerb-kursk.png"/>
          <p:cNvPicPr/>
          <p:nvPr/>
        </p:nvPicPr>
        <p:blipFill>
          <a:blip r:embed="rId4"/>
          <a:stretch/>
        </p:blipFill>
        <p:spPr>
          <a:xfrm>
            <a:off x="3996000" y="0"/>
            <a:ext cx="1158840" cy="10713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" name="Text Box 2" descr=""/>
          <p:cNvPicPr/>
          <p:nvPr/>
        </p:nvPicPr>
        <p:blipFill>
          <a:blip r:embed="rId1">
            <a:alphaModFix amt="0"/>
          </a:blip>
          <a:stretch/>
        </p:blipFill>
        <p:spPr>
          <a:xfrm rot="10800000">
            <a:off x="-12240" y="688320"/>
            <a:ext cx="9156600" cy="6169320"/>
          </a:xfrm>
          <a:prstGeom prst="rect">
            <a:avLst/>
          </a:prstGeom>
          <a:ln w="0">
            <a:noFill/>
          </a:ln>
        </p:spPr>
      </p:pic>
      <p:sp>
        <p:nvSpPr>
          <p:cNvPr id="233" name="CustomShape 1"/>
          <p:cNvSpPr/>
          <p:nvPr/>
        </p:nvSpPr>
        <p:spPr>
          <a:xfrm>
            <a:off x="0" y="0"/>
            <a:ext cx="9143640" cy="360"/>
          </a:xfrm>
          <a:prstGeom prst="rect">
            <a:avLst/>
          </a:prstGeom>
          <a:noFill/>
          <a:ln w="9525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34" name="CustomShape 2"/>
          <p:cNvSpPr/>
          <p:nvPr/>
        </p:nvSpPr>
        <p:spPr>
          <a:xfrm>
            <a:off x="0" y="2338560"/>
            <a:ext cx="9143640" cy="360"/>
          </a:xfrm>
          <a:prstGeom prst="rect">
            <a:avLst/>
          </a:prstGeom>
          <a:noFill/>
          <a:ln w="9525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35" name="CustomShape 3"/>
          <p:cNvSpPr/>
          <p:nvPr/>
        </p:nvSpPr>
        <p:spPr>
          <a:xfrm>
            <a:off x="0" y="1124280"/>
            <a:ext cx="9143640" cy="936360"/>
          </a:xfrm>
          <a:prstGeom prst="rect">
            <a:avLst/>
          </a:prstGeom>
          <a:noFill/>
          <a:ln w="9525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ru-RU" sz="2600" spc="-1" strike="noStrike">
                <a:solidFill>
                  <a:srgbClr val="9db9ff"/>
                </a:solidFill>
                <a:latin typeface="Arial Black"/>
              </a:rPr>
              <a:t>СТРУКТУРА  НЕНАЛОГОВЫХ ДОХОДОВ БЮДЖЕТА ГОРОДА КУРСКА В </a:t>
            </a:r>
            <a:r>
              <a:rPr b="1" lang="en-US" sz="2600" spc="-1" strike="noStrike">
                <a:solidFill>
                  <a:srgbClr val="9db9ff"/>
                </a:solidFill>
                <a:latin typeface="Arial Black"/>
              </a:rPr>
              <a:t>201</a:t>
            </a:r>
            <a:r>
              <a:rPr b="1" lang="ru-RU" sz="2600" spc="-1" strike="noStrike">
                <a:solidFill>
                  <a:srgbClr val="9db9ff"/>
                </a:solidFill>
                <a:latin typeface="Arial Black"/>
              </a:rPr>
              <a:t>9</a:t>
            </a:r>
            <a:r>
              <a:rPr b="1" lang="en-US" sz="2600" spc="-1" strike="noStrike">
                <a:solidFill>
                  <a:srgbClr val="9db9ff"/>
                </a:solidFill>
                <a:latin typeface="Arial Black"/>
              </a:rPr>
              <a:t>-20</a:t>
            </a:r>
            <a:r>
              <a:rPr b="1" lang="ru-RU" sz="2600" spc="-1" strike="noStrike">
                <a:solidFill>
                  <a:srgbClr val="9db9ff"/>
                </a:solidFill>
                <a:latin typeface="Arial Black"/>
              </a:rPr>
              <a:t>20 </a:t>
            </a:r>
            <a:r>
              <a:rPr b="1" lang="ru-RU" sz="1400" spc="-1" strike="noStrike">
                <a:solidFill>
                  <a:srgbClr val="9db9ff"/>
                </a:solidFill>
                <a:latin typeface="Arial Black"/>
              </a:rPr>
              <a:t>ГГ. (В %)</a:t>
            </a:r>
            <a:endParaRPr b="0" lang="ru-RU" sz="1400" spc="-1" strike="noStrike">
              <a:latin typeface="Arial"/>
            </a:endParaRPr>
          </a:p>
        </p:txBody>
      </p:sp>
      <p:sp>
        <p:nvSpPr>
          <p:cNvPr id="236" name="CustomShape 4"/>
          <p:cNvSpPr/>
          <p:nvPr/>
        </p:nvSpPr>
        <p:spPr>
          <a:xfrm>
            <a:off x="1143000" y="2857320"/>
            <a:ext cx="503640" cy="338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37" name="CustomShape 5"/>
          <p:cNvSpPr/>
          <p:nvPr/>
        </p:nvSpPr>
        <p:spPr>
          <a:xfrm>
            <a:off x="1071360" y="2209680"/>
            <a:ext cx="285480" cy="338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graphicFrame>
        <p:nvGraphicFramePr>
          <p:cNvPr id="238" name="Диаграмма 25"/>
          <p:cNvGraphicFramePr/>
          <p:nvPr/>
        </p:nvGraphicFramePr>
        <p:xfrm>
          <a:off x="0" y="2105640"/>
          <a:ext cx="9143640" cy="4752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39" name="TextShape 6"/>
          <p:cNvSpPr txBox="1"/>
          <p:nvPr/>
        </p:nvSpPr>
        <p:spPr>
          <a:xfrm>
            <a:off x="8674560" y="6519600"/>
            <a:ext cx="469080" cy="338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p>
            <a:pPr algn="r">
              <a:lnSpc>
                <a:spcPct val="100000"/>
              </a:lnSpc>
            </a:pPr>
            <a:fld id="{6680B0AF-10CB-46E1-AC83-1572613EFA7D}" type="slidenum">
              <a:rPr b="0" lang="ru-RU" sz="1200" spc="-1" strike="noStrike">
                <a:solidFill>
                  <a:srgbClr val="035c75"/>
                </a:solidFill>
                <a:latin typeface="Arial"/>
              </a:rPr>
              <a:t>&lt;номер&gt;</a:t>
            </a:fld>
            <a:endParaRPr b="0" lang="ru-RU" sz="1200" spc="-1" strike="noStrike">
              <a:latin typeface="Times New Roman"/>
            </a:endParaRPr>
          </a:p>
        </p:txBody>
      </p:sp>
      <p:pic>
        <p:nvPicPr>
          <p:cNvPr id="240" name="Рисунок 16" descr="header2.jpg"/>
          <p:cNvPicPr/>
          <p:nvPr/>
        </p:nvPicPr>
        <p:blipFill>
          <a:blip r:embed="rId3"/>
          <a:stretch/>
        </p:blipFill>
        <p:spPr>
          <a:xfrm>
            <a:off x="0" y="0"/>
            <a:ext cx="9143640" cy="1052280"/>
          </a:xfrm>
          <a:prstGeom prst="rect">
            <a:avLst/>
          </a:prstGeom>
          <a:ln w="0">
            <a:noFill/>
          </a:ln>
        </p:spPr>
      </p:pic>
      <p:pic>
        <p:nvPicPr>
          <p:cNvPr id="241" name="Picture 2" descr="http://yuzgu.ru/images/files/gerb-kursk.png"/>
          <p:cNvPicPr/>
          <p:nvPr/>
        </p:nvPicPr>
        <p:blipFill>
          <a:blip r:embed="rId4"/>
          <a:stretch/>
        </p:blipFill>
        <p:spPr>
          <a:xfrm>
            <a:off x="3996000" y="0"/>
            <a:ext cx="1158840" cy="10713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2" name="Text Box 2" descr=""/>
          <p:cNvPicPr/>
          <p:nvPr/>
        </p:nvPicPr>
        <p:blipFill>
          <a:blip r:embed="rId1">
            <a:alphaModFix amt="0"/>
          </a:blip>
          <a:stretch/>
        </p:blipFill>
        <p:spPr>
          <a:xfrm rot="10800000">
            <a:off x="-12240" y="688320"/>
            <a:ext cx="9156600" cy="6169320"/>
          </a:xfrm>
          <a:prstGeom prst="rect">
            <a:avLst/>
          </a:prstGeom>
          <a:ln w="0">
            <a:noFill/>
          </a:ln>
        </p:spPr>
      </p:pic>
      <p:sp>
        <p:nvSpPr>
          <p:cNvPr id="243" name="CustomShape 1"/>
          <p:cNvSpPr/>
          <p:nvPr/>
        </p:nvSpPr>
        <p:spPr>
          <a:xfrm>
            <a:off x="7572240" y="6357960"/>
            <a:ext cx="1237680" cy="303480"/>
          </a:xfrm>
          <a:prstGeom prst="rect">
            <a:avLst/>
          </a:prstGeom>
          <a:noFill/>
          <a:ln w="9525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ru-RU" sz="1400" spc="-1" strike="noStrike">
                <a:solidFill>
                  <a:srgbClr val="000000"/>
                </a:solidFill>
                <a:latin typeface="Times New Roman"/>
              </a:rPr>
              <a:t>тыс. рублей</a:t>
            </a:r>
            <a:endParaRPr b="0" lang="ru-RU" sz="1400" spc="-1" strike="noStrike">
              <a:latin typeface="Arial"/>
            </a:endParaRPr>
          </a:p>
        </p:txBody>
      </p:sp>
      <p:sp>
        <p:nvSpPr>
          <p:cNvPr id="244" name="TextShape 2"/>
          <p:cNvSpPr txBox="1"/>
          <p:nvPr/>
        </p:nvSpPr>
        <p:spPr>
          <a:xfrm>
            <a:off x="8381880" y="6492960"/>
            <a:ext cx="761760" cy="3646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p>
            <a:pPr algn="r">
              <a:lnSpc>
                <a:spcPct val="100000"/>
              </a:lnSpc>
            </a:pPr>
            <a:fld id="{259C4C69-CA69-4628-AF09-8D242113C8B7}" type="slidenum">
              <a:rPr b="0" lang="ru-RU" sz="1200" spc="-1" strike="noStrike">
                <a:solidFill>
                  <a:srgbClr val="035c75"/>
                </a:solidFill>
                <a:latin typeface="Arial"/>
              </a:rPr>
              <a:t>&lt;номер&gt;</a:t>
            </a:fld>
            <a:endParaRPr b="0" lang="ru-RU" sz="1200" spc="-1" strike="noStrike">
              <a:latin typeface="Times New Roman"/>
            </a:endParaRPr>
          </a:p>
        </p:txBody>
      </p:sp>
      <p:graphicFrame>
        <p:nvGraphicFramePr>
          <p:cNvPr id="245" name="Диаграмма 21"/>
          <p:cNvGraphicFramePr/>
          <p:nvPr/>
        </p:nvGraphicFramePr>
        <p:xfrm>
          <a:off x="0" y="2071800"/>
          <a:ext cx="9143640" cy="47858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46" name="CustomShape 3"/>
          <p:cNvSpPr/>
          <p:nvPr/>
        </p:nvSpPr>
        <p:spPr>
          <a:xfrm>
            <a:off x="6480" y="1196640"/>
            <a:ext cx="9137160" cy="1034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ru-RU" sz="2600" spc="-1" strike="noStrike">
                <a:solidFill>
                  <a:srgbClr val="9db9ff"/>
                </a:solidFill>
                <a:latin typeface="Arial Black"/>
              </a:rPr>
              <a:t>СТРУКТУРА БЕЗВОЗМЕЗДНЫХ ПОСТУПЛЕНИЙ ИЗ</a:t>
            </a:r>
            <a:r>
              <a:rPr b="1" lang="en-US" sz="2600" spc="-1" strike="noStrike">
                <a:solidFill>
                  <a:srgbClr val="9db9ff"/>
                </a:solidFill>
                <a:latin typeface="Arial Black"/>
              </a:rPr>
              <a:t> </a:t>
            </a:r>
            <a:r>
              <a:rPr b="1" lang="ru-RU" sz="2600" spc="-1" strike="noStrike">
                <a:solidFill>
                  <a:srgbClr val="9db9ff"/>
                </a:solidFill>
                <a:latin typeface="Arial Black"/>
              </a:rPr>
              <a:t>ОБЛАСТНОГО БЮДЖЕТА</a:t>
            </a:r>
            <a:endParaRPr b="0" lang="ru-RU" sz="2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2600" spc="-1" strike="noStrike">
              <a:latin typeface="Arial"/>
            </a:endParaRPr>
          </a:p>
        </p:txBody>
      </p:sp>
      <p:pic>
        <p:nvPicPr>
          <p:cNvPr id="247" name="Рисунок 11" descr="header2.jpg"/>
          <p:cNvPicPr/>
          <p:nvPr/>
        </p:nvPicPr>
        <p:blipFill>
          <a:blip r:embed="rId3"/>
          <a:stretch/>
        </p:blipFill>
        <p:spPr>
          <a:xfrm>
            <a:off x="0" y="0"/>
            <a:ext cx="9143640" cy="1052280"/>
          </a:xfrm>
          <a:prstGeom prst="rect">
            <a:avLst/>
          </a:prstGeom>
          <a:ln w="0">
            <a:noFill/>
          </a:ln>
        </p:spPr>
      </p:pic>
      <p:pic>
        <p:nvPicPr>
          <p:cNvPr id="248" name="Picture 2" descr="http://yuzgu.ru/images/files/gerb-kursk.png"/>
          <p:cNvPicPr/>
          <p:nvPr/>
        </p:nvPicPr>
        <p:blipFill>
          <a:blip r:embed="rId4"/>
          <a:stretch/>
        </p:blipFill>
        <p:spPr>
          <a:xfrm>
            <a:off x="3996000" y="0"/>
            <a:ext cx="1158840" cy="1071360"/>
          </a:xfrm>
          <a:prstGeom prst="rect">
            <a:avLst/>
          </a:prstGeom>
          <a:ln w="0">
            <a:noFill/>
          </a:ln>
        </p:spPr>
      </p:pic>
    </p:spTree>
  </p:cSld>
  <p:transition spd="slow">
    <p:checker dir="horz"/>
  </p:transition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9" name="Text Box 2" descr=""/>
          <p:cNvPicPr/>
          <p:nvPr/>
        </p:nvPicPr>
        <p:blipFill>
          <a:blip r:embed="rId1">
            <a:alphaModFix amt="0"/>
          </a:blip>
          <a:stretch/>
        </p:blipFill>
        <p:spPr>
          <a:xfrm rot="10800000">
            <a:off x="-12240" y="688320"/>
            <a:ext cx="9156600" cy="6169320"/>
          </a:xfrm>
          <a:prstGeom prst="rect">
            <a:avLst/>
          </a:prstGeom>
          <a:ln w="0">
            <a:noFill/>
          </a:ln>
        </p:spPr>
      </p:pic>
      <p:sp>
        <p:nvSpPr>
          <p:cNvPr id="250" name="CustomShape 1"/>
          <p:cNvSpPr/>
          <p:nvPr/>
        </p:nvSpPr>
        <p:spPr>
          <a:xfrm>
            <a:off x="0" y="0"/>
            <a:ext cx="9143640" cy="360"/>
          </a:xfrm>
          <a:prstGeom prst="rect">
            <a:avLst/>
          </a:prstGeom>
          <a:noFill/>
          <a:ln w="9525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51" name="CustomShape 2"/>
          <p:cNvSpPr/>
          <p:nvPr/>
        </p:nvSpPr>
        <p:spPr>
          <a:xfrm>
            <a:off x="0" y="2338560"/>
            <a:ext cx="9143640" cy="360"/>
          </a:xfrm>
          <a:prstGeom prst="rect">
            <a:avLst/>
          </a:prstGeom>
          <a:noFill/>
          <a:ln w="9525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52" name="TextShape 3"/>
          <p:cNvSpPr txBox="1"/>
          <p:nvPr/>
        </p:nvSpPr>
        <p:spPr>
          <a:xfrm>
            <a:off x="827640" y="1197000"/>
            <a:ext cx="7738200" cy="571320"/>
          </a:xfrm>
          <a:prstGeom prst="rect">
            <a:avLst/>
          </a:prstGeom>
        </p:spPr>
      </p:sp>
      <p:sp>
        <p:nvSpPr>
          <p:cNvPr id="253" name="CustomShape 4"/>
          <p:cNvSpPr/>
          <p:nvPr/>
        </p:nvSpPr>
        <p:spPr>
          <a:xfrm>
            <a:off x="7643880" y="1643040"/>
            <a:ext cx="1499760" cy="364680"/>
          </a:xfrm>
          <a:prstGeom prst="rect">
            <a:avLst/>
          </a:prstGeom>
          <a:noFill/>
          <a:ln w="9525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ru-RU" sz="1800" spc="-1" strike="noStrike">
                <a:solidFill>
                  <a:srgbClr val="000000"/>
                </a:solidFill>
                <a:latin typeface="Calibri"/>
              </a:rPr>
              <a:t>Тыс. руб.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254" name="CustomShape 5"/>
          <p:cNvSpPr/>
          <p:nvPr/>
        </p:nvSpPr>
        <p:spPr>
          <a:xfrm>
            <a:off x="928800" y="1124640"/>
            <a:ext cx="7786440" cy="486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ru-RU" sz="2600" spc="-1" strike="noStrike">
                <a:solidFill>
                  <a:srgbClr val="9db9ff"/>
                </a:solidFill>
                <a:latin typeface="Arial Black"/>
              </a:rPr>
              <a:t>РАСХОДЫ БЮДЖЕТА ГОРОДА КУРСКА</a:t>
            </a:r>
            <a:endParaRPr b="0" lang="ru-RU" sz="2600" spc="-1" strike="noStrike">
              <a:latin typeface="Arial"/>
            </a:endParaRPr>
          </a:p>
        </p:txBody>
      </p:sp>
      <p:graphicFrame>
        <p:nvGraphicFramePr>
          <p:cNvPr id="255" name="Диаграмма 18"/>
          <p:cNvGraphicFramePr/>
          <p:nvPr/>
        </p:nvGraphicFramePr>
        <p:xfrm>
          <a:off x="0" y="2131560"/>
          <a:ext cx="9143640" cy="47260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56" name="CustomShape 6"/>
          <p:cNvSpPr/>
          <p:nvPr/>
        </p:nvSpPr>
        <p:spPr>
          <a:xfrm>
            <a:off x="142920" y="1714320"/>
            <a:ext cx="2071440" cy="107136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>
            <a:solidFill>
              <a:srgbClr val="009dd9"/>
            </a:solidFill>
            <a:rou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r>
              <a:rPr b="0" i="1" lang="ru-RU" sz="1200" spc="-1" strike="noStrike">
                <a:solidFill>
                  <a:srgbClr val="000000"/>
                </a:solidFill>
                <a:latin typeface="Times New Roman"/>
              </a:rPr>
              <a:t>«Всё преимущество иметь деньги заключается в возможности ими пользоваться»</a:t>
            </a:r>
            <a:endParaRPr b="0" lang="ru-RU" sz="12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i="1" lang="ru-RU" sz="1200" spc="-1" strike="noStrike">
                <a:solidFill>
                  <a:srgbClr val="000000"/>
                </a:solidFill>
                <a:latin typeface="Times New Roman"/>
              </a:rPr>
              <a:t>Бенджамин Франклин</a:t>
            </a:r>
            <a:endParaRPr b="0" lang="ru-RU" sz="1200" spc="-1" strike="noStrike">
              <a:latin typeface="Arial"/>
            </a:endParaRPr>
          </a:p>
        </p:txBody>
      </p:sp>
      <p:sp>
        <p:nvSpPr>
          <p:cNvPr id="257" name="TextShape 7"/>
          <p:cNvSpPr txBox="1"/>
          <p:nvPr/>
        </p:nvSpPr>
        <p:spPr>
          <a:xfrm>
            <a:off x="8381880" y="6492960"/>
            <a:ext cx="761760" cy="3646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p>
            <a:pPr algn="r">
              <a:lnSpc>
                <a:spcPct val="100000"/>
              </a:lnSpc>
            </a:pPr>
            <a:fld id="{F6A68F13-607C-4E05-BA40-6A36E0976388}" type="slidenum">
              <a:rPr b="0" lang="ru-RU" sz="1200" spc="-1" strike="noStrike">
                <a:solidFill>
                  <a:srgbClr val="035c75"/>
                </a:solidFill>
                <a:latin typeface="Arial"/>
              </a:rPr>
              <a:t>&lt;номер&gt;</a:t>
            </a:fld>
            <a:endParaRPr b="0" lang="ru-RU" sz="1200" spc="-1" strike="noStrike">
              <a:latin typeface="Times New Roman"/>
            </a:endParaRPr>
          </a:p>
        </p:txBody>
      </p:sp>
      <p:pic>
        <p:nvPicPr>
          <p:cNvPr id="258" name="Рисунок 25" descr="header2.jpg"/>
          <p:cNvPicPr/>
          <p:nvPr/>
        </p:nvPicPr>
        <p:blipFill>
          <a:blip r:embed="rId3"/>
          <a:stretch/>
        </p:blipFill>
        <p:spPr>
          <a:xfrm>
            <a:off x="0" y="0"/>
            <a:ext cx="9143640" cy="1052280"/>
          </a:xfrm>
          <a:prstGeom prst="rect">
            <a:avLst/>
          </a:prstGeom>
          <a:ln w="0">
            <a:noFill/>
          </a:ln>
        </p:spPr>
      </p:pic>
      <p:pic>
        <p:nvPicPr>
          <p:cNvPr id="259" name="Picture 2" descr="http://yuzgu.ru/images/files/gerb-kursk.png"/>
          <p:cNvPicPr/>
          <p:nvPr/>
        </p:nvPicPr>
        <p:blipFill>
          <a:blip r:embed="rId4"/>
          <a:stretch/>
        </p:blipFill>
        <p:spPr>
          <a:xfrm>
            <a:off x="3996000" y="0"/>
            <a:ext cx="1158840" cy="10713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0" name="Text Box 2" descr=""/>
          <p:cNvPicPr/>
          <p:nvPr/>
        </p:nvPicPr>
        <p:blipFill>
          <a:blip r:embed="rId1">
            <a:alphaModFix amt="0"/>
          </a:blip>
          <a:stretch/>
        </p:blipFill>
        <p:spPr>
          <a:xfrm rot="10800000">
            <a:off x="-12240" y="688320"/>
            <a:ext cx="9156600" cy="6169320"/>
          </a:xfrm>
          <a:prstGeom prst="rect">
            <a:avLst/>
          </a:prstGeom>
          <a:ln w="0">
            <a:noFill/>
          </a:ln>
        </p:spPr>
      </p:pic>
      <p:graphicFrame>
        <p:nvGraphicFramePr>
          <p:cNvPr id="261" name="Диаграмма 10"/>
          <p:cNvGraphicFramePr/>
          <p:nvPr/>
        </p:nvGraphicFramePr>
        <p:xfrm>
          <a:off x="142920" y="1643040"/>
          <a:ext cx="9000720" cy="5214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62" name="CustomShape 1"/>
          <p:cNvSpPr/>
          <p:nvPr/>
        </p:nvSpPr>
        <p:spPr>
          <a:xfrm>
            <a:off x="8820360" y="6611760"/>
            <a:ext cx="321120" cy="242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</a:rPr>
              <a:t>16</a:t>
            </a:r>
            <a:endParaRPr b="0" lang="ru-RU" sz="1000" spc="-1" strike="noStrike">
              <a:latin typeface="Arial"/>
            </a:endParaRPr>
          </a:p>
        </p:txBody>
      </p:sp>
      <p:pic>
        <p:nvPicPr>
          <p:cNvPr id="263" name="Рисунок 12" descr="header2.jpg"/>
          <p:cNvPicPr/>
          <p:nvPr/>
        </p:nvPicPr>
        <p:blipFill>
          <a:blip r:embed="rId3"/>
          <a:stretch/>
        </p:blipFill>
        <p:spPr>
          <a:xfrm>
            <a:off x="0" y="0"/>
            <a:ext cx="9143640" cy="1052280"/>
          </a:xfrm>
          <a:prstGeom prst="rect">
            <a:avLst/>
          </a:prstGeom>
          <a:ln w="0">
            <a:noFill/>
          </a:ln>
        </p:spPr>
      </p:pic>
      <p:pic>
        <p:nvPicPr>
          <p:cNvPr id="264" name="Picture 2" descr="http://yuzgu.ru/images/files/gerb-kursk.png"/>
          <p:cNvPicPr/>
          <p:nvPr/>
        </p:nvPicPr>
        <p:blipFill>
          <a:blip r:embed="rId4"/>
          <a:stretch/>
        </p:blipFill>
        <p:spPr>
          <a:xfrm>
            <a:off x="3996000" y="0"/>
            <a:ext cx="1223640" cy="980280"/>
          </a:xfrm>
          <a:prstGeom prst="rect">
            <a:avLst/>
          </a:prstGeom>
          <a:ln w="0">
            <a:noFill/>
          </a:ln>
        </p:spPr>
      </p:pic>
      <p:sp>
        <p:nvSpPr>
          <p:cNvPr id="265" name="CustomShape 2"/>
          <p:cNvSpPr/>
          <p:nvPr/>
        </p:nvSpPr>
        <p:spPr>
          <a:xfrm>
            <a:off x="0" y="1000080"/>
            <a:ext cx="9143640" cy="943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ru-RU" sz="2800" spc="-1" strike="noStrike">
                <a:solidFill>
                  <a:srgbClr val="9db9ff"/>
                </a:solidFill>
                <a:latin typeface="Arial Black"/>
              </a:rPr>
              <a:t>СТРУКТУРА РАСХОДОВ БЮДЖЕТА </a:t>
            </a:r>
            <a:endParaRPr b="0" lang="ru-RU" sz="2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ru-RU" sz="2800" spc="-1" strike="noStrike">
                <a:solidFill>
                  <a:srgbClr val="9db9ff"/>
                </a:solidFill>
                <a:latin typeface="Arial Black"/>
              </a:rPr>
              <a:t>ГОРОДА КУРСКА ЗА 2020 ГОД</a:t>
            </a:r>
            <a:endParaRPr b="0" lang="ru-RU" sz="2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" name="Text Box 2" descr=""/>
          <p:cNvPicPr/>
          <p:nvPr/>
        </p:nvPicPr>
        <p:blipFill>
          <a:blip r:embed="rId1">
            <a:alphaModFix amt="0"/>
          </a:blip>
          <a:stretch/>
        </p:blipFill>
        <p:spPr>
          <a:xfrm rot="10800000">
            <a:off x="360" y="688320"/>
            <a:ext cx="9156600" cy="6169320"/>
          </a:xfrm>
          <a:prstGeom prst="rect">
            <a:avLst/>
          </a:prstGeom>
          <a:ln w="0">
            <a:noFill/>
          </a:ln>
        </p:spPr>
      </p:pic>
      <p:sp>
        <p:nvSpPr>
          <p:cNvPr id="267" name="TextShape 1"/>
          <p:cNvSpPr txBox="1"/>
          <p:nvPr/>
        </p:nvSpPr>
        <p:spPr>
          <a:xfrm>
            <a:off x="8381880" y="6492960"/>
            <a:ext cx="761760" cy="3646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p>
            <a:pPr algn="r">
              <a:lnSpc>
                <a:spcPct val="100000"/>
              </a:lnSpc>
            </a:pPr>
            <a:fld id="{F256899D-AD0C-4B43-8AF7-B32CEFCBEF88}" type="slidenum">
              <a:rPr b="0" lang="ru-RU" sz="1200" spc="-1" strike="noStrike">
                <a:solidFill>
                  <a:srgbClr val="000000"/>
                </a:solidFill>
                <a:latin typeface="Arial"/>
              </a:rPr>
              <a:t>&lt;номер&gt;</a:t>
            </a:fld>
            <a:endParaRPr b="0" lang="ru-RU" sz="1200" spc="-1" strike="noStrike">
              <a:latin typeface="Times New Roman"/>
            </a:endParaRPr>
          </a:p>
        </p:txBody>
      </p:sp>
      <p:sp>
        <p:nvSpPr>
          <p:cNvPr id="268" name="CustomShape 2"/>
          <p:cNvSpPr/>
          <p:nvPr/>
        </p:nvSpPr>
        <p:spPr>
          <a:xfrm>
            <a:off x="0" y="1052640"/>
            <a:ext cx="9143640" cy="623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ru-RU" sz="1700" spc="-1" strike="noStrike">
                <a:solidFill>
                  <a:srgbClr val="9db9ff"/>
                </a:solidFill>
                <a:latin typeface="Arial Black"/>
              </a:rPr>
              <a:t>ПОКАЗАТЕЛИ РАСХОДОВ БЮДЖЕТА ГОРОДА КУРСКА ЗА 2020 ГОД ПО РАЗДЕЛАМ, ПОДРАЗДЕЛАМ КЛАССИФИКАЦИИ РАСХОДОВ БЮДЖЕТА</a:t>
            </a:r>
            <a:r>
              <a:rPr b="1" lang="ru-RU" sz="1700" spc="-1" strike="noStrike">
                <a:solidFill>
                  <a:srgbClr val="000000"/>
                </a:solidFill>
                <a:latin typeface="Times New Roman"/>
              </a:rPr>
              <a:t>  </a:t>
            </a:r>
            <a:r>
              <a:rPr b="1" lang="ru-RU" sz="1800" spc="-1" strike="noStrike">
                <a:solidFill>
                  <a:srgbClr val="000000"/>
                </a:solidFill>
                <a:latin typeface="Times New Roman"/>
              </a:rPr>
              <a:t> </a:t>
            </a:r>
            <a:r>
              <a:rPr b="1" lang="ru-RU" sz="1200" spc="-1" strike="noStrike">
                <a:solidFill>
                  <a:srgbClr val="000000"/>
                </a:solidFill>
                <a:latin typeface="Times New Roman"/>
              </a:rPr>
              <a:t>(1)</a:t>
            </a:r>
            <a:endParaRPr b="0" lang="ru-RU" sz="1200" spc="-1" strike="noStrike">
              <a:latin typeface="Arial"/>
            </a:endParaRPr>
          </a:p>
        </p:txBody>
      </p:sp>
      <p:graphicFrame>
        <p:nvGraphicFramePr>
          <p:cNvPr id="269" name="Table 3"/>
          <p:cNvGraphicFramePr/>
          <p:nvPr/>
        </p:nvGraphicFramePr>
        <p:xfrm>
          <a:off x="0" y="1785960"/>
          <a:ext cx="9143640" cy="2339280"/>
        </p:xfrm>
        <a:graphic>
          <a:graphicData uri="http://schemas.openxmlformats.org/drawingml/2006/table">
            <a:tbl>
              <a:tblPr/>
              <a:tblGrid>
                <a:gridCol w="928440"/>
                <a:gridCol w="4786200"/>
                <a:gridCol w="1214280"/>
                <a:gridCol w="1143000"/>
                <a:gridCol w="1071720"/>
              </a:tblGrid>
              <a:tr h="487800">
                <a:tc>
                  <a:txBody>
                    <a:bodyPr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ru-RU" sz="13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Раздел, подраздел</a:t>
                      </a:r>
                      <a:endParaRPr b="0" lang="ru-RU" sz="13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d4e9fc"/>
                    </a:solidFill>
                  </a:tcPr>
                </a:tc>
                <a:tc>
                  <a:txBody>
                    <a:bodyPr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ru-RU" sz="13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                       </a:t>
                      </a:r>
                      <a:r>
                        <a:rPr b="1" lang="ru-RU" sz="13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Наименование </a:t>
                      </a:r>
                      <a:endParaRPr b="0" lang="ru-RU" sz="13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d4e9fc"/>
                    </a:solidFill>
                  </a:tcPr>
                </a:tc>
                <a:tc>
                  <a:txBody>
                    <a:bodyPr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ru-RU" sz="13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Уточненный план</a:t>
                      </a:r>
                      <a:endParaRPr b="0" lang="ru-RU" sz="13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d4e9fc"/>
                    </a:solidFill>
                  </a:tcPr>
                </a:tc>
                <a:tc>
                  <a:txBody>
                    <a:bodyPr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ru-RU" sz="13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Исполнено</a:t>
                      </a:r>
                      <a:endParaRPr b="0" lang="ru-RU" sz="13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d4e9fc"/>
                    </a:solidFill>
                  </a:tcPr>
                </a:tc>
                <a:tc>
                  <a:txBody>
                    <a:bodyPr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ru-RU" sz="13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% исполнения</a:t>
                      </a:r>
                      <a:endParaRPr b="0" lang="ru-RU" sz="13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d4e9fc"/>
                    </a:solidFill>
                  </a:tcPr>
                </a:tc>
              </a:tr>
              <a:tr h="299160">
                <a:tc>
                  <a:txBody>
                    <a:bodyPr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ru-RU" sz="13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0100</a:t>
                      </a:r>
                      <a:endParaRPr b="0" lang="ru-RU" sz="13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2cff8"/>
                    </a:solidFill>
                  </a:tcPr>
                </a:tc>
                <a:tc>
                  <a:txBody>
                    <a:bodyPr>
                      <a:noAutofit/>
                    </a:bodyPr>
                    <a:p>
                      <a:pPr>
                        <a:lnSpc>
                          <a:spcPts val="1559"/>
                        </a:lnSpc>
                      </a:pPr>
                      <a:r>
                        <a:rPr b="1" lang="ru-RU" sz="13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Общегосударственные вопросы</a:t>
                      </a:r>
                      <a:endParaRPr b="0" lang="ru-RU" sz="13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2cff8"/>
                    </a:solidFill>
                  </a:tcPr>
                </a:tc>
                <a:tc>
                  <a:txBody>
                    <a:bodyPr lIns="9360" rIns="9360" tIns="9360" bIns="0">
                      <a:noAutofit/>
                    </a:bodyPr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1" lang="ru-RU" sz="19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767 477 </a:t>
                      </a:r>
                      <a:endParaRPr b="0" lang="ru-RU" sz="19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59aaf2"/>
                    </a:solidFill>
                  </a:tcPr>
                </a:tc>
                <a:tc>
                  <a:txBody>
                    <a:bodyPr lIns="9360" rIns="9360" tIns="9360" bIns="0">
                      <a:noAutofit/>
                    </a:bodyPr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1" lang="ru-RU" sz="19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639 651</a:t>
                      </a:r>
                      <a:endParaRPr b="0" lang="ru-RU" sz="19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59aaf2"/>
                    </a:solidFill>
                  </a:tcPr>
                </a:tc>
                <a:tc>
                  <a:txBody>
                    <a:bodyPr lIns="9360" rIns="9360" tIns="9360" bIns="0">
                      <a:noAutofit/>
                    </a:bodyPr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1" lang="ru-RU" sz="19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83,3</a:t>
                      </a:r>
                      <a:endParaRPr b="0" lang="ru-RU" sz="19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59aaf2"/>
                    </a:solidFill>
                  </a:tcPr>
                </a:tc>
              </a:tr>
              <a:tr h="487800">
                <a:tc>
                  <a:txBody>
                    <a:bodyPr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3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0102</a:t>
                      </a:r>
                      <a:endParaRPr b="0" lang="ru-RU" sz="13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2cff8"/>
                    </a:solidFill>
                  </a:tcPr>
                </a:tc>
                <a:tc>
                  <a:txBody>
                    <a:bodyPr>
                      <a:noAutofit/>
                    </a:bodyPr>
                    <a:p>
                      <a:pPr>
                        <a:lnSpc>
                          <a:spcPts val="1559"/>
                        </a:lnSpc>
                      </a:pPr>
                      <a:r>
                        <a:rPr b="0" lang="ru-RU" sz="13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Функционирование высшего должностного лица муниципального образования</a:t>
                      </a:r>
                      <a:endParaRPr b="0" lang="ru-RU" sz="13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2cff8"/>
                    </a:solidFill>
                  </a:tcPr>
                </a:tc>
                <a:tc>
                  <a:txBody>
                    <a:bodyPr lIns="9360" rIns="9360" tIns="9360" bIns="0">
                      <a:noAutofit/>
                    </a:bodyPr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ru-RU" sz="19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3 078</a:t>
                      </a:r>
                      <a:endParaRPr b="0" lang="ru-RU" sz="19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59aaf2"/>
                    </a:solidFill>
                  </a:tcPr>
                </a:tc>
                <a:tc>
                  <a:txBody>
                    <a:bodyPr lIns="9360" rIns="9360" tIns="9360" bIns="0">
                      <a:noAutofit/>
                    </a:bodyPr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ru-RU" sz="19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3 078</a:t>
                      </a:r>
                      <a:endParaRPr b="0" lang="ru-RU" sz="19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59aaf2"/>
                    </a:solidFill>
                  </a:tcPr>
                </a:tc>
                <a:tc>
                  <a:txBody>
                    <a:bodyPr lIns="9360" rIns="9360" tIns="9360" bIns="0">
                      <a:noAutofit/>
                    </a:bodyPr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ru-RU" sz="19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100,0</a:t>
                      </a:r>
                      <a:endParaRPr b="0" lang="ru-RU" sz="19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59aaf2"/>
                    </a:solidFill>
                  </a:tcPr>
                </a:tc>
              </a:tr>
              <a:tr h="487800">
                <a:tc>
                  <a:txBody>
                    <a:bodyPr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3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0103</a:t>
                      </a:r>
                      <a:endParaRPr b="0" lang="ru-RU" sz="13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2cff8"/>
                    </a:solidFill>
                  </a:tcPr>
                </a:tc>
                <a:tc>
                  <a:txBody>
                    <a:bodyPr>
                      <a:noAutofit/>
                    </a:bodyPr>
                    <a:p>
                      <a:pPr>
                        <a:lnSpc>
                          <a:spcPts val="1559"/>
                        </a:lnSpc>
                      </a:pPr>
                      <a:r>
                        <a:rPr b="0" lang="ru-RU" sz="13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Функционирование  законодательных (представительных) органов муниципальных образований</a:t>
                      </a:r>
                      <a:endParaRPr b="0" lang="ru-RU" sz="13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2cff8"/>
                    </a:solidFill>
                  </a:tcPr>
                </a:tc>
                <a:tc>
                  <a:txBody>
                    <a:bodyPr lIns="9360" rIns="9360" tIns="9360" bIns="0">
                      <a:noAutofit/>
                    </a:bodyPr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ru-RU" sz="19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18 348</a:t>
                      </a:r>
                      <a:endParaRPr b="0" lang="ru-RU" sz="19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59aaf2"/>
                    </a:solidFill>
                  </a:tcPr>
                </a:tc>
                <a:tc>
                  <a:txBody>
                    <a:bodyPr lIns="9360" rIns="9360" tIns="9360" bIns="0">
                      <a:noAutofit/>
                    </a:bodyPr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ru-RU" sz="19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18 344</a:t>
                      </a:r>
                      <a:endParaRPr b="0" lang="ru-RU" sz="19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59aaf2"/>
                    </a:solidFill>
                  </a:tcPr>
                </a:tc>
                <a:tc>
                  <a:txBody>
                    <a:bodyPr lIns="9360" rIns="9360" tIns="9360" bIns="0">
                      <a:noAutofit/>
                    </a:bodyPr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ru-RU" sz="19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100,0</a:t>
                      </a:r>
                      <a:endParaRPr b="0" lang="ru-RU" sz="19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59aaf2"/>
                    </a:solidFill>
                  </a:tcPr>
                </a:tc>
              </a:tr>
              <a:tr h="299160">
                <a:tc>
                  <a:txBody>
                    <a:bodyPr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3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0104</a:t>
                      </a:r>
                      <a:endParaRPr b="0" lang="ru-RU" sz="13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2cff8"/>
                    </a:solidFill>
                  </a:tcPr>
                </a:tc>
                <a:tc>
                  <a:txBody>
                    <a:bodyPr>
                      <a:noAutofit/>
                    </a:bodyPr>
                    <a:p>
                      <a:pPr>
                        <a:lnSpc>
                          <a:spcPts val="1559"/>
                        </a:lnSpc>
                      </a:pPr>
                      <a:r>
                        <a:rPr b="0" lang="ru-RU" sz="13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Функционирование местных администраций</a:t>
                      </a:r>
                      <a:endParaRPr b="0" lang="ru-RU" sz="13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2cff8"/>
                    </a:solidFill>
                  </a:tcPr>
                </a:tc>
                <a:tc>
                  <a:txBody>
                    <a:bodyPr lIns="9360" rIns="9360" tIns="9360" bIns="0">
                      <a:noAutofit/>
                    </a:bodyPr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ru-RU" sz="19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151 286</a:t>
                      </a:r>
                      <a:endParaRPr b="0" lang="ru-RU" sz="19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59aaf2"/>
                    </a:solidFill>
                  </a:tcPr>
                </a:tc>
                <a:tc>
                  <a:txBody>
                    <a:bodyPr lIns="9360" rIns="9360" tIns="9360" bIns="0">
                      <a:noAutofit/>
                    </a:bodyPr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ru-RU" sz="19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151 225</a:t>
                      </a:r>
                      <a:endParaRPr b="0" lang="ru-RU" sz="19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59aaf2"/>
                    </a:solidFill>
                  </a:tcPr>
                </a:tc>
                <a:tc>
                  <a:txBody>
                    <a:bodyPr lIns="9360" rIns="9360" tIns="9360" bIns="0">
                      <a:noAutofit/>
                    </a:bodyPr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ru-RU" sz="19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99,9</a:t>
                      </a:r>
                      <a:endParaRPr b="0" lang="ru-RU" sz="19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59aaf2"/>
                    </a:solidFill>
                  </a:tcPr>
                </a:tc>
              </a:tr>
              <a:tr h="299160">
                <a:tc>
                  <a:txBody>
                    <a:bodyPr lIns="9360" rIns="9360" tIns="9360" bIns="0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3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0105</a:t>
                      </a:r>
                      <a:endParaRPr b="0" lang="ru-RU" sz="13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2cff8"/>
                    </a:solidFill>
                  </a:tcPr>
                </a:tc>
                <a:tc>
                  <a:txBody>
                    <a:bodyPr lIns="9360" rIns="9360" tIns="9360" bIns="0">
                      <a:noAutofit/>
                    </a:bodyPr>
                    <a:p>
                      <a:pPr>
                        <a:lnSpc>
                          <a:spcPts val="1559"/>
                        </a:lnSpc>
                      </a:pPr>
                      <a:r>
                        <a:rPr b="0" lang="ru-RU" sz="13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Судебная  система</a:t>
                      </a:r>
                      <a:endParaRPr b="0" lang="ru-RU" sz="13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2cff8"/>
                    </a:solidFill>
                  </a:tcPr>
                </a:tc>
                <a:tc>
                  <a:txBody>
                    <a:bodyPr lIns="9360" rIns="9360" tIns="9360" bIns="0">
                      <a:noAutofit/>
                    </a:bodyPr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ru-RU" sz="19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155</a:t>
                      </a:r>
                      <a:endParaRPr b="0" lang="ru-RU" sz="19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59aaf2"/>
                    </a:solidFill>
                  </a:tcPr>
                </a:tc>
                <a:tc>
                  <a:txBody>
                    <a:bodyPr lIns="9360" rIns="9360" tIns="9360" bIns="0">
                      <a:noAutofit/>
                    </a:bodyPr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ru-RU" sz="19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152</a:t>
                      </a:r>
                      <a:endParaRPr b="0" lang="ru-RU" sz="19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59aaf2"/>
                    </a:solidFill>
                  </a:tcPr>
                </a:tc>
                <a:tc>
                  <a:txBody>
                    <a:bodyPr lIns="9360" rIns="9360" tIns="9360" bIns="0">
                      <a:noAutofit/>
                    </a:bodyPr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ru-RU" sz="19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98,0</a:t>
                      </a:r>
                      <a:endParaRPr b="0" lang="ru-RU" sz="19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59aaf2"/>
                    </a:solidFill>
                  </a:tcPr>
                </a:tc>
              </a:tr>
              <a:tr h="416520">
                <a:tc>
                  <a:txBody>
                    <a:bodyPr lIns="9360" rIns="9360" tIns="9360" bIns="0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3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0106</a:t>
                      </a:r>
                      <a:endParaRPr b="0" lang="ru-RU" sz="13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2cff8"/>
                    </a:solidFill>
                  </a:tcPr>
                </a:tc>
                <a:tc>
                  <a:txBody>
                    <a:bodyPr lIns="9360" rIns="9360" tIns="9360" bIns="0">
                      <a:noAutofit/>
                    </a:bodyPr>
                    <a:p>
                      <a:pPr>
                        <a:lnSpc>
                          <a:spcPts val="1559"/>
                        </a:lnSpc>
                      </a:pPr>
                      <a:r>
                        <a:rPr b="0" lang="ru-RU" sz="13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Обеспечение деятельности финансовых, налоговых и таможенных органов и органов финансового (финансово-бюджетного) надзора</a:t>
                      </a:r>
                      <a:endParaRPr b="0" lang="ru-RU" sz="13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2cff8"/>
                    </a:solidFill>
                  </a:tcPr>
                </a:tc>
                <a:tc>
                  <a:txBody>
                    <a:bodyPr lIns="9360" rIns="9360" tIns="9360" bIns="0">
                      <a:noAutofit/>
                    </a:bodyPr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ru-RU" sz="19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47 354</a:t>
                      </a:r>
                      <a:endParaRPr b="0" lang="ru-RU" sz="19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59aaf2"/>
                    </a:solidFill>
                  </a:tcPr>
                </a:tc>
                <a:tc>
                  <a:txBody>
                    <a:bodyPr lIns="9360" rIns="9360" tIns="9360" bIns="0">
                      <a:noAutofit/>
                    </a:bodyPr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ru-RU" sz="19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47 345</a:t>
                      </a:r>
                      <a:endParaRPr b="0" lang="ru-RU" sz="19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59aaf2"/>
                    </a:solidFill>
                  </a:tcPr>
                </a:tc>
                <a:tc>
                  <a:txBody>
                    <a:bodyPr lIns="9360" rIns="9360" tIns="9360" bIns="0">
                      <a:noAutofit/>
                    </a:bodyPr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ru-RU" sz="19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100,0</a:t>
                      </a:r>
                      <a:endParaRPr b="0" lang="ru-RU" sz="19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59aaf2"/>
                    </a:solidFill>
                  </a:tcPr>
                </a:tc>
              </a:tr>
              <a:tr h="299160">
                <a:tc>
                  <a:txBody>
                    <a:bodyPr lIns="9360" rIns="9360" tIns="9360" bIns="0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3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0107</a:t>
                      </a:r>
                      <a:endParaRPr b="0" lang="ru-RU" sz="13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2cff8"/>
                    </a:solidFill>
                  </a:tcPr>
                </a:tc>
                <a:tc>
                  <a:txBody>
                    <a:bodyPr lIns="9360" rIns="9360" tIns="9360" bIns="0">
                      <a:noAutofit/>
                    </a:bodyPr>
                    <a:p>
                      <a:pPr>
                        <a:lnSpc>
                          <a:spcPts val="1559"/>
                        </a:lnSpc>
                      </a:pPr>
                      <a:r>
                        <a:rPr b="0" lang="ru-RU" sz="13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Обеспечение проведения выборов и референдумов</a:t>
                      </a:r>
                      <a:endParaRPr b="0" lang="ru-RU" sz="13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2cff8"/>
                    </a:solidFill>
                  </a:tcPr>
                </a:tc>
                <a:tc>
                  <a:txBody>
                    <a:bodyPr lIns="9360" rIns="9360" tIns="9360" bIns="0">
                      <a:noAutofit/>
                    </a:bodyPr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ru-RU" sz="19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3 182</a:t>
                      </a:r>
                      <a:endParaRPr b="0" lang="ru-RU" sz="19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59aaf2"/>
                    </a:solidFill>
                  </a:tcPr>
                </a:tc>
                <a:tc>
                  <a:txBody>
                    <a:bodyPr lIns="9360" rIns="9360" tIns="9360" bIns="0">
                      <a:noAutofit/>
                    </a:bodyPr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ru-RU" sz="19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3 180</a:t>
                      </a:r>
                      <a:endParaRPr b="0" lang="ru-RU" sz="19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59aaf2"/>
                    </a:solidFill>
                  </a:tcPr>
                </a:tc>
                <a:tc>
                  <a:txBody>
                    <a:bodyPr lIns="9360" rIns="9360" tIns="9360" bIns="0">
                      <a:noAutofit/>
                    </a:bodyPr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ru-RU" sz="19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99,9</a:t>
                      </a:r>
                      <a:endParaRPr b="0" lang="ru-RU" sz="19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59aaf2"/>
                    </a:solidFill>
                  </a:tcPr>
                </a:tc>
              </a:tr>
              <a:tr h="299160">
                <a:tc>
                  <a:txBody>
                    <a:bodyPr lIns="9360" rIns="9360" tIns="9360" bIns="0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3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0111</a:t>
                      </a:r>
                      <a:endParaRPr b="0" lang="ru-RU" sz="13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2cff8"/>
                    </a:solidFill>
                  </a:tcPr>
                </a:tc>
                <a:tc>
                  <a:txBody>
                    <a:bodyPr lIns="9360" rIns="9360" tIns="9360" bIns="0">
                      <a:noAutofit/>
                    </a:bodyPr>
                    <a:p>
                      <a:pPr>
                        <a:lnSpc>
                          <a:spcPts val="1559"/>
                        </a:lnSpc>
                      </a:pPr>
                      <a:r>
                        <a:rPr b="0" lang="ru-RU" sz="13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Резервные фонды </a:t>
                      </a:r>
                      <a:endParaRPr b="0" lang="ru-RU" sz="13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2cff8"/>
                    </a:solidFill>
                  </a:tcPr>
                </a:tc>
                <a:tc>
                  <a:txBody>
                    <a:bodyPr lIns="9360" rIns="9360" tIns="9360" bIns="0">
                      <a:noAutofit/>
                    </a:bodyPr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ru-RU" sz="19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3 000</a:t>
                      </a:r>
                      <a:endParaRPr b="0" lang="ru-RU" sz="19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59aaf2"/>
                    </a:solidFill>
                  </a:tcPr>
                </a:tc>
                <a:tc>
                  <a:txBody>
                    <a:bodyPr lIns="9360" rIns="9360" tIns="9360" bIns="0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ru-RU" sz="19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  <a:endParaRPr b="0" lang="ru-RU" sz="19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59aaf2"/>
                    </a:solidFill>
                  </a:tcPr>
                </a:tc>
                <a:tc>
                  <a:txBody>
                    <a:bodyPr lIns="9360" rIns="9360" tIns="9360" bIns="0">
                      <a:noAutofit/>
                    </a:bodyPr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ru-RU" sz="19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0,0</a:t>
                      </a:r>
                      <a:endParaRPr b="0" lang="ru-RU" sz="19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59aaf2"/>
                    </a:solidFill>
                  </a:tcPr>
                </a:tc>
              </a:tr>
              <a:tr h="299160">
                <a:tc>
                  <a:txBody>
                    <a:bodyPr lIns="9360" rIns="9360" tIns="9360" bIns="0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3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0113</a:t>
                      </a:r>
                      <a:endParaRPr b="0" lang="ru-RU" sz="13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2cff8"/>
                    </a:solidFill>
                  </a:tcPr>
                </a:tc>
                <a:tc>
                  <a:txBody>
                    <a:bodyPr lIns="9360" rIns="9360" tIns="9360" bIns="0">
                      <a:noAutofit/>
                    </a:bodyPr>
                    <a:p>
                      <a:pPr>
                        <a:lnSpc>
                          <a:spcPts val="1559"/>
                        </a:lnSpc>
                      </a:pPr>
                      <a:r>
                        <a:rPr b="0" lang="ru-RU" sz="13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Другие общегосударственные вопросы</a:t>
                      </a:r>
                      <a:endParaRPr b="0" lang="ru-RU" sz="13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2cff8"/>
                    </a:solidFill>
                  </a:tcPr>
                </a:tc>
                <a:tc>
                  <a:txBody>
                    <a:bodyPr lIns="9360" rIns="9360" tIns="9360" bIns="0">
                      <a:noAutofit/>
                    </a:bodyPr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ru-RU" sz="19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541 074</a:t>
                      </a:r>
                      <a:endParaRPr b="0" lang="ru-RU" sz="19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59aaf2"/>
                    </a:solidFill>
                  </a:tcPr>
                </a:tc>
                <a:tc>
                  <a:txBody>
                    <a:bodyPr lIns="9360" rIns="9360" tIns="9360" bIns="0">
                      <a:noAutofit/>
                    </a:bodyPr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ru-RU" sz="19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416 327</a:t>
                      </a:r>
                      <a:endParaRPr b="0" lang="ru-RU" sz="19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59aaf2"/>
                    </a:solidFill>
                  </a:tcPr>
                </a:tc>
                <a:tc>
                  <a:txBody>
                    <a:bodyPr lIns="9360" rIns="9360" tIns="9360" bIns="0">
                      <a:noAutofit/>
                    </a:bodyPr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ru-RU" sz="19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77,0</a:t>
                      </a:r>
                      <a:endParaRPr b="0" lang="ru-RU" sz="19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59aaf2"/>
                    </a:solidFill>
                  </a:tcPr>
                </a:tc>
              </a:tr>
              <a:tr h="405720">
                <a:tc>
                  <a:txBody>
                    <a:bodyPr lIns="9360" rIns="9360" tIns="9360" bIns="0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ru-RU" sz="13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0300</a:t>
                      </a:r>
                      <a:endParaRPr b="0" lang="ru-RU" sz="13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2cff8"/>
                    </a:solidFill>
                  </a:tcPr>
                </a:tc>
                <a:tc>
                  <a:txBody>
                    <a:bodyPr lIns="9360" rIns="9360" tIns="9360" bIns="0">
                      <a:noAutofit/>
                    </a:bodyPr>
                    <a:p>
                      <a:pPr>
                        <a:lnSpc>
                          <a:spcPts val="1559"/>
                        </a:lnSpc>
                      </a:pPr>
                      <a:r>
                        <a:rPr b="1" lang="ru-RU" sz="13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Национальная безопасность и правоохранительная деятельность -всего</a:t>
                      </a:r>
                      <a:endParaRPr b="0" lang="ru-RU" sz="13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2cff8"/>
                    </a:solidFill>
                  </a:tcPr>
                </a:tc>
                <a:tc>
                  <a:txBody>
                    <a:bodyPr lIns="9360" rIns="9360" tIns="9360" bIns="0">
                      <a:noAutofit/>
                    </a:bodyPr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1" lang="ru-RU" sz="19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93 366</a:t>
                      </a:r>
                      <a:endParaRPr b="0" lang="ru-RU" sz="19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59aaf2"/>
                    </a:solidFill>
                  </a:tcPr>
                </a:tc>
                <a:tc>
                  <a:txBody>
                    <a:bodyPr lIns="9360" rIns="9360" tIns="9360" bIns="0">
                      <a:noAutofit/>
                    </a:bodyPr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1" lang="ru-RU" sz="19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91 871</a:t>
                      </a:r>
                      <a:endParaRPr b="0" lang="ru-RU" sz="19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59aaf2"/>
                    </a:solidFill>
                  </a:tcPr>
                </a:tc>
                <a:tc>
                  <a:txBody>
                    <a:bodyPr lIns="9360" rIns="9360" tIns="9360" bIns="0">
                      <a:noAutofit/>
                    </a:bodyPr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1" lang="ru-RU" sz="19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98,4</a:t>
                      </a:r>
                      <a:endParaRPr b="0" lang="ru-RU" sz="19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59aaf2"/>
                    </a:solidFill>
                  </a:tcPr>
                </a:tc>
              </a:tr>
              <a:tr h="405720">
                <a:tc>
                  <a:txBody>
                    <a:bodyPr lIns="9360" rIns="9360" tIns="9360" bIns="0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3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0309</a:t>
                      </a:r>
                      <a:endParaRPr b="0" lang="ru-RU" sz="13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2cff8"/>
                    </a:solidFill>
                  </a:tcPr>
                </a:tc>
                <a:tc>
                  <a:txBody>
                    <a:bodyPr lIns="9360" rIns="9360" tIns="9360" bIns="0">
                      <a:noAutofit/>
                    </a:bodyPr>
                    <a:p>
                      <a:pPr>
                        <a:lnSpc>
                          <a:spcPts val="1559"/>
                        </a:lnSpc>
                      </a:pPr>
                      <a:r>
                        <a:rPr b="0" lang="ru-RU" sz="13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Защита населения и территории от чрезвычайных ситуаций природного и техногенного характера, гражданская оборона</a:t>
                      </a:r>
                      <a:endParaRPr b="0" lang="ru-RU" sz="13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2cff8"/>
                    </a:solidFill>
                  </a:tcPr>
                </a:tc>
                <a:tc>
                  <a:txBody>
                    <a:bodyPr lIns="9360" rIns="9360" tIns="9360" bIns="0">
                      <a:noAutofit/>
                    </a:bodyPr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ru-RU" sz="19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92 022</a:t>
                      </a:r>
                      <a:endParaRPr b="0" lang="ru-RU" sz="19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59aaf2"/>
                    </a:solidFill>
                  </a:tcPr>
                </a:tc>
                <a:tc>
                  <a:txBody>
                    <a:bodyPr lIns="9360" rIns="9360" tIns="9360" bIns="0">
                      <a:noAutofit/>
                    </a:bodyPr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ru-RU" sz="19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</a:t>
                      </a:r>
                      <a:r>
                        <a:rPr b="0" lang="ru-RU" sz="19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90 527</a:t>
                      </a:r>
                      <a:endParaRPr b="0" lang="ru-RU" sz="19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59aaf2"/>
                    </a:solidFill>
                  </a:tcPr>
                </a:tc>
                <a:tc>
                  <a:txBody>
                    <a:bodyPr lIns="9360" rIns="9360" tIns="9360" bIns="0">
                      <a:noAutofit/>
                    </a:bodyPr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ru-RU" sz="19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98,4</a:t>
                      </a:r>
                      <a:endParaRPr b="0" lang="ru-RU" sz="19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59aaf2"/>
                    </a:solidFill>
                  </a:tcPr>
                </a:tc>
              </a:tr>
              <a:tr h="416520">
                <a:tc>
                  <a:txBody>
                    <a:bodyPr lIns="9360" rIns="9360" tIns="9360" bIns="0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3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0314</a:t>
                      </a:r>
                      <a:endParaRPr b="0" lang="ru-RU" sz="13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2cff8"/>
                    </a:solidFill>
                  </a:tcPr>
                </a:tc>
                <a:tc>
                  <a:txBody>
                    <a:bodyPr lIns="9360" rIns="9360" tIns="9360" bIns="0">
                      <a:noAutofit/>
                    </a:bodyPr>
                    <a:p>
                      <a:pPr>
                        <a:lnSpc>
                          <a:spcPts val="1559"/>
                        </a:lnSpc>
                      </a:pPr>
                      <a:r>
                        <a:rPr b="0" lang="ru-RU" sz="13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Другие вопросы в области национальной безопасности и правоохранительной деятельности</a:t>
                      </a:r>
                      <a:endParaRPr b="0" lang="ru-RU" sz="13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2cff8"/>
                    </a:solidFill>
                  </a:tcPr>
                </a:tc>
                <a:tc>
                  <a:txBody>
                    <a:bodyPr lIns="9360" rIns="9360" tIns="9360" bIns="0">
                      <a:noAutofit/>
                    </a:bodyPr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ru-RU" sz="19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1 344</a:t>
                      </a:r>
                      <a:endParaRPr b="0" lang="ru-RU" sz="19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59aaf2"/>
                    </a:solidFill>
                  </a:tcPr>
                </a:tc>
                <a:tc>
                  <a:txBody>
                    <a:bodyPr lIns="9360" rIns="9360" tIns="9360" bIns="0">
                      <a:noAutofit/>
                    </a:bodyPr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ru-RU" sz="19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1 344</a:t>
                      </a:r>
                      <a:endParaRPr b="0" lang="ru-RU" sz="19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59aaf2"/>
                    </a:solidFill>
                  </a:tcPr>
                </a:tc>
                <a:tc>
                  <a:txBody>
                    <a:bodyPr lIns="9360" rIns="9360" tIns="9360" bIns="0">
                      <a:noAutofit/>
                    </a:bodyPr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ru-RU" sz="19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100,0</a:t>
                      </a:r>
                      <a:endParaRPr b="0" lang="ru-RU" sz="19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59aaf2"/>
                    </a:solidFill>
                  </a:tcPr>
                </a:tc>
              </a:tr>
            </a:tbl>
          </a:graphicData>
        </a:graphic>
      </p:graphicFrame>
      <p:sp>
        <p:nvSpPr>
          <p:cNvPr id="270" name="CustomShape 4"/>
          <p:cNvSpPr/>
          <p:nvPr/>
        </p:nvSpPr>
        <p:spPr>
          <a:xfrm>
            <a:off x="155520" y="-144360"/>
            <a:ext cx="304560" cy="304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71" name="CustomShape 5"/>
          <p:cNvSpPr/>
          <p:nvPr/>
        </p:nvSpPr>
        <p:spPr>
          <a:xfrm>
            <a:off x="155520" y="-144360"/>
            <a:ext cx="304560" cy="304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72" name="CustomShape 6"/>
          <p:cNvSpPr/>
          <p:nvPr/>
        </p:nvSpPr>
        <p:spPr>
          <a:xfrm>
            <a:off x="155520" y="-144360"/>
            <a:ext cx="304560" cy="304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273" name="Рисунок 19" descr="header2.jpg"/>
          <p:cNvPicPr/>
          <p:nvPr/>
        </p:nvPicPr>
        <p:blipFill>
          <a:blip r:embed="rId2"/>
          <a:stretch/>
        </p:blipFill>
        <p:spPr>
          <a:xfrm>
            <a:off x="0" y="0"/>
            <a:ext cx="9143640" cy="1052280"/>
          </a:xfrm>
          <a:prstGeom prst="rect">
            <a:avLst/>
          </a:prstGeom>
          <a:ln w="0">
            <a:noFill/>
          </a:ln>
        </p:spPr>
      </p:pic>
      <p:pic>
        <p:nvPicPr>
          <p:cNvPr id="274" name="Picture 2" descr="http://yuzgu.ru/images/files/gerb-kursk.png"/>
          <p:cNvPicPr/>
          <p:nvPr/>
        </p:nvPicPr>
        <p:blipFill>
          <a:blip r:embed="rId3"/>
          <a:stretch/>
        </p:blipFill>
        <p:spPr>
          <a:xfrm>
            <a:off x="3996000" y="0"/>
            <a:ext cx="1158840" cy="1071360"/>
          </a:xfrm>
          <a:prstGeom prst="rect">
            <a:avLst/>
          </a:prstGeom>
          <a:ln w="0">
            <a:noFill/>
          </a:ln>
        </p:spPr>
      </p:pic>
      <p:sp>
        <p:nvSpPr>
          <p:cNvPr id="275" name="CustomShape 7"/>
          <p:cNvSpPr/>
          <p:nvPr/>
        </p:nvSpPr>
        <p:spPr>
          <a:xfrm>
            <a:off x="8143920" y="1500120"/>
            <a:ext cx="928440" cy="303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ru-RU" sz="1400" spc="-1" strike="noStrike">
                <a:solidFill>
                  <a:srgbClr val="000000"/>
                </a:solidFill>
                <a:latin typeface="Times New Roman"/>
              </a:rPr>
              <a:t>тыс.руб.</a:t>
            </a:r>
            <a:endParaRPr b="0" lang="ru-RU" sz="1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" name="Text Box 2" descr=""/>
          <p:cNvPicPr/>
          <p:nvPr/>
        </p:nvPicPr>
        <p:blipFill>
          <a:blip r:embed="rId1">
            <a:alphaModFix amt="0"/>
          </a:blip>
          <a:stretch/>
        </p:blipFill>
        <p:spPr>
          <a:xfrm rot="10800000">
            <a:off x="-12240" y="688320"/>
            <a:ext cx="9156600" cy="6169320"/>
          </a:xfrm>
          <a:prstGeom prst="rect">
            <a:avLst/>
          </a:prstGeom>
          <a:ln w="0">
            <a:noFill/>
          </a:ln>
        </p:spPr>
      </p:pic>
      <p:sp>
        <p:nvSpPr>
          <p:cNvPr id="277" name="CustomShape 1"/>
          <p:cNvSpPr/>
          <p:nvPr/>
        </p:nvSpPr>
        <p:spPr>
          <a:xfrm>
            <a:off x="0" y="1143000"/>
            <a:ext cx="9143640" cy="7610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ru-RU" sz="1700" spc="-1" strike="noStrike">
                <a:solidFill>
                  <a:srgbClr val="9db9ff"/>
                </a:solidFill>
                <a:latin typeface="Arial Black"/>
              </a:rPr>
              <a:t>ПОКАЗАТЕЛИ РАСХОДОВ БЮДЖЕТА ГОРОДА КУРСКА ЗА 2020 ГОД ПО РАЗДЕЛАМ, ПОДРАЗДЕЛАМ КЛАССИФИКАЦИИ РАСХОДОВ БЮДЖЕТА </a:t>
            </a:r>
            <a:r>
              <a:rPr b="1" lang="ru-RU" sz="1400" spc="-1" strike="noStrike">
                <a:solidFill>
                  <a:srgbClr val="000000"/>
                </a:solidFill>
                <a:latin typeface="Times New Roman"/>
              </a:rPr>
              <a:t>(2)</a:t>
            </a:r>
            <a:endParaRPr b="0" lang="ru-RU" sz="1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Constantia"/>
              </a:rPr>
              <a:t>                                                                                                 </a:t>
            </a:r>
            <a:r>
              <a:rPr b="0" lang="en-US" sz="1000" spc="-1" strike="noStrike">
                <a:solidFill>
                  <a:srgbClr val="000000"/>
                </a:solidFill>
                <a:latin typeface="Constantia"/>
              </a:rPr>
              <a:t>	</a:t>
            </a:r>
            <a:r>
              <a:rPr b="0" lang="en-US" sz="1000" spc="-1" strike="noStrike">
                <a:solidFill>
                  <a:srgbClr val="000000"/>
                </a:solidFill>
                <a:latin typeface="Constantia"/>
              </a:rPr>
              <a:t>	</a:t>
            </a:r>
            <a:r>
              <a:rPr b="0" lang="en-US" sz="1000" spc="-1" strike="noStrike">
                <a:solidFill>
                  <a:srgbClr val="000000"/>
                </a:solidFill>
                <a:latin typeface="Constantia"/>
              </a:rPr>
              <a:t>	</a:t>
            </a:r>
            <a:r>
              <a:rPr b="0" lang="en-US" sz="1000" spc="-1" strike="noStrike">
                <a:solidFill>
                  <a:srgbClr val="c00000"/>
                </a:solidFill>
                <a:latin typeface="Constantia"/>
              </a:rPr>
              <a:t>	</a:t>
            </a:r>
            <a:r>
              <a:rPr b="0" lang="en-US" sz="1000" spc="-1" strike="noStrike">
                <a:solidFill>
                  <a:srgbClr val="c00000"/>
                </a:solidFill>
                <a:latin typeface="Constantia"/>
              </a:rPr>
              <a:t>	</a:t>
            </a:r>
            <a:endParaRPr b="0" lang="ru-RU" sz="1000" spc="-1" strike="noStrike">
              <a:latin typeface="Arial"/>
            </a:endParaRPr>
          </a:p>
        </p:txBody>
      </p:sp>
      <p:graphicFrame>
        <p:nvGraphicFramePr>
          <p:cNvPr id="278" name="Table 2"/>
          <p:cNvGraphicFramePr/>
          <p:nvPr/>
        </p:nvGraphicFramePr>
        <p:xfrm>
          <a:off x="0" y="2071800"/>
          <a:ext cx="9143640" cy="4317480"/>
        </p:xfrm>
        <a:graphic>
          <a:graphicData uri="http://schemas.openxmlformats.org/drawingml/2006/table">
            <a:tbl>
              <a:tblPr/>
              <a:tblGrid>
                <a:gridCol w="1000080"/>
                <a:gridCol w="4929120"/>
                <a:gridCol w="1143000"/>
                <a:gridCol w="1000080"/>
                <a:gridCol w="1071360"/>
              </a:tblGrid>
              <a:tr h="487800">
                <a:tc>
                  <a:txBody>
                    <a:bodyPr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ru-RU" sz="13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Раздел, подраздел</a:t>
                      </a:r>
                      <a:endParaRPr b="0" lang="ru-RU" sz="13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dfeffd"/>
                    </a:solidFill>
                  </a:tcPr>
                </a:tc>
                <a:tc>
                  <a:txBody>
                    <a:bodyPr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ru-RU" sz="13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                       </a:t>
                      </a:r>
                      <a:r>
                        <a:rPr b="1" lang="ru-RU" sz="13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Наименование </a:t>
                      </a:r>
                      <a:endParaRPr b="0" lang="ru-RU" sz="13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dfeffd"/>
                    </a:solidFill>
                  </a:tcPr>
                </a:tc>
                <a:tc>
                  <a:txBody>
                    <a:bodyPr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ru-RU" sz="13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Уточненный план</a:t>
                      </a:r>
                      <a:endParaRPr b="0" lang="ru-RU" sz="13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dfeffd"/>
                    </a:solidFill>
                  </a:tcPr>
                </a:tc>
                <a:tc>
                  <a:txBody>
                    <a:bodyPr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ru-RU" sz="13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Исполнено</a:t>
                      </a:r>
                      <a:endParaRPr b="0" lang="ru-RU" sz="13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dfeffd"/>
                    </a:solidFill>
                  </a:tcPr>
                </a:tc>
                <a:tc>
                  <a:txBody>
                    <a:bodyPr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ru-RU" sz="13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% исполнения</a:t>
                      </a:r>
                      <a:endParaRPr b="0" lang="ru-RU" sz="13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dfeffd"/>
                    </a:solidFill>
                  </a:tcPr>
                </a:tc>
              </a:tr>
              <a:tr h="299160">
                <a:tc>
                  <a:txBody>
                    <a:bodyPr lIns="9360" rIns="9360" tIns="9360" bIns="0" anchor="b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ru-RU" sz="14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0400</a:t>
                      </a:r>
                      <a:endParaRPr b="0" lang="ru-RU" sz="14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2cff8"/>
                    </a:solidFill>
                  </a:tcPr>
                </a:tc>
                <a:tc>
                  <a:txBody>
                    <a:bodyPr lIns="9360" rIns="9360" tIns="9360" bIns="0"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ru-RU" sz="14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Национальная экономика</a:t>
                      </a:r>
                      <a:endParaRPr b="0" lang="ru-RU" sz="14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2cff8"/>
                    </a:solidFill>
                  </a:tcPr>
                </a:tc>
                <a:tc>
                  <a:txBody>
                    <a:bodyPr lIns="9360" rIns="9360" tIns="9360" bIns="0" anchor="b">
                      <a:noAutofit/>
                    </a:bodyPr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1" lang="ru-RU" sz="19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2 156 689</a:t>
                      </a:r>
                      <a:endParaRPr b="0" lang="ru-RU" sz="19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59aaf2"/>
                    </a:solidFill>
                  </a:tcPr>
                </a:tc>
                <a:tc>
                  <a:txBody>
                    <a:bodyPr lIns="9360" rIns="9360" tIns="9360" bIns="0" anchor="b">
                      <a:noAutofit/>
                    </a:bodyPr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1" lang="ru-RU" sz="19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2 090 690</a:t>
                      </a:r>
                      <a:endParaRPr b="0" lang="ru-RU" sz="19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59aaf2"/>
                    </a:solidFill>
                  </a:tcPr>
                </a:tc>
                <a:tc>
                  <a:txBody>
                    <a:bodyPr lIns="9360" rIns="9360" tIns="9360" bIns="0" anchor="b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ru-RU" sz="19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96,9</a:t>
                      </a:r>
                      <a:endParaRPr b="0" lang="ru-RU" sz="19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59aaf2"/>
                    </a:solidFill>
                  </a:tcPr>
                </a:tc>
              </a:tr>
              <a:tr h="299160">
                <a:tc>
                  <a:txBody>
                    <a:bodyPr lIns="9360" rIns="9360" tIns="9360" bIns="0" anchor="b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4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0407</a:t>
                      </a:r>
                      <a:endParaRPr b="0" lang="ru-RU" sz="14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2cff8"/>
                    </a:solidFill>
                  </a:tcPr>
                </a:tc>
                <a:tc>
                  <a:txBody>
                    <a:bodyPr lIns="9360" rIns="9360" tIns="9360" bIns="0" anchor="b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ru-RU" sz="14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Лесное хозяйство</a:t>
                      </a:r>
                      <a:endParaRPr b="0" lang="ru-RU" sz="14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2cff8"/>
                    </a:solidFill>
                  </a:tcPr>
                </a:tc>
                <a:tc>
                  <a:txBody>
                    <a:bodyPr lIns="9360" rIns="9360" tIns="9360" bIns="0" anchor="b">
                      <a:noAutofit/>
                    </a:bodyPr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ru-RU" sz="19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1 824</a:t>
                      </a:r>
                      <a:endParaRPr b="0" lang="ru-RU" sz="19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59aaf2"/>
                    </a:solidFill>
                  </a:tcPr>
                </a:tc>
                <a:tc>
                  <a:txBody>
                    <a:bodyPr lIns="9360" rIns="9360" tIns="9360" bIns="0" anchor="b">
                      <a:noAutofit/>
                    </a:bodyPr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ru-RU" sz="19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1 767</a:t>
                      </a:r>
                      <a:endParaRPr b="0" lang="ru-RU" sz="19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59aaf2"/>
                    </a:solidFill>
                  </a:tcPr>
                </a:tc>
                <a:tc>
                  <a:txBody>
                    <a:bodyPr lIns="9360" rIns="9360" tIns="9360" bIns="0" anchor="b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9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96,9</a:t>
                      </a:r>
                      <a:endParaRPr b="0" lang="ru-RU" sz="19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59aaf2"/>
                    </a:solidFill>
                  </a:tcPr>
                </a:tc>
              </a:tr>
              <a:tr h="299160">
                <a:tc>
                  <a:txBody>
                    <a:bodyPr lIns="9360" rIns="9360" tIns="9360" bIns="0" anchor="b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4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0408</a:t>
                      </a:r>
                      <a:endParaRPr b="0" lang="ru-RU" sz="14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2cff8"/>
                    </a:solidFill>
                  </a:tcPr>
                </a:tc>
                <a:tc>
                  <a:txBody>
                    <a:bodyPr lIns="9360" rIns="9360" tIns="9360" bIns="0" anchor="b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ru-RU" sz="14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Транспорт</a:t>
                      </a:r>
                      <a:endParaRPr b="0" lang="ru-RU" sz="14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2cff8"/>
                    </a:solidFill>
                  </a:tcPr>
                </a:tc>
                <a:tc>
                  <a:txBody>
                    <a:bodyPr lIns="9360" rIns="9360" tIns="9360" bIns="0" anchor="b">
                      <a:noAutofit/>
                    </a:bodyPr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ru-RU" sz="19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224 286</a:t>
                      </a:r>
                      <a:endParaRPr b="0" lang="ru-RU" sz="19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59aaf2"/>
                    </a:solidFill>
                  </a:tcPr>
                </a:tc>
                <a:tc>
                  <a:txBody>
                    <a:bodyPr lIns="9360" rIns="9360" tIns="9360" bIns="0" anchor="b">
                      <a:noAutofit/>
                    </a:bodyPr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ru-RU" sz="19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224 282</a:t>
                      </a:r>
                      <a:endParaRPr b="0" lang="ru-RU" sz="19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59aaf2"/>
                    </a:solidFill>
                  </a:tcPr>
                </a:tc>
                <a:tc>
                  <a:txBody>
                    <a:bodyPr lIns="9360" rIns="9360" tIns="9360" bIns="0" anchor="b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9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100,0</a:t>
                      </a:r>
                      <a:endParaRPr b="0" lang="ru-RU" sz="19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59aaf2"/>
                    </a:solidFill>
                  </a:tcPr>
                </a:tc>
              </a:tr>
              <a:tr h="299160">
                <a:tc>
                  <a:txBody>
                    <a:bodyPr lIns="9360" rIns="9360" tIns="9360" bIns="0" anchor="b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4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0409 </a:t>
                      </a:r>
                      <a:endParaRPr b="0" lang="ru-RU" sz="14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2cff8"/>
                    </a:solidFill>
                  </a:tcPr>
                </a:tc>
                <a:tc>
                  <a:txBody>
                    <a:bodyPr lIns="9360" rIns="9360" tIns="9360" bIns="0" anchor="b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ru-RU" sz="14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Дорожное хозяйство</a:t>
                      </a:r>
                      <a:endParaRPr b="0" lang="ru-RU" sz="14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2cff8"/>
                    </a:solidFill>
                  </a:tcPr>
                </a:tc>
                <a:tc>
                  <a:txBody>
                    <a:bodyPr lIns="9360" rIns="9360" tIns="9360" bIns="0" anchor="b">
                      <a:noAutofit/>
                    </a:bodyPr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ru-RU" sz="19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1 852 861</a:t>
                      </a:r>
                      <a:endParaRPr b="0" lang="ru-RU" sz="19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59aaf2"/>
                    </a:solidFill>
                  </a:tcPr>
                </a:tc>
                <a:tc>
                  <a:txBody>
                    <a:bodyPr lIns="9360" rIns="9360" tIns="9360" bIns="0" anchor="b">
                      <a:noAutofit/>
                    </a:bodyPr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ru-RU" sz="19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1 789 134</a:t>
                      </a:r>
                      <a:endParaRPr b="0" lang="ru-RU" sz="19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59aaf2"/>
                    </a:solidFill>
                  </a:tcPr>
                </a:tc>
                <a:tc>
                  <a:txBody>
                    <a:bodyPr lIns="9360" rIns="9360" tIns="9360" bIns="0" anchor="b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9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96,6</a:t>
                      </a:r>
                      <a:endParaRPr b="0" lang="ru-RU" sz="19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59aaf2"/>
                    </a:solidFill>
                  </a:tcPr>
                </a:tc>
              </a:tr>
              <a:tr h="299160">
                <a:tc>
                  <a:txBody>
                    <a:bodyPr lIns="9360" rIns="9360" tIns="9360" bIns="0" anchor="b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4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0410</a:t>
                      </a:r>
                      <a:endParaRPr b="0" lang="ru-RU" sz="14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2cff8"/>
                    </a:solidFill>
                  </a:tcPr>
                </a:tc>
                <a:tc>
                  <a:txBody>
                    <a:bodyPr lIns="9360" rIns="9360" tIns="9360" bIns="0" anchor="b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ru-RU" sz="14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Связь и информатика</a:t>
                      </a:r>
                      <a:endParaRPr b="0" lang="ru-RU" sz="14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2cff8"/>
                    </a:solidFill>
                  </a:tcPr>
                </a:tc>
                <a:tc>
                  <a:txBody>
                    <a:bodyPr lIns="9360" rIns="9360" tIns="9360" bIns="0" anchor="b">
                      <a:noAutofit/>
                    </a:bodyPr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ru-RU" sz="19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35 857</a:t>
                      </a:r>
                      <a:endParaRPr b="0" lang="ru-RU" sz="19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59aaf2"/>
                    </a:solidFill>
                  </a:tcPr>
                </a:tc>
                <a:tc>
                  <a:txBody>
                    <a:bodyPr lIns="9360" rIns="9360" tIns="9360" bIns="0" anchor="b">
                      <a:noAutofit/>
                    </a:bodyPr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ru-RU" sz="19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34 808</a:t>
                      </a:r>
                      <a:endParaRPr b="0" lang="ru-RU" sz="19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59aaf2"/>
                    </a:solidFill>
                  </a:tcPr>
                </a:tc>
                <a:tc>
                  <a:txBody>
                    <a:bodyPr lIns="9360" rIns="9360" tIns="9360" bIns="0" anchor="b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9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97,0</a:t>
                      </a:r>
                      <a:endParaRPr b="0" lang="ru-RU" sz="19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59aaf2"/>
                    </a:solidFill>
                  </a:tcPr>
                </a:tc>
              </a:tr>
              <a:tr h="299160">
                <a:tc>
                  <a:txBody>
                    <a:bodyPr lIns="9360" rIns="9360" tIns="9360" bIns="0" anchor="b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4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0412</a:t>
                      </a:r>
                      <a:endParaRPr b="0" lang="ru-RU" sz="14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2cff8"/>
                    </a:solidFill>
                  </a:tcPr>
                </a:tc>
                <a:tc>
                  <a:txBody>
                    <a:bodyPr lIns="9360" rIns="9360" tIns="9360" bIns="0" anchor="b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ru-RU" sz="14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Другие вопросы в области  национальной экономики</a:t>
                      </a:r>
                      <a:endParaRPr b="0" lang="ru-RU" sz="14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2cff8"/>
                    </a:solidFill>
                  </a:tcPr>
                </a:tc>
                <a:tc>
                  <a:txBody>
                    <a:bodyPr lIns="9360" rIns="9360" tIns="9360" bIns="0" anchor="b">
                      <a:noAutofit/>
                    </a:bodyPr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ru-RU" sz="19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41 861</a:t>
                      </a:r>
                      <a:endParaRPr b="0" lang="ru-RU" sz="19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59aaf2"/>
                    </a:solidFill>
                  </a:tcPr>
                </a:tc>
                <a:tc>
                  <a:txBody>
                    <a:bodyPr lIns="9360" rIns="9360" tIns="9360" bIns="0" anchor="b">
                      <a:noAutofit/>
                    </a:bodyPr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ru-RU" sz="19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40 699</a:t>
                      </a:r>
                      <a:endParaRPr b="0" lang="ru-RU" sz="19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59aaf2"/>
                    </a:solidFill>
                  </a:tcPr>
                </a:tc>
                <a:tc>
                  <a:txBody>
                    <a:bodyPr lIns="9360" rIns="9360" tIns="9360" bIns="0" anchor="b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9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97,2</a:t>
                      </a:r>
                      <a:endParaRPr b="0" lang="ru-RU" sz="19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59aaf2"/>
                    </a:solidFill>
                  </a:tcPr>
                </a:tc>
              </a:tr>
              <a:tr h="299160">
                <a:tc>
                  <a:txBody>
                    <a:bodyPr lIns="9360" rIns="9360" tIns="9360" bIns="0" anchor="b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ru-RU" sz="14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0500</a:t>
                      </a:r>
                      <a:endParaRPr b="0" lang="ru-RU" sz="14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2cff8"/>
                    </a:solidFill>
                  </a:tcPr>
                </a:tc>
                <a:tc>
                  <a:txBody>
                    <a:bodyPr lIns="9360" rIns="9360" tIns="9360" bIns="0" anchor="b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ru-RU" sz="14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Жилищно-коммунальное хозяйство </a:t>
                      </a:r>
                      <a:endParaRPr b="0" lang="ru-RU" sz="14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2cff8"/>
                    </a:solidFill>
                  </a:tcPr>
                </a:tc>
                <a:tc>
                  <a:txBody>
                    <a:bodyPr lIns="9360" rIns="9360" tIns="9360" bIns="0" anchor="b">
                      <a:noAutofit/>
                    </a:bodyPr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1" lang="ru-RU" sz="19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1 269 407</a:t>
                      </a:r>
                      <a:endParaRPr b="0" lang="ru-RU" sz="19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59aaf2"/>
                    </a:solidFill>
                  </a:tcPr>
                </a:tc>
                <a:tc>
                  <a:txBody>
                    <a:bodyPr lIns="9360" rIns="9360" tIns="9360" bIns="0" anchor="b">
                      <a:noAutofit/>
                    </a:bodyPr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1" lang="ru-RU" sz="19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1 205 659</a:t>
                      </a:r>
                      <a:endParaRPr b="0" lang="ru-RU" sz="19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59aaf2"/>
                    </a:solidFill>
                  </a:tcPr>
                </a:tc>
                <a:tc>
                  <a:txBody>
                    <a:bodyPr lIns="9360" rIns="9360" tIns="9360" bIns="0" anchor="b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ru-RU" sz="19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95,0</a:t>
                      </a:r>
                      <a:endParaRPr b="0" lang="ru-RU" sz="19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59aaf2"/>
                    </a:solidFill>
                  </a:tcPr>
                </a:tc>
              </a:tr>
              <a:tr h="299160">
                <a:tc>
                  <a:txBody>
                    <a:bodyPr lIns="9360" rIns="9360" tIns="9360" bIns="0" anchor="b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4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0501</a:t>
                      </a:r>
                      <a:endParaRPr b="0" lang="ru-RU" sz="14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2cff8"/>
                    </a:solidFill>
                  </a:tcPr>
                </a:tc>
                <a:tc>
                  <a:txBody>
                    <a:bodyPr lIns="9360" rIns="9360" tIns="9360" bIns="0" anchor="b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ru-RU" sz="14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Жилищное хозяйство, в том числе</a:t>
                      </a:r>
                      <a:endParaRPr b="0" lang="ru-RU" sz="14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2cff8"/>
                    </a:solidFill>
                  </a:tcPr>
                </a:tc>
                <a:tc>
                  <a:txBody>
                    <a:bodyPr lIns="9360" rIns="9360" tIns="9360" bIns="0" anchor="b">
                      <a:noAutofit/>
                    </a:bodyPr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ru-RU" sz="19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135 726</a:t>
                      </a:r>
                      <a:endParaRPr b="0" lang="ru-RU" sz="19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59aaf2"/>
                    </a:solidFill>
                  </a:tcPr>
                </a:tc>
                <a:tc>
                  <a:txBody>
                    <a:bodyPr lIns="9360" rIns="9360" tIns="9360" bIns="0" anchor="b">
                      <a:noAutofit/>
                    </a:bodyPr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ru-RU" sz="19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92 531</a:t>
                      </a:r>
                      <a:endParaRPr b="0" lang="ru-RU" sz="19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59aaf2"/>
                    </a:solidFill>
                  </a:tcPr>
                </a:tc>
                <a:tc>
                  <a:txBody>
                    <a:bodyPr lIns="9360" rIns="9360" tIns="9360" bIns="0" anchor="b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9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68,2</a:t>
                      </a:r>
                      <a:endParaRPr b="0" lang="ru-RU" sz="19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59aaf2"/>
                    </a:solidFill>
                  </a:tcPr>
                </a:tc>
              </a:tr>
              <a:tr h="334440">
                <a:tc>
                  <a:txBody>
                    <a:bodyPr lIns="9360" rIns="9360" tIns="9360" bIns="0" anchor="b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4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0502</a:t>
                      </a:r>
                      <a:endParaRPr b="0" lang="ru-RU" sz="14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2cff8"/>
                    </a:solidFill>
                  </a:tcPr>
                </a:tc>
                <a:tc>
                  <a:txBody>
                    <a:bodyPr lIns="9360" rIns="9360" tIns="9360" bIns="0" anchor="b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ru-RU" sz="14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Коммунальное хозяйство</a:t>
                      </a:r>
                      <a:endParaRPr b="0" lang="ru-RU" sz="14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2cff8"/>
                    </a:solidFill>
                  </a:tcPr>
                </a:tc>
                <a:tc>
                  <a:txBody>
                    <a:bodyPr lIns="9360" rIns="9360" tIns="9360" bIns="0" anchor="b">
                      <a:noAutofit/>
                    </a:bodyPr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ru-RU" sz="19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625 372</a:t>
                      </a:r>
                      <a:endParaRPr b="0" lang="ru-RU" sz="19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59aaf2"/>
                    </a:solidFill>
                  </a:tcPr>
                </a:tc>
                <a:tc>
                  <a:txBody>
                    <a:bodyPr lIns="9360" rIns="9360" tIns="9360" bIns="0" anchor="b">
                      <a:noAutofit/>
                    </a:bodyPr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ru-RU" sz="19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622 972</a:t>
                      </a:r>
                      <a:endParaRPr b="0" lang="ru-RU" sz="19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59aaf2"/>
                    </a:solidFill>
                  </a:tcPr>
                </a:tc>
                <a:tc>
                  <a:txBody>
                    <a:bodyPr lIns="9360" rIns="9360" tIns="9360" bIns="0" anchor="b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9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99,6</a:t>
                      </a:r>
                      <a:endParaRPr b="0" lang="ru-RU" sz="19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59aaf2"/>
                    </a:solidFill>
                  </a:tcPr>
                </a:tc>
              </a:tr>
              <a:tr h="313920">
                <a:tc>
                  <a:txBody>
                    <a:bodyPr lIns="9360" rIns="9360" tIns="9360" bIns="0" anchor="b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4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0503</a:t>
                      </a:r>
                      <a:endParaRPr b="0" lang="ru-RU" sz="14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2cff8"/>
                    </a:solidFill>
                  </a:tcPr>
                </a:tc>
                <a:tc>
                  <a:txBody>
                    <a:bodyPr lIns="9360" rIns="9360" tIns="9360" bIns="0" anchor="b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ru-RU" sz="14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Благоустройство</a:t>
                      </a:r>
                      <a:endParaRPr b="0" lang="ru-RU" sz="14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2cff8"/>
                    </a:solidFill>
                  </a:tcPr>
                </a:tc>
                <a:tc>
                  <a:txBody>
                    <a:bodyPr lIns="9360" rIns="9360" tIns="9360" bIns="0" anchor="b">
                      <a:noAutofit/>
                    </a:bodyPr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ru-RU" sz="19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436 952</a:t>
                      </a:r>
                      <a:endParaRPr b="0" lang="ru-RU" sz="19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59aaf2"/>
                    </a:solidFill>
                  </a:tcPr>
                </a:tc>
                <a:tc>
                  <a:txBody>
                    <a:bodyPr lIns="9360" rIns="9360" tIns="9360" bIns="0" anchor="b">
                      <a:noAutofit/>
                    </a:bodyPr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ru-RU" sz="19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418 927</a:t>
                      </a:r>
                      <a:endParaRPr b="0" lang="ru-RU" sz="19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59aaf2"/>
                    </a:solidFill>
                  </a:tcPr>
                </a:tc>
                <a:tc>
                  <a:txBody>
                    <a:bodyPr lIns="9360" rIns="9360" tIns="9360" bIns="0" anchor="b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9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95,9</a:t>
                      </a:r>
                      <a:endParaRPr b="0" lang="ru-RU" sz="19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59aaf2"/>
                    </a:solidFill>
                  </a:tcPr>
                </a:tc>
              </a:tr>
              <a:tr h="363960">
                <a:tc>
                  <a:txBody>
                    <a:bodyPr lIns="9360" rIns="9360" tIns="9360" bIns="0" anchor="b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4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0505</a:t>
                      </a:r>
                      <a:endParaRPr b="0" lang="ru-RU" sz="14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2cff8"/>
                    </a:solidFill>
                  </a:tcPr>
                </a:tc>
                <a:tc>
                  <a:txBody>
                    <a:bodyPr lIns="9360" rIns="9360" tIns="9360" bIns="0"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ru-RU" sz="14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Другие вопросы в области жилищно-коммунального хозяйства</a:t>
                      </a:r>
                      <a:endParaRPr b="0" lang="ru-RU" sz="14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2cff8"/>
                    </a:solidFill>
                  </a:tcPr>
                </a:tc>
                <a:tc>
                  <a:txBody>
                    <a:bodyPr lIns="9360" rIns="9360" tIns="9360" bIns="0" anchor="b">
                      <a:noAutofit/>
                    </a:bodyPr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ru-RU" sz="19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71 357</a:t>
                      </a:r>
                      <a:endParaRPr b="0" lang="ru-RU" sz="19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59aaf2"/>
                    </a:solidFill>
                  </a:tcPr>
                </a:tc>
                <a:tc>
                  <a:txBody>
                    <a:bodyPr lIns="9360" rIns="9360" tIns="9360" bIns="0" anchor="b">
                      <a:noAutofit/>
                    </a:bodyPr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ru-RU" sz="19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71 229</a:t>
                      </a:r>
                      <a:endParaRPr b="0" lang="ru-RU" sz="19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59aaf2"/>
                    </a:solidFill>
                  </a:tcPr>
                </a:tc>
                <a:tc>
                  <a:txBody>
                    <a:bodyPr lIns="9360" rIns="9360" tIns="9360" bIns="0" anchor="b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9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99,8</a:t>
                      </a:r>
                      <a:endParaRPr b="0" lang="ru-RU" sz="19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59aaf2"/>
                    </a:solidFill>
                  </a:tcPr>
                </a:tc>
              </a:tr>
              <a:tr h="361080">
                <a:tc>
                  <a:txBody>
                    <a:bodyPr lIns="9360" rIns="9360" tIns="9360" bIns="0" anchor="b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ru-RU" sz="14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0600</a:t>
                      </a:r>
                      <a:endParaRPr b="0" lang="ru-RU" sz="14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2cff8"/>
                    </a:solidFill>
                  </a:tcPr>
                </a:tc>
                <a:tc>
                  <a:txBody>
                    <a:bodyPr lIns="9360" rIns="9360" tIns="9360" bIns="0"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ru-RU" sz="14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Охрана окружающей среды</a:t>
                      </a:r>
                      <a:endParaRPr b="0" lang="ru-RU" sz="14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2cff8"/>
                    </a:solidFill>
                  </a:tcPr>
                </a:tc>
                <a:tc>
                  <a:txBody>
                    <a:bodyPr lIns="9360" rIns="9360" tIns="9360" bIns="0" anchor="b">
                      <a:noAutofit/>
                    </a:bodyPr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1" lang="ru-RU" sz="19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5 237</a:t>
                      </a:r>
                      <a:endParaRPr b="0" lang="ru-RU" sz="19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59aaf2"/>
                    </a:solidFill>
                  </a:tcPr>
                </a:tc>
                <a:tc>
                  <a:txBody>
                    <a:bodyPr lIns="9360" rIns="9360" tIns="9360" bIns="0" anchor="b">
                      <a:noAutofit/>
                    </a:bodyPr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1" lang="ru-RU" sz="19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5 230</a:t>
                      </a:r>
                      <a:endParaRPr b="0" lang="ru-RU" sz="19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59aaf2"/>
                    </a:solidFill>
                  </a:tcPr>
                </a:tc>
                <a:tc>
                  <a:txBody>
                    <a:bodyPr lIns="9360" rIns="9360" tIns="9360" bIns="0" anchor="b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ru-RU" sz="19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99,9</a:t>
                      </a:r>
                      <a:endParaRPr b="0" lang="ru-RU" sz="19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59aaf2"/>
                    </a:solidFill>
                  </a:tcPr>
                </a:tc>
              </a:tr>
              <a:tr h="299160">
                <a:tc>
                  <a:txBody>
                    <a:bodyPr lIns="9360" rIns="9360" tIns="9360" bIns="0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4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0605</a:t>
                      </a:r>
                      <a:endParaRPr b="0" lang="ru-RU" sz="14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2cff8"/>
                    </a:solidFill>
                  </a:tcPr>
                </a:tc>
                <a:tc>
                  <a:txBody>
                    <a:bodyPr lIns="9360" rIns="9360" tIns="9360" bIns="0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ru-RU" sz="14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Другие вопросы в области охраны окружающей среды</a:t>
                      </a:r>
                      <a:endParaRPr b="0" lang="ru-RU" sz="14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2cff8"/>
                    </a:solidFill>
                  </a:tcPr>
                </a:tc>
                <a:tc>
                  <a:txBody>
                    <a:bodyPr lIns="9360" rIns="9360" tIns="9360" bIns="0">
                      <a:noAutofit/>
                    </a:bodyPr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ru-RU" sz="19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5 237</a:t>
                      </a:r>
                      <a:endParaRPr b="0" lang="ru-RU" sz="19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59aaf2"/>
                    </a:solidFill>
                  </a:tcPr>
                </a:tc>
                <a:tc>
                  <a:txBody>
                    <a:bodyPr lIns="9360" rIns="9360" tIns="9360" bIns="0">
                      <a:noAutofit/>
                    </a:bodyPr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ru-RU" sz="19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5 230</a:t>
                      </a:r>
                      <a:endParaRPr b="0" lang="ru-RU" sz="19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59aaf2"/>
                    </a:solidFill>
                  </a:tcPr>
                </a:tc>
                <a:tc>
                  <a:txBody>
                    <a:bodyPr lIns="9360" rIns="9360" tIns="9360" bIns="0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9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99,9</a:t>
                      </a:r>
                      <a:endParaRPr b="0" lang="ru-RU" sz="19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59aaf2"/>
                    </a:solidFill>
                  </a:tcPr>
                </a:tc>
              </a:tr>
            </a:tbl>
          </a:graphicData>
        </a:graphic>
      </p:graphicFrame>
      <p:sp>
        <p:nvSpPr>
          <p:cNvPr id="279" name="CustomShape 3"/>
          <p:cNvSpPr/>
          <p:nvPr/>
        </p:nvSpPr>
        <p:spPr>
          <a:xfrm>
            <a:off x="8858160" y="6643800"/>
            <a:ext cx="356760" cy="242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</a:rPr>
              <a:t>18</a:t>
            </a:r>
            <a:endParaRPr b="0" lang="ru-RU" sz="1000" spc="-1" strike="noStrike">
              <a:latin typeface="Arial"/>
            </a:endParaRPr>
          </a:p>
        </p:txBody>
      </p:sp>
      <p:pic>
        <p:nvPicPr>
          <p:cNvPr id="280" name="Рисунок 16" descr="header2.jpg"/>
          <p:cNvPicPr/>
          <p:nvPr/>
        </p:nvPicPr>
        <p:blipFill>
          <a:blip r:embed="rId2"/>
          <a:stretch/>
        </p:blipFill>
        <p:spPr>
          <a:xfrm>
            <a:off x="0" y="0"/>
            <a:ext cx="9143640" cy="1052280"/>
          </a:xfrm>
          <a:prstGeom prst="rect">
            <a:avLst/>
          </a:prstGeom>
          <a:ln w="0">
            <a:noFill/>
          </a:ln>
        </p:spPr>
      </p:pic>
      <p:pic>
        <p:nvPicPr>
          <p:cNvPr id="281" name="Picture 2" descr="http://yuzgu.ru/images/files/gerb-kursk.png"/>
          <p:cNvPicPr/>
          <p:nvPr/>
        </p:nvPicPr>
        <p:blipFill>
          <a:blip r:embed="rId3"/>
          <a:stretch/>
        </p:blipFill>
        <p:spPr>
          <a:xfrm>
            <a:off x="3996000" y="0"/>
            <a:ext cx="1223640" cy="980280"/>
          </a:xfrm>
          <a:prstGeom prst="rect">
            <a:avLst/>
          </a:prstGeom>
          <a:ln w="0">
            <a:noFill/>
          </a:ln>
        </p:spPr>
      </p:pic>
      <p:sp>
        <p:nvSpPr>
          <p:cNvPr id="282" name="CustomShape 4"/>
          <p:cNvSpPr/>
          <p:nvPr/>
        </p:nvSpPr>
        <p:spPr>
          <a:xfrm>
            <a:off x="8267040" y="1714320"/>
            <a:ext cx="871200" cy="242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ru-RU" sz="1000" spc="-1" strike="noStrike">
                <a:solidFill>
                  <a:srgbClr val="000000"/>
                </a:solidFill>
                <a:latin typeface="Arial"/>
              </a:rPr>
              <a:t> </a:t>
            </a:r>
            <a:r>
              <a:rPr b="1" lang="ru-RU" sz="1000" spc="-1" strike="noStrike">
                <a:solidFill>
                  <a:srgbClr val="000000"/>
                </a:solidFill>
                <a:latin typeface="Arial"/>
              </a:rPr>
              <a:t>(тыс. руб.)</a:t>
            </a:r>
            <a:endParaRPr b="0" lang="ru-RU" sz="1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3" name="Text Box 2" descr=""/>
          <p:cNvPicPr/>
          <p:nvPr/>
        </p:nvPicPr>
        <p:blipFill>
          <a:blip r:embed="rId1">
            <a:alphaModFix amt="0"/>
          </a:blip>
          <a:stretch/>
        </p:blipFill>
        <p:spPr>
          <a:xfrm rot="10800000">
            <a:off x="-12240" y="688320"/>
            <a:ext cx="9156600" cy="6169320"/>
          </a:xfrm>
          <a:prstGeom prst="rect">
            <a:avLst/>
          </a:prstGeom>
          <a:ln w="0">
            <a:noFill/>
          </a:ln>
        </p:spPr>
      </p:pic>
      <p:graphicFrame>
        <p:nvGraphicFramePr>
          <p:cNvPr id="284" name="Table 1"/>
          <p:cNvGraphicFramePr/>
          <p:nvPr/>
        </p:nvGraphicFramePr>
        <p:xfrm>
          <a:off x="0" y="1785960"/>
          <a:ext cx="9143640" cy="4169160"/>
        </p:xfrm>
        <a:graphic>
          <a:graphicData uri="http://schemas.openxmlformats.org/drawingml/2006/table">
            <a:tbl>
              <a:tblPr/>
              <a:tblGrid>
                <a:gridCol w="928440"/>
                <a:gridCol w="4286160"/>
                <a:gridCol w="1500120"/>
                <a:gridCol w="1143000"/>
                <a:gridCol w="1285920"/>
              </a:tblGrid>
              <a:tr h="454680">
                <a:tc>
                  <a:txBody>
                    <a:bodyPr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ru-RU" sz="13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Раздел, подраздел</a:t>
                      </a:r>
                      <a:endParaRPr b="0" lang="ru-RU" sz="13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dfeffd"/>
                    </a:solidFill>
                  </a:tcPr>
                </a:tc>
                <a:tc>
                  <a:txBody>
                    <a:bodyPr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ru-RU" sz="13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                       </a:t>
                      </a:r>
                      <a:r>
                        <a:rPr b="1" lang="ru-RU" sz="13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Наименование </a:t>
                      </a:r>
                      <a:endParaRPr b="0" lang="ru-RU" sz="13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dfeffd"/>
                    </a:solidFill>
                  </a:tcPr>
                </a:tc>
                <a:tc>
                  <a:txBody>
                    <a:bodyPr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ru-RU" sz="13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Уточненный план</a:t>
                      </a:r>
                      <a:endParaRPr b="0" lang="ru-RU" sz="13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dfeffd"/>
                    </a:solidFill>
                  </a:tcPr>
                </a:tc>
                <a:tc>
                  <a:txBody>
                    <a:bodyPr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ru-RU" sz="13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Исполнено</a:t>
                      </a:r>
                      <a:endParaRPr b="0" lang="ru-RU" sz="13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dfeffd"/>
                    </a:solidFill>
                  </a:tcPr>
                </a:tc>
                <a:tc>
                  <a:txBody>
                    <a:bodyPr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ru-RU" sz="13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% исполнения</a:t>
                      </a:r>
                      <a:endParaRPr b="0" lang="ru-RU" sz="13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dfeffd"/>
                    </a:solidFill>
                  </a:tcPr>
                </a:tc>
              </a:tr>
              <a:tr h="250560">
                <a:tc>
                  <a:txBody>
                    <a:bodyPr lIns="9360" rIns="9360" tIns="9360" bIns="0" anchor="b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ru-RU" sz="13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0700</a:t>
                      </a:r>
                      <a:endParaRPr b="0" lang="ru-RU" sz="13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2cff8"/>
                    </a:solidFill>
                  </a:tcPr>
                </a:tc>
                <a:tc>
                  <a:txBody>
                    <a:bodyPr lIns="9360" rIns="9360" tIns="9360" bIns="0" anchor="b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ru-RU" sz="13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Образование- всего</a:t>
                      </a:r>
                      <a:endParaRPr b="0" lang="ru-RU" sz="13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2cff8"/>
                    </a:solidFill>
                  </a:tcPr>
                </a:tc>
                <a:tc>
                  <a:txBody>
                    <a:bodyPr lIns="9360" rIns="9360" tIns="9360" bIns="0" anchor="b">
                      <a:noAutofit/>
                    </a:bodyPr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1" lang="ru-RU" sz="17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6 </a:t>
                      </a:r>
                      <a:r>
                        <a:rPr b="1" lang="en-US" sz="17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478 523</a:t>
                      </a:r>
                      <a:endParaRPr b="0" lang="ru-RU" sz="17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59aaf2"/>
                    </a:solidFill>
                  </a:tcPr>
                </a:tc>
                <a:tc>
                  <a:txBody>
                    <a:bodyPr lIns="9360" rIns="9360" tIns="9360" bIns="0" anchor="b">
                      <a:noAutofit/>
                    </a:bodyPr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1" lang="en-US" sz="17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6</a:t>
                      </a:r>
                      <a:r>
                        <a:rPr b="1" lang="ru-RU" sz="17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</a:t>
                      </a:r>
                      <a:r>
                        <a:rPr b="1" lang="en-US" sz="17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431 991</a:t>
                      </a:r>
                      <a:endParaRPr b="0" lang="ru-RU" sz="17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59aaf2"/>
                    </a:solidFill>
                  </a:tcPr>
                </a:tc>
                <a:tc>
                  <a:txBody>
                    <a:bodyPr lIns="9360" rIns="9360" tIns="9360" bIns="0" anchor="b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ru-RU" sz="17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9</a:t>
                      </a:r>
                      <a:r>
                        <a:rPr b="1" lang="en-US" sz="17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9</a:t>
                      </a:r>
                      <a:r>
                        <a:rPr b="1" lang="ru-RU" sz="17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,</a:t>
                      </a:r>
                      <a:r>
                        <a:rPr b="1" lang="en-US" sz="17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</a:t>
                      </a:r>
                      <a:endParaRPr b="0" lang="ru-RU" sz="17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59aaf2"/>
                    </a:solidFill>
                  </a:tcPr>
                </a:tc>
              </a:tr>
              <a:tr h="250560">
                <a:tc>
                  <a:txBody>
                    <a:bodyPr lIns="9360" rIns="9360" tIns="9360" bIns="0" anchor="b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3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0701</a:t>
                      </a:r>
                      <a:endParaRPr b="0" lang="ru-RU" sz="13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2cff8"/>
                    </a:solidFill>
                  </a:tcPr>
                </a:tc>
                <a:tc>
                  <a:txBody>
                    <a:bodyPr lIns="9360" rIns="9360" tIns="9360" bIns="0"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ru-RU" sz="13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Дошкольное образование</a:t>
                      </a:r>
                      <a:endParaRPr b="0" lang="ru-RU" sz="13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2cff8"/>
                    </a:solidFill>
                  </a:tcPr>
                </a:tc>
                <a:tc>
                  <a:txBody>
                    <a:bodyPr lIns="9360" rIns="9360" tIns="9360" bIns="0" anchor="b">
                      <a:noAutofit/>
                    </a:bodyPr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en-US" sz="17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2 105 361</a:t>
                      </a:r>
                      <a:endParaRPr b="0" lang="ru-RU" sz="17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59aaf2"/>
                    </a:solidFill>
                  </a:tcPr>
                </a:tc>
                <a:tc>
                  <a:txBody>
                    <a:bodyPr lIns="9360" rIns="9360" tIns="9360" bIns="0" anchor="b">
                      <a:noAutofit/>
                    </a:bodyPr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en-US" sz="17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2 105 022</a:t>
                      </a:r>
                      <a:endParaRPr b="0" lang="ru-RU" sz="17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59aaf2"/>
                    </a:solidFill>
                  </a:tcPr>
                </a:tc>
                <a:tc>
                  <a:txBody>
                    <a:bodyPr lIns="9360" rIns="9360" tIns="9360" bIns="0" anchor="b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en-US" sz="17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100</a:t>
                      </a:r>
                      <a:r>
                        <a:rPr b="0" lang="ru-RU" sz="17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,0</a:t>
                      </a:r>
                      <a:endParaRPr b="0" lang="ru-RU" sz="17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59aaf2"/>
                    </a:solidFill>
                  </a:tcPr>
                </a:tc>
              </a:tr>
              <a:tr h="250560">
                <a:tc>
                  <a:txBody>
                    <a:bodyPr lIns="9360" rIns="9360" tIns="9360" bIns="0" anchor="b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3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0702</a:t>
                      </a:r>
                      <a:endParaRPr b="0" lang="ru-RU" sz="13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2cff8"/>
                    </a:solidFill>
                  </a:tcPr>
                </a:tc>
                <a:tc>
                  <a:txBody>
                    <a:bodyPr lIns="9360" rIns="9360" tIns="9360" bIns="0"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ru-RU" sz="13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Общее образование</a:t>
                      </a:r>
                      <a:endParaRPr b="0" lang="ru-RU" sz="13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2cff8"/>
                    </a:solidFill>
                  </a:tcPr>
                </a:tc>
                <a:tc>
                  <a:txBody>
                    <a:bodyPr lIns="9360" rIns="9360" tIns="9360" bIns="0" anchor="b">
                      <a:noAutofit/>
                    </a:bodyPr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ru-RU" sz="17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3 410 117</a:t>
                      </a:r>
                      <a:endParaRPr b="0" lang="ru-RU" sz="17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59aaf2"/>
                    </a:solidFill>
                  </a:tcPr>
                </a:tc>
                <a:tc>
                  <a:txBody>
                    <a:bodyPr lIns="9360" rIns="9360" tIns="9360" bIns="0" anchor="b">
                      <a:noAutofit/>
                    </a:bodyPr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ru-RU" sz="17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3 364 329</a:t>
                      </a:r>
                      <a:endParaRPr b="0" lang="ru-RU" sz="17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59aaf2"/>
                    </a:solidFill>
                  </a:tcPr>
                </a:tc>
                <a:tc>
                  <a:txBody>
                    <a:bodyPr lIns="9360" rIns="9360" tIns="9360" bIns="0" anchor="b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7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98,7</a:t>
                      </a:r>
                      <a:endParaRPr b="0" lang="ru-RU" sz="17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59aaf2"/>
                    </a:solidFill>
                  </a:tcPr>
                </a:tc>
              </a:tr>
              <a:tr h="250560">
                <a:tc>
                  <a:txBody>
                    <a:bodyPr lIns="9360" rIns="9360" tIns="9360" bIns="0" anchor="b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3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0703</a:t>
                      </a:r>
                      <a:endParaRPr b="0" lang="ru-RU" sz="13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2cff8"/>
                    </a:solidFill>
                  </a:tcPr>
                </a:tc>
                <a:tc>
                  <a:txBody>
                    <a:bodyPr lIns="9360" rIns="9360" tIns="9360" bIns="0" anchor="b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ru-RU" sz="13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Дополнительное образование</a:t>
                      </a:r>
                      <a:endParaRPr b="0" lang="ru-RU" sz="13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2cff8"/>
                    </a:solidFill>
                  </a:tcPr>
                </a:tc>
                <a:tc>
                  <a:txBody>
                    <a:bodyPr lIns="9360" rIns="9360" tIns="9360" bIns="0" anchor="b">
                      <a:noAutofit/>
                    </a:bodyPr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ru-RU" sz="17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790 348</a:t>
                      </a:r>
                      <a:endParaRPr b="0" lang="ru-RU" sz="17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59aaf2"/>
                    </a:solidFill>
                  </a:tcPr>
                </a:tc>
                <a:tc>
                  <a:txBody>
                    <a:bodyPr lIns="9360" rIns="9360" tIns="9360" bIns="0" anchor="b">
                      <a:noAutofit/>
                    </a:bodyPr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ru-RU" sz="17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790 163</a:t>
                      </a:r>
                      <a:endParaRPr b="0" lang="ru-RU" sz="17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59aaf2"/>
                    </a:solidFill>
                  </a:tcPr>
                </a:tc>
                <a:tc>
                  <a:txBody>
                    <a:bodyPr lIns="9360" rIns="9360" tIns="9360" bIns="0" anchor="b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7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100,0</a:t>
                      </a:r>
                      <a:endParaRPr b="0" lang="ru-RU" sz="17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59aaf2"/>
                    </a:solidFill>
                  </a:tcPr>
                </a:tc>
              </a:tr>
              <a:tr h="250560">
                <a:tc>
                  <a:txBody>
                    <a:bodyPr lIns="9360" rIns="9360" tIns="9360" bIns="0" anchor="b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3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0707</a:t>
                      </a:r>
                      <a:endParaRPr b="0" lang="ru-RU" sz="13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2cff8"/>
                    </a:solidFill>
                  </a:tcPr>
                </a:tc>
                <a:tc>
                  <a:txBody>
                    <a:bodyPr lIns="9360" rIns="9360" tIns="9360" bIns="0" anchor="b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ru-RU" sz="13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Молодежная политика</a:t>
                      </a:r>
                      <a:endParaRPr b="0" lang="ru-RU" sz="13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2cff8"/>
                    </a:solidFill>
                  </a:tcPr>
                </a:tc>
                <a:tc>
                  <a:txBody>
                    <a:bodyPr lIns="9360" rIns="9360" tIns="9360" bIns="0" anchor="b">
                      <a:noAutofit/>
                    </a:bodyPr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ru-RU" sz="17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71 977</a:t>
                      </a:r>
                      <a:endParaRPr b="0" lang="ru-RU" sz="17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59aaf2"/>
                    </a:solidFill>
                  </a:tcPr>
                </a:tc>
                <a:tc>
                  <a:txBody>
                    <a:bodyPr lIns="9360" rIns="9360" tIns="9360" bIns="0" anchor="b">
                      <a:noAutofit/>
                    </a:bodyPr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ru-RU" sz="17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71 757</a:t>
                      </a:r>
                      <a:endParaRPr b="0" lang="ru-RU" sz="17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59aaf2"/>
                    </a:solidFill>
                  </a:tcPr>
                </a:tc>
                <a:tc>
                  <a:txBody>
                    <a:bodyPr lIns="9360" rIns="9360" tIns="9360" bIns="0" anchor="b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7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99,7</a:t>
                      </a:r>
                      <a:endParaRPr b="0" lang="ru-RU" sz="17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59aaf2"/>
                    </a:solidFill>
                  </a:tcPr>
                </a:tc>
              </a:tr>
              <a:tr h="250560">
                <a:tc>
                  <a:txBody>
                    <a:bodyPr lIns="9360" rIns="9360" tIns="9360" bIns="0" anchor="b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3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0709</a:t>
                      </a:r>
                      <a:endParaRPr b="0" lang="ru-RU" sz="13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2cff8"/>
                    </a:solidFill>
                  </a:tcPr>
                </a:tc>
                <a:tc>
                  <a:txBody>
                    <a:bodyPr lIns="9360" rIns="9360" tIns="9360" bIns="0" anchor="b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ru-RU" sz="13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Другие расходы в области образования</a:t>
                      </a:r>
                      <a:endParaRPr b="0" lang="ru-RU" sz="13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2cff8"/>
                    </a:solidFill>
                  </a:tcPr>
                </a:tc>
                <a:tc>
                  <a:txBody>
                    <a:bodyPr lIns="9360" rIns="9360" tIns="9360" bIns="0" anchor="b">
                      <a:noAutofit/>
                    </a:bodyPr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ru-RU" sz="17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100 720</a:t>
                      </a:r>
                      <a:endParaRPr b="0" lang="ru-RU" sz="17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59aaf2"/>
                    </a:solidFill>
                  </a:tcPr>
                </a:tc>
                <a:tc>
                  <a:txBody>
                    <a:bodyPr lIns="9360" rIns="9360" tIns="9360" bIns="0" anchor="b">
                      <a:noAutofit/>
                    </a:bodyPr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ru-RU" sz="17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100 720</a:t>
                      </a:r>
                      <a:endParaRPr b="0" lang="ru-RU" sz="17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59aaf2"/>
                    </a:solidFill>
                  </a:tcPr>
                </a:tc>
                <a:tc>
                  <a:txBody>
                    <a:bodyPr lIns="9360" rIns="9360" tIns="9360" bIns="0" anchor="b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7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100,0</a:t>
                      </a:r>
                      <a:endParaRPr b="0" lang="ru-RU" sz="17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59aaf2"/>
                    </a:solidFill>
                  </a:tcPr>
                </a:tc>
              </a:tr>
              <a:tr h="250560">
                <a:tc>
                  <a:txBody>
                    <a:bodyPr lIns="9360" rIns="9360" tIns="9360" bIns="0" anchor="b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ru-RU" sz="13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0800</a:t>
                      </a:r>
                      <a:endParaRPr b="0" lang="ru-RU" sz="13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2cff8"/>
                    </a:solidFill>
                  </a:tcPr>
                </a:tc>
                <a:tc>
                  <a:txBody>
                    <a:bodyPr lIns="9360" rIns="9360" tIns="9360" bIns="0" anchor="b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ru-RU" sz="13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Культура,  кинематография  - всего</a:t>
                      </a:r>
                      <a:endParaRPr b="0" lang="ru-RU" sz="13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2cff8"/>
                    </a:solidFill>
                  </a:tcPr>
                </a:tc>
                <a:tc>
                  <a:txBody>
                    <a:bodyPr lIns="9360" rIns="9360" tIns="9360" bIns="0" anchor="b">
                      <a:noAutofit/>
                    </a:bodyPr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1" lang="ru-RU" sz="17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306 210</a:t>
                      </a:r>
                      <a:endParaRPr b="0" lang="ru-RU" sz="17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59aaf2"/>
                    </a:solidFill>
                  </a:tcPr>
                </a:tc>
                <a:tc>
                  <a:txBody>
                    <a:bodyPr lIns="9360" rIns="9360" tIns="9360" bIns="0" anchor="b">
                      <a:noAutofit/>
                    </a:bodyPr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1" lang="ru-RU" sz="17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306 157</a:t>
                      </a:r>
                      <a:endParaRPr b="0" lang="ru-RU" sz="17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59aaf2"/>
                    </a:solidFill>
                  </a:tcPr>
                </a:tc>
                <a:tc>
                  <a:txBody>
                    <a:bodyPr lIns="9360" rIns="9360" tIns="9360" bIns="0" anchor="b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ru-RU" sz="17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100,0</a:t>
                      </a:r>
                      <a:endParaRPr b="0" lang="ru-RU" sz="17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59aaf2"/>
                    </a:solidFill>
                  </a:tcPr>
                </a:tc>
              </a:tr>
              <a:tr h="250560">
                <a:tc>
                  <a:txBody>
                    <a:bodyPr lIns="9360" rIns="9360" tIns="9360" bIns="0" anchor="b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3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0801</a:t>
                      </a:r>
                      <a:endParaRPr b="0" lang="ru-RU" sz="13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2cff8"/>
                    </a:solidFill>
                  </a:tcPr>
                </a:tc>
                <a:tc>
                  <a:txBody>
                    <a:bodyPr lIns="9360" rIns="9360" tIns="9360" bIns="0" anchor="b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ru-RU" sz="13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Культура</a:t>
                      </a:r>
                      <a:endParaRPr b="0" lang="ru-RU" sz="13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2cff8"/>
                    </a:solidFill>
                  </a:tcPr>
                </a:tc>
                <a:tc>
                  <a:txBody>
                    <a:bodyPr lIns="9360" rIns="9360" tIns="9360" bIns="0" anchor="b">
                      <a:noAutofit/>
                    </a:bodyPr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ru-RU" sz="17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267 306</a:t>
                      </a:r>
                      <a:endParaRPr b="0" lang="ru-RU" sz="17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59aaf2"/>
                    </a:solidFill>
                  </a:tcPr>
                </a:tc>
                <a:tc>
                  <a:txBody>
                    <a:bodyPr lIns="9360" rIns="9360" tIns="9360" bIns="0" anchor="b">
                      <a:noAutofit/>
                    </a:bodyPr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ru-RU" sz="17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267 255</a:t>
                      </a:r>
                      <a:endParaRPr b="0" lang="ru-RU" sz="17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59aaf2"/>
                    </a:solidFill>
                  </a:tcPr>
                </a:tc>
                <a:tc>
                  <a:txBody>
                    <a:bodyPr lIns="9360" rIns="9360" tIns="9360" bIns="0" anchor="b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7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100,0</a:t>
                      </a:r>
                      <a:endParaRPr b="0" lang="ru-RU" sz="17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59aaf2"/>
                    </a:solidFill>
                  </a:tcPr>
                </a:tc>
              </a:tr>
              <a:tr h="372600">
                <a:tc>
                  <a:txBody>
                    <a:bodyPr lIns="9360" rIns="9360" tIns="9360" bIns="0" anchor="b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3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0804</a:t>
                      </a:r>
                      <a:endParaRPr b="0" lang="ru-RU" sz="13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2cff8"/>
                    </a:solidFill>
                  </a:tcPr>
                </a:tc>
                <a:tc>
                  <a:txBody>
                    <a:bodyPr lIns="9360" rIns="9360" tIns="9360" bIns="0" anchor="b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ru-RU" sz="13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Другие вопросы в области культуры, кинематографии и средств массовой информации</a:t>
                      </a:r>
                      <a:endParaRPr b="0" lang="ru-RU" sz="13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2cff8"/>
                    </a:solidFill>
                  </a:tcPr>
                </a:tc>
                <a:tc>
                  <a:txBody>
                    <a:bodyPr lIns="9360" rIns="9360" tIns="9360" bIns="0" anchor="b">
                      <a:noAutofit/>
                    </a:bodyPr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ru-RU" sz="17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38 904</a:t>
                      </a:r>
                      <a:endParaRPr b="0" lang="ru-RU" sz="17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59aaf2"/>
                    </a:solidFill>
                  </a:tcPr>
                </a:tc>
                <a:tc>
                  <a:txBody>
                    <a:bodyPr lIns="9360" rIns="9360" tIns="9360" bIns="0" anchor="b">
                      <a:noAutofit/>
                    </a:bodyPr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ru-RU" sz="17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38 902</a:t>
                      </a:r>
                      <a:endParaRPr b="0" lang="ru-RU" sz="17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59aaf2"/>
                    </a:solidFill>
                  </a:tcPr>
                </a:tc>
                <a:tc>
                  <a:txBody>
                    <a:bodyPr lIns="9360" rIns="9360" tIns="9360" bIns="0" anchor="b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7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100,0</a:t>
                      </a:r>
                      <a:endParaRPr b="0" lang="ru-RU" sz="17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59aaf2"/>
                    </a:solidFill>
                  </a:tcPr>
                </a:tc>
              </a:tr>
              <a:tr h="250560">
                <a:tc>
                  <a:txBody>
                    <a:bodyPr lIns="9360" rIns="9360" tIns="9360" bIns="0" anchor="b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ru-RU" sz="13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0900</a:t>
                      </a:r>
                      <a:endParaRPr b="0" lang="ru-RU" sz="13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2cff8"/>
                    </a:solidFill>
                  </a:tcPr>
                </a:tc>
                <a:tc>
                  <a:txBody>
                    <a:bodyPr lIns="9360" rIns="9360" tIns="9360" bIns="0" anchor="b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ru-RU" sz="13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Здравоохранение</a:t>
                      </a:r>
                      <a:endParaRPr b="0" lang="ru-RU" sz="13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2cff8"/>
                    </a:solidFill>
                  </a:tcPr>
                </a:tc>
                <a:tc>
                  <a:txBody>
                    <a:bodyPr lIns="9360" rIns="9360" tIns="9360" bIns="0" anchor="b">
                      <a:noAutofit/>
                    </a:bodyPr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1" lang="ru-RU" sz="17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8 304</a:t>
                      </a:r>
                      <a:endParaRPr b="0" lang="ru-RU" sz="17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59aaf2"/>
                    </a:solidFill>
                  </a:tcPr>
                </a:tc>
                <a:tc>
                  <a:txBody>
                    <a:bodyPr lIns="9360" rIns="9360" tIns="9360" bIns="0" anchor="b">
                      <a:noAutofit/>
                    </a:bodyPr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1" lang="ru-RU" sz="17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8 277</a:t>
                      </a:r>
                      <a:endParaRPr b="0" lang="ru-RU" sz="17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59aaf2"/>
                    </a:solidFill>
                  </a:tcPr>
                </a:tc>
                <a:tc>
                  <a:txBody>
                    <a:bodyPr lIns="9360" rIns="9360" tIns="9360" bIns="0" anchor="b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ru-RU" sz="17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99,7</a:t>
                      </a:r>
                      <a:endParaRPr b="0" lang="ru-RU" sz="17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59aaf2"/>
                    </a:solidFill>
                  </a:tcPr>
                </a:tc>
              </a:tr>
              <a:tr h="250560">
                <a:tc>
                  <a:txBody>
                    <a:bodyPr lIns="9360" rIns="9360" tIns="9360" bIns="0" anchor="b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3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0907</a:t>
                      </a:r>
                      <a:endParaRPr b="0" lang="ru-RU" sz="13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2cff8"/>
                    </a:solidFill>
                  </a:tcPr>
                </a:tc>
                <a:tc>
                  <a:txBody>
                    <a:bodyPr lIns="9360" rIns="9360" tIns="9360" bIns="0" anchor="b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ru-RU" sz="13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Санитарно-эпидемиологическое благополучие</a:t>
                      </a:r>
                      <a:endParaRPr b="0" lang="ru-RU" sz="13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2cff8"/>
                    </a:solidFill>
                  </a:tcPr>
                </a:tc>
                <a:tc>
                  <a:txBody>
                    <a:bodyPr lIns="9360" rIns="9360" tIns="9360" bIns="0" anchor="b">
                      <a:noAutofit/>
                    </a:bodyPr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ru-RU" sz="17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8 304</a:t>
                      </a:r>
                      <a:endParaRPr b="0" lang="ru-RU" sz="17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59aaf2"/>
                    </a:solidFill>
                  </a:tcPr>
                </a:tc>
                <a:tc>
                  <a:txBody>
                    <a:bodyPr lIns="9360" rIns="9360" tIns="9360" bIns="0" anchor="b">
                      <a:noAutofit/>
                    </a:bodyPr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ru-RU" sz="17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8 277</a:t>
                      </a:r>
                      <a:endParaRPr b="0" lang="ru-RU" sz="17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59aaf2"/>
                    </a:solidFill>
                  </a:tcPr>
                </a:tc>
                <a:tc>
                  <a:txBody>
                    <a:bodyPr lIns="9360" rIns="9360" tIns="9360" bIns="0" anchor="b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7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99,7</a:t>
                      </a:r>
                      <a:endParaRPr b="0" lang="ru-RU" sz="17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59aaf2"/>
                    </a:solidFill>
                  </a:tcPr>
                </a:tc>
              </a:tr>
              <a:tr h="250560">
                <a:tc>
                  <a:txBody>
                    <a:bodyPr lIns="9360" rIns="9360" tIns="9360" bIns="0" anchor="b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ru-RU" sz="13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1000</a:t>
                      </a:r>
                      <a:endParaRPr b="0" lang="ru-RU" sz="13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2cff8"/>
                    </a:solidFill>
                  </a:tcPr>
                </a:tc>
                <a:tc>
                  <a:txBody>
                    <a:bodyPr lIns="9360" rIns="9360" tIns="9360" bIns="0" anchor="b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ru-RU" sz="13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Социальная политика- всего</a:t>
                      </a:r>
                      <a:endParaRPr b="0" lang="ru-RU" sz="13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2cff8"/>
                    </a:solidFill>
                  </a:tcPr>
                </a:tc>
                <a:tc>
                  <a:txBody>
                    <a:bodyPr lIns="9360" rIns="9360" tIns="9360" bIns="0" anchor="b">
                      <a:noAutofit/>
                    </a:bodyPr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1" lang="ru-RU" sz="17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2 054 402</a:t>
                      </a:r>
                      <a:endParaRPr b="0" lang="ru-RU" sz="17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59aaf2"/>
                    </a:solidFill>
                  </a:tcPr>
                </a:tc>
                <a:tc>
                  <a:txBody>
                    <a:bodyPr lIns="9360" rIns="9360" tIns="9360" bIns="0" anchor="b">
                      <a:noAutofit/>
                    </a:bodyPr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1" lang="ru-RU" sz="17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2 025 266</a:t>
                      </a:r>
                      <a:endParaRPr b="0" lang="ru-RU" sz="17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59aaf2"/>
                    </a:solidFill>
                  </a:tcPr>
                </a:tc>
                <a:tc>
                  <a:txBody>
                    <a:bodyPr lIns="9360" rIns="9360" tIns="9360" bIns="0" anchor="b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ru-RU" sz="17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98,6</a:t>
                      </a:r>
                      <a:endParaRPr b="0" lang="ru-RU" sz="17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59aaf2"/>
                    </a:solidFill>
                  </a:tcPr>
                </a:tc>
              </a:tr>
              <a:tr h="250560">
                <a:tc>
                  <a:txBody>
                    <a:bodyPr lIns="9360" rIns="9360" tIns="9360" bIns="0" anchor="b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3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1001</a:t>
                      </a:r>
                      <a:endParaRPr b="0" lang="ru-RU" sz="13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2cff8"/>
                    </a:solidFill>
                  </a:tcPr>
                </a:tc>
                <a:tc>
                  <a:txBody>
                    <a:bodyPr lIns="9360" rIns="9360" tIns="9360" bIns="0" anchor="b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ru-RU" sz="13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Пенсионное обеспечение </a:t>
                      </a:r>
                      <a:endParaRPr b="0" lang="ru-RU" sz="13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2cff8"/>
                    </a:solidFill>
                  </a:tcPr>
                </a:tc>
                <a:tc>
                  <a:txBody>
                    <a:bodyPr lIns="9360" rIns="9360" tIns="9360" bIns="0" anchor="b">
                      <a:noAutofit/>
                    </a:bodyPr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ru-RU" sz="17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6 302</a:t>
                      </a:r>
                      <a:endParaRPr b="0" lang="ru-RU" sz="17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59aaf2"/>
                    </a:solidFill>
                  </a:tcPr>
                </a:tc>
                <a:tc>
                  <a:txBody>
                    <a:bodyPr lIns="9360" rIns="9360" tIns="9360" bIns="0" anchor="b">
                      <a:noAutofit/>
                    </a:bodyPr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ru-RU" sz="17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6 100</a:t>
                      </a:r>
                      <a:endParaRPr b="0" lang="ru-RU" sz="17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59aaf2"/>
                    </a:solidFill>
                  </a:tcPr>
                </a:tc>
                <a:tc>
                  <a:txBody>
                    <a:bodyPr lIns="9360" rIns="9360" tIns="9360" bIns="0" anchor="b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7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96,8</a:t>
                      </a:r>
                      <a:endParaRPr b="0" lang="ru-RU" sz="17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59aaf2"/>
                    </a:solidFill>
                  </a:tcPr>
                </a:tc>
              </a:tr>
              <a:tr h="250560">
                <a:tc>
                  <a:txBody>
                    <a:bodyPr lIns="9360" rIns="9360" tIns="9360" bIns="0" anchor="b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3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1003</a:t>
                      </a:r>
                      <a:endParaRPr b="0" lang="ru-RU" sz="13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2cff8"/>
                    </a:solidFill>
                  </a:tcPr>
                </a:tc>
                <a:tc>
                  <a:txBody>
                    <a:bodyPr lIns="9360" rIns="9360" tIns="9360" bIns="0" anchor="b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ru-RU" sz="13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Социальное обеспечение населения </a:t>
                      </a:r>
                      <a:endParaRPr b="0" lang="ru-RU" sz="13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2cff8"/>
                    </a:solidFill>
                  </a:tcPr>
                </a:tc>
                <a:tc>
                  <a:txBody>
                    <a:bodyPr lIns="9360" rIns="9360" tIns="9360" bIns="0" anchor="b">
                      <a:noAutofit/>
                    </a:bodyPr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ru-RU" sz="17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1 077 228</a:t>
                      </a:r>
                      <a:endParaRPr b="0" lang="ru-RU" sz="17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59aaf2"/>
                    </a:solidFill>
                  </a:tcPr>
                </a:tc>
                <a:tc>
                  <a:txBody>
                    <a:bodyPr lIns="9360" rIns="9360" tIns="9360" bIns="0" anchor="b">
                      <a:noAutofit/>
                    </a:bodyPr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ru-RU" sz="17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1 063 916</a:t>
                      </a:r>
                      <a:endParaRPr b="0" lang="ru-RU" sz="17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59aaf2"/>
                    </a:solidFill>
                  </a:tcPr>
                </a:tc>
                <a:tc>
                  <a:txBody>
                    <a:bodyPr lIns="9360" rIns="9360" tIns="9360" bIns="0" anchor="b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7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98,8</a:t>
                      </a:r>
                      <a:endParaRPr b="0" lang="ru-RU" sz="17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59aaf2"/>
                    </a:solidFill>
                  </a:tcPr>
                </a:tc>
              </a:tr>
              <a:tr h="250560">
                <a:tc>
                  <a:txBody>
                    <a:bodyPr lIns="9360" rIns="9360" tIns="9360" bIns="0" anchor="b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3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1004</a:t>
                      </a:r>
                      <a:endParaRPr b="0" lang="ru-RU" sz="13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2cff8"/>
                    </a:solidFill>
                  </a:tcPr>
                </a:tc>
                <a:tc>
                  <a:txBody>
                    <a:bodyPr lIns="9360" rIns="9360" tIns="9360" bIns="0" anchor="b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ru-RU" sz="13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Охрана семьи и детства</a:t>
                      </a:r>
                      <a:endParaRPr b="0" lang="ru-RU" sz="13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2cff8"/>
                    </a:solidFill>
                  </a:tcPr>
                </a:tc>
                <a:tc>
                  <a:txBody>
                    <a:bodyPr lIns="9360" rIns="9360" tIns="9360" bIns="0" anchor="b">
                      <a:noAutofit/>
                    </a:bodyPr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ru-RU" sz="17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887 449</a:t>
                      </a:r>
                      <a:endParaRPr b="0" lang="ru-RU" sz="17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59aaf2"/>
                    </a:solidFill>
                  </a:tcPr>
                </a:tc>
                <a:tc>
                  <a:txBody>
                    <a:bodyPr lIns="9360" rIns="9360" tIns="9360" bIns="0" anchor="b">
                      <a:noAutofit/>
                    </a:bodyPr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ru-RU" sz="17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872 760</a:t>
                      </a:r>
                      <a:endParaRPr b="0" lang="ru-RU" sz="17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59aaf2"/>
                    </a:solidFill>
                  </a:tcPr>
                </a:tc>
                <a:tc>
                  <a:txBody>
                    <a:bodyPr lIns="9360" rIns="9360" tIns="9360" bIns="0" anchor="b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7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98,3</a:t>
                      </a:r>
                      <a:endParaRPr b="0" lang="ru-RU" sz="17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59aaf2"/>
                    </a:solidFill>
                  </a:tcPr>
                </a:tc>
              </a:tr>
              <a:tr h="250560">
                <a:tc>
                  <a:txBody>
                    <a:bodyPr lIns="9360" rIns="9360" tIns="9360" bIns="0" anchor="b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3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1006</a:t>
                      </a:r>
                      <a:endParaRPr b="0" lang="ru-RU" sz="13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2cff8"/>
                    </a:solidFill>
                  </a:tcPr>
                </a:tc>
                <a:tc>
                  <a:txBody>
                    <a:bodyPr lIns="9360" rIns="9360" tIns="9360" bIns="0" anchor="b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ru-RU" sz="13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Другие вопросы в области соц.политики</a:t>
                      </a:r>
                      <a:endParaRPr b="0" lang="ru-RU" sz="13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2cff8"/>
                    </a:solidFill>
                  </a:tcPr>
                </a:tc>
                <a:tc>
                  <a:txBody>
                    <a:bodyPr lIns="9360" rIns="9360" tIns="9360" bIns="0" anchor="b">
                      <a:noAutofit/>
                    </a:bodyPr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ru-RU" sz="17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83 423</a:t>
                      </a:r>
                      <a:endParaRPr b="0" lang="ru-RU" sz="17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59aaf2"/>
                    </a:solidFill>
                  </a:tcPr>
                </a:tc>
                <a:tc>
                  <a:txBody>
                    <a:bodyPr lIns="9360" rIns="9360" tIns="9360" bIns="0" anchor="b">
                      <a:noAutofit/>
                    </a:bodyPr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ru-RU" sz="17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82 490</a:t>
                      </a:r>
                      <a:endParaRPr b="0" lang="ru-RU" sz="17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59aaf2"/>
                    </a:solidFill>
                  </a:tcPr>
                </a:tc>
                <a:tc>
                  <a:txBody>
                    <a:bodyPr lIns="9360" rIns="9360" tIns="9360" bIns="0" anchor="b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7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98,9</a:t>
                      </a:r>
                      <a:endParaRPr b="0" lang="ru-RU" sz="17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59aaf2"/>
                    </a:solidFill>
                  </a:tcPr>
                </a:tc>
              </a:tr>
            </a:tbl>
          </a:graphicData>
        </a:graphic>
      </p:graphicFrame>
      <p:sp>
        <p:nvSpPr>
          <p:cNvPr id="285" name="CustomShape 2"/>
          <p:cNvSpPr/>
          <p:nvPr/>
        </p:nvSpPr>
        <p:spPr>
          <a:xfrm>
            <a:off x="0" y="1071720"/>
            <a:ext cx="9143640" cy="6087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ru-RU" sz="1700" spc="-1" strike="noStrike">
                <a:solidFill>
                  <a:srgbClr val="9db9ff"/>
                </a:solidFill>
                <a:latin typeface="Arial Black"/>
              </a:rPr>
              <a:t>ПОКАЗАТЕЛИ РАСХОДОВ БЮДЖЕТА ГОРОДА КУРСКА ЗА 20</a:t>
            </a:r>
            <a:r>
              <a:rPr b="1" lang="en-US" sz="1700" spc="-1" strike="noStrike">
                <a:solidFill>
                  <a:srgbClr val="9db9ff"/>
                </a:solidFill>
                <a:latin typeface="Arial Black"/>
              </a:rPr>
              <a:t>20</a:t>
            </a:r>
            <a:r>
              <a:rPr b="1" lang="ru-RU" sz="1700" spc="-1" strike="noStrike">
                <a:solidFill>
                  <a:srgbClr val="9db9ff"/>
                </a:solidFill>
                <a:latin typeface="Arial Black"/>
              </a:rPr>
              <a:t> ГОД ПО РАЗДЕЛАМ, ПОДРАЗДЕЛАМ КЛАССИФИКАЦИИ РАСХОДОВ БЮДЖЕТА </a:t>
            </a:r>
            <a:r>
              <a:rPr b="1" lang="ru-RU" sz="1200" spc="-1" strike="noStrike">
                <a:solidFill>
                  <a:srgbClr val="000000"/>
                </a:solidFill>
                <a:latin typeface="Times New Roman"/>
              </a:rPr>
              <a:t>(3)</a:t>
            </a:r>
            <a:endParaRPr b="0" lang="ru-RU" sz="1200" spc="-1" strike="noStrike">
              <a:latin typeface="Arial"/>
            </a:endParaRPr>
          </a:p>
        </p:txBody>
      </p:sp>
      <p:sp>
        <p:nvSpPr>
          <p:cNvPr id="286" name="CustomShape 3"/>
          <p:cNvSpPr/>
          <p:nvPr/>
        </p:nvSpPr>
        <p:spPr>
          <a:xfrm>
            <a:off x="8858160" y="6643800"/>
            <a:ext cx="356760" cy="272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ru-RU" sz="1200" spc="-1" strike="noStrike">
                <a:solidFill>
                  <a:srgbClr val="000000"/>
                </a:solidFill>
                <a:latin typeface="Arial"/>
              </a:rPr>
              <a:t>19</a:t>
            </a:r>
            <a:endParaRPr b="0" lang="ru-RU" sz="1200" spc="-1" strike="noStrike">
              <a:latin typeface="Arial"/>
            </a:endParaRPr>
          </a:p>
        </p:txBody>
      </p:sp>
      <p:pic>
        <p:nvPicPr>
          <p:cNvPr id="287" name="Рисунок 12" descr="header2.jpg"/>
          <p:cNvPicPr/>
          <p:nvPr/>
        </p:nvPicPr>
        <p:blipFill>
          <a:blip r:embed="rId2"/>
          <a:stretch/>
        </p:blipFill>
        <p:spPr>
          <a:xfrm>
            <a:off x="0" y="0"/>
            <a:ext cx="9143640" cy="1052280"/>
          </a:xfrm>
          <a:prstGeom prst="rect">
            <a:avLst/>
          </a:prstGeom>
          <a:ln w="0">
            <a:noFill/>
          </a:ln>
        </p:spPr>
      </p:pic>
      <p:pic>
        <p:nvPicPr>
          <p:cNvPr id="288" name="Picture 2" descr="http://yuzgu.ru/images/files/gerb-kursk.png"/>
          <p:cNvPicPr/>
          <p:nvPr/>
        </p:nvPicPr>
        <p:blipFill>
          <a:blip r:embed="rId3"/>
          <a:stretch/>
        </p:blipFill>
        <p:spPr>
          <a:xfrm>
            <a:off x="3996000" y="0"/>
            <a:ext cx="1158840" cy="1071360"/>
          </a:xfrm>
          <a:prstGeom prst="rect">
            <a:avLst/>
          </a:prstGeom>
          <a:ln w="0">
            <a:noFill/>
          </a:ln>
        </p:spPr>
      </p:pic>
      <p:sp>
        <p:nvSpPr>
          <p:cNvPr id="289" name="CustomShape 4"/>
          <p:cNvSpPr/>
          <p:nvPr/>
        </p:nvSpPr>
        <p:spPr>
          <a:xfrm>
            <a:off x="7720200" y="1571760"/>
            <a:ext cx="836280" cy="242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ru-RU" sz="1000" spc="-1" strike="noStrike">
                <a:solidFill>
                  <a:srgbClr val="000000"/>
                </a:solidFill>
                <a:latin typeface="Arial"/>
              </a:rPr>
              <a:t>(тыс. руб.)</a:t>
            </a:r>
            <a:endParaRPr b="0" lang="ru-RU" sz="1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" name="Text Box 2" descr=""/>
          <p:cNvPicPr/>
          <p:nvPr/>
        </p:nvPicPr>
        <p:blipFill>
          <a:blip r:embed="rId1">
            <a:alphaModFix amt="0"/>
          </a:blip>
          <a:stretch/>
        </p:blipFill>
        <p:spPr>
          <a:xfrm rot="10800000">
            <a:off x="-12240" y="688320"/>
            <a:ext cx="9156600" cy="6312240"/>
          </a:xfrm>
          <a:prstGeom prst="rect">
            <a:avLst/>
          </a:prstGeom>
          <a:ln w="0">
            <a:noFill/>
          </a:ln>
        </p:spPr>
      </p:pic>
      <p:sp>
        <p:nvSpPr>
          <p:cNvPr id="110" name="TextShape 1"/>
          <p:cNvSpPr txBox="1"/>
          <p:nvPr/>
        </p:nvSpPr>
        <p:spPr>
          <a:xfrm>
            <a:off x="0" y="1052640"/>
            <a:ext cx="9143640" cy="287640"/>
          </a:xfrm>
          <a:prstGeom prst="rect">
            <a:avLst/>
          </a:prstGeom>
          <a:noFill/>
          <a:ln w="0">
            <a:noFill/>
          </a:ln>
        </p:spPr>
        <p:txBody>
          <a:bodyPr lIns="0" rIns="0" tIns="45000" bIns="0" anchor="b">
            <a:normAutofit fontScale="22000"/>
          </a:bodyPr>
          <a:p>
            <a:pPr algn="ctr">
              <a:lnSpc>
                <a:spcPct val="100000"/>
              </a:lnSpc>
            </a:pPr>
            <a:r>
              <a:rPr b="1" lang="ru-RU" sz="1800" spc="-1" strike="noStrike">
                <a:solidFill>
                  <a:srgbClr val="9db9ff"/>
                </a:solidFill>
                <a:latin typeface="Arial Black"/>
              </a:rPr>
              <a:t>АДМИНИСТРАТИВНО-ТЕРРИТОРИАЛЬНОЕ УСТРОЙСТВО ГОРОДА КУРСКА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1" name="TextShape 2"/>
          <p:cNvSpPr txBox="1"/>
          <p:nvPr/>
        </p:nvSpPr>
        <p:spPr>
          <a:xfrm>
            <a:off x="7924680" y="6356520"/>
            <a:ext cx="761760" cy="3646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p>
            <a:pPr algn="r">
              <a:lnSpc>
                <a:spcPct val="100000"/>
              </a:lnSpc>
            </a:pPr>
            <a:fld id="{DA976008-E8CB-4950-98D3-2B59139C4D8D}" type="slidenum">
              <a:rPr b="0" lang="ru-RU" sz="1200" spc="-1" strike="noStrike">
                <a:solidFill>
                  <a:srgbClr val="035c75"/>
                </a:solidFill>
                <a:latin typeface="Arial"/>
              </a:rPr>
              <a:t>2</a:t>
            </a:fld>
            <a:endParaRPr b="0" lang="ru-RU" sz="1200" spc="-1" strike="noStrike">
              <a:latin typeface="Times New Roman"/>
            </a:endParaRPr>
          </a:p>
        </p:txBody>
      </p:sp>
      <p:sp>
        <p:nvSpPr>
          <p:cNvPr id="112" name="CustomShape 3"/>
          <p:cNvSpPr/>
          <p:nvPr/>
        </p:nvSpPr>
        <p:spPr>
          <a:xfrm>
            <a:off x="155520" y="-144360"/>
            <a:ext cx="304560" cy="304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13" name="CustomShape 4"/>
          <p:cNvSpPr/>
          <p:nvPr/>
        </p:nvSpPr>
        <p:spPr>
          <a:xfrm>
            <a:off x="0" y="5229360"/>
            <a:ext cx="8736480" cy="1369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just">
              <a:lnSpc>
                <a:spcPct val="100000"/>
              </a:lnSpc>
            </a:pPr>
            <a:r>
              <a:rPr b="1" lang="ru-RU" sz="1400" spc="-1" strike="noStrike">
                <a:solidFill>
                  <a:srgbClr val="000000"/>
                </a:solidFill>
                <a:latin typeface="Times New Roman"/>
              </a:rPr>
              <a:t>Курск — город в России, административный центр Курской области. </a:t>
            </a:r>
            <a:endParaRPr b="0" lang="ru-RU" sz="14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1" lang="ru-RU" sz="1400" spc="-1" strike="noStrike">
                <a:solidFill>
                  <a:srgbClr val="000000"/>
                </a:solidFill>
                <a:latin typeface="Times New Roman"/>
              </a:rPr>
              <a:t>Город областного значения, образующий муниципальное </a:t>
            </a:r>
            <a:endParaRPr b="0" lang="ru-RU" sz="14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1" lang="ru-RU" sz="1400" spc="-1" strike="noStrike">
                <a:solidFill>
                  <a:srgbClr val="000000"/>
                </a:solidFill>
                <a:latin typeface="Times New Roman"/>
              </a:rPr>
              <a:t>образование  «Город Курск»,  со статусом городского округа.</a:t>
            </a:r>
            <a:endParaRPr b="0" lang="ru-RU" sz="1400" spc="-1" strike="noStrike">
              <a:latin typeface="Arial"/>
            </a:endParaRPr>
          </a:p>
          <a:p>
            <a:pPr marL="285840" indent="-285480" algn="just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1" lang="ru-RU" sz="1400" spc="-1" strike="noStrike">
                <a:solidFill>
                  <a:srgbClr val="000000"/>
                </a:solidFill>
                <a:latin typeface="Times New Roman"/>
              </a:rPr>
              <a:t>Территория города Курска  составляет </a:t>
            </a:r>
            <a:r>
              <a:rPr b="1" lang="ru-RU" sz="1400" spc="-1" strike="noStrike">
                <a:solidFill>
                  <a:srgbClr val="000000"/>
                </a:solidFill>
                <a:latin typeface="Arial"/>
              </a:rPr>
              <a:t> </a:t>
            </a:r>
            <a:r>
              <a:rPr b="0" lang="ru-RU" sz="1400" spc="-1" strike="noStrike">
                <a:solidFill>
                  <a:srgbClr val="000000"/>
                </a:solidFill>
                <a:latin typeface="Arial"/>
              </a:rPr>
              <a:t>208 км</a:t>
            </a:r>
            <a:r>
              <a:rPr b="0" lang="ru-RU" sz="1400" spc="-1" strike="noStrike" baseline="30000">
                <a:solidFill>
                  <a:srgbClr val="000000"/>
                </a:solidFill>
                <a:latin typeface="Arial"/>
              </a:rPr>
              <a:t>2</a:t>
            </a:r>
            <a:r>
              <a:rPr b="1" lang="ru-RU" sz="1400" spc="-1" strike="noStrike">
                <a:solidFill>
                  <a:srgbClr val="000000"/>
                </a:solidFill>
                <a:latin typeface="Times New Roman"/>
              </a:rPr>
              <a:t>.</a:t>
            </a:r>
            <a:endParaRPr b="0" lang="ru-RU" sz="1400" spc="-1" strike="noStrike">
              <a:latin typeface="Arial"/>
            </a:endParaRPr>
          </a:p>
          <a:p>
            <a:pPr marL="285840" indent="-285480" algn="just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1" lang="ru-RU" sz="1400" spc="-1" strike="noStrike">
                <a:solidFill>
                  <a:srgbClr val="000000"/>
                </a:solidFill>
                <a:latin typeface="Times New Roman"/>
              </a:rPr>
              <a:t>Численность населения города Курска на  01.01.2021 г. – 451 391чел.</a:t>
            </a:r>
            <a:endParaRPr b="0" lang="ru-RU" sz="1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400" spc="-1" strike="noStrike">
              <a:latin typeface="Arial"/>
            </a:endParaRPr>
          </a:p>
        </p:txBody>
      </p:sp>
      <p:sp>
        <p:nvSpPr>
          <p:cNvPr id="114" name="CustomShape 5"/>
          <p:cNvSpPr/>
          <p:nvPr/>
        </p:nvSpPr>
        <p:spPr>
          <a:xfrm>
            <a:off x="2361960" y="3305880"/>
            <a:ext cx="4419360" cy="245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115" name="Рисунок 12" descr="header2.jpg"/>
          <p:cNvPicPr/>
          <p:nvPr/>
        </p:nvPicPr>
        <p:blipFill>
          <a:blip r:embed="rId2"/>
          <a:stretch/>
        </p:blipFill>
        <p:spPr>
          <a:xfrm>
            <a:off x="0" y="0"/>
            <a:ext cx="9143640" cy="1052280"/>
          </a:xfrm>
          <a:prstGeom prst="rect">
            <a:avLst/>
          </a:prstGeom>
          <a:ln w="0">
            <a:noFill/>
          </a:ln>
        </p:spPr>
      </p:pic>
      <p:pic>
        <p:nvPicPr>
          <p:cNvPr id="116" name="Picture 2" descr="http://yuzgu.ru/images/files/gerb-kursk.png"/>
          <p:cNvPicPr/>
          <p:nvPr/>
        </p:nvPicPr>
        <p:blipFill>
          <a:blip r:embed="rId3"/>
          <a:stretch/>
        </p:blipFill>
        <p:spPr>
          <a:xfrm>
            <a:off x="4000320" y="0"/>
            <a:ext cx="1075680" cy="1004760"/>
          </a:xfrm>
          <a:prstGeom prst="rect">
            <a:avLst/>
          </a:prstGeom>
          <a:ln w="0">
            <a:noFill/>
          </a:ln>
        </p:spPr>
      </p:pic>
      <p:pic>
        <p:nvPicPr>
          <p:cNvPr id="117" name="Picture 4" descr="C:\Users\Elka\Desktop\QO1aWtT129U.jpg"/>
          <p:cNvPicPr/>
          <p:nvPr/>
        </p:nvPicPr>
        <p:blipFill>
          <a:blip r:embed="rId4"/>
          <a:stretch/>
        </p:blipFill>
        <p:spPr>
          <a:xfrm>
            <a:off x="71280" y="1269720"/>
            <a:ext cx="5670720" cy="3730680"/>
          </a:xfrm>
          <a:prstGeom prst="rect">
            <a:avLst/>
          </a:prstGeom>
          <a:ln w="0">
            <a:noFill/>
          </a:ln>
          <a:effectLst>
            <a:softEdge rad="317520"/>
          </a:effectLst>
        </p:spPr>
      </p:pic>
      <p:pic>
        <p:nvPicPr>
          <p:cNvPr id="118" name="Picture 5" descr="C:\Users\Elka\Desktop\_dDD5BH_CzQ.jpg"/>
          <p:cNvPicPr/>
          <p:nvPr/>
        </p:nvPicPr>
        <p:blipFill>
          <a:blip r:embed="rId5"/>
          <a:stretch/>
        </p:blipFill>
        <p:spPr>
          <a:xfrm>
            <a:off x="5500800" y="3038040"/>
            <a:ext cx="3723480" cy="2533680"/>
          </a:xfrm>
          <a:prstGeom prst="rect">
            <a:avLst/>
          </a:prstGeom>
          <a:ln w="0">
            <a:noFill/>
          </a:ln>
          <a:effectLst>
            <a:softEdge rad="317520"/>
          </a:effectLst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0" name="Text Box 2" descr=""/>
          <p:cNvPicPr/>
          <p:nvPr/>
        </p:nvPicPr>
        <p:blipFill>
          <a:blip r:embed="rId1">
            <a:alphaModFix amt="0"/>
          </a:blip>
          <a:stretch/>
        </p:blipFill>
        <p:spPr>
          <a:xfrm rot="10800000">
            <a:off x="-12240" y="688320"/>
            <a:ext cx="9156600" cy="6169320"/>
          </a:xfrm>
          <a:prstGeom prst="rect">
            <a:avLst/>
          </a:prstGeom>
          <a:ln w="0">
            <a:noFill/>
          </a:ln>
        </p:spPr>
      </p:pic>
      <p:pic>
        <p:nvPicPr>
          <p:cNvPr id="291" name="Рисунок 2" descr="header2.jpg"/>
          <p:cNvPicPr/>
          <p:nvPr/>
        </p:nvPicPr>
        <p:blipFill>
          <a:blip r:embed="rId2"/>
          <a:stretch/>
        </p:blipFill>
        <p:spPr>
          <a:xfrm>
            <a:off x="0" y="0"/>
            <a:ext cx="9143640" cy="1052280"/>
          </a:xfrm>
          <a:prstGeom prst="rect">
            <a:avLst/>
          </a:prstGeom>
          <a:ln w="0">
            <a:noFill/>
          </a:ln>
        </p:spPr>
      </p:pic>
      <p:sp>
        <p:nvSpPr>
          <p:cNvPr id="292" name="CustomShape 1"/>
          <p:cNvSpPr/>
          <p:nvPr/>
        </p:nvSpPr>
        <p:spPr>
          <a:xfrm>
            <a:off x="0" y="1143000"/>
            <a:ext cx="9143640" cy="883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>
              <a:shade val="50000"/>
            </a:schemeClr>
          </a:lnRef>
          <a:fillRef idx="1001">
            <a:schemeClr val="lt1"/>
          </a:fillRef>
          <a:effectRef idx="0">
            <a:schemeClr val="accent2"/>
          </a:effectRef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ru-RU" sz="1700" spc="-1" strike="noStrike">
                <a:solidFill>
                  <a:srgbClr val="9db9ff"/>
                </a:solidFill>
                <a:latin typeface="Arial Black"/>
              </a:rPr>
              <a:t>ПОКАЗАТЕЛИ РАСХОДОВ БЮДЖЕТА ГОРОДА КУРСКА ЗА 2020 ГОД ПО РАЗДЕЛАМ, ПОДРАЗДЕЛАМ КЛАССИФИКАЦИИ РАСХОДОВ БЮДЖЕТА </a:t>
            </a:r>
            <a:r>
              <a:rPr b="1" lang="ru-RU" sz="1400" spc="-1" strike="noStrike">
                <a:solidFill>
                  <a:srgbClr val="000000"/>
                </a:solidFill>
                <a:latin typeface="Times New Roman"/>
              </a:rPr>
              <a:t>(4)</a:t>
            </a:r>
            <a:r>
              <a:rPr b="1" lang="en-US" sz="1800" spc="-1" strike="noStrike">
                <a:solidFill>
                  <a:srgbClr val="000000"/>
                </a:solidFill>
                <a:latin typeface="Times New Roman"/>
              </a:rPr>
              <a:t>	</a:t>
            </a:r>
            <a:r>
              <a:rPr b="1" lang="en-US" sz="1800" spc="-1" strike="noStrike">
                <a:solidFill>
                  <a:srgbClr val="000000"/>
                </a:solidFill>
                <a:latin typeface="Times New Roman"/>
              </a:rPr>
              <a:t> </a:t>
            </a:r>
            <a:r>
              <a:rPr b="0" lang="ru-RU" sz="1600" spc="-1" strike="noStrike">
                <a:solidFill>
                  <a:srgbClr val="000000"/>
                </a:solidFill>
                <a:latin typeface="Constantia"/>
              </a:rPr>
              <a:t>	</a:t>
            </a:r>
            <a:r>
              <a:rPr b="0" lang="ru-RU" sz="1600" spc="-1" strike="noStrike">
                <a:solidFill>
                  <a:srgbClr val="000000"/>
                </a:solidFill>
                <a:latin typeface="Constantia"/>
              </a:rPr>
              <a:t>	</a:t>
            </a:r>
            <a:r>
              <a:rPr b="0" lang="ru-RU" sz="1600" spc="-1" strike="noStrike">
                <a:solidFill>
                  <a:srgbClr val="000000"/>
                </a:solidFill>
                <a:latin typeface="Constantia"/>
              </a:rPr>
              <a:t>	</a:t>
            </a:r>
            <a:r>
              <a:rPr b="0" lang="ru-RU" sz="1600" spc="-1" strike="noStrike">
                <a:solidFill>
                  <a:srgbClr val="000000"/>
                </a:solidFill>
                <a:latin typeface="Constantia"/>
              </a:rPr>
              <a:t>	</a:t>
            </a:r>
            <a:r>
              <a:rPr b="0" lang="ru-RU" sz="1600" spc="-1" strike="noStrike">
                <a:solidFill>
                  <a:srgbClr val="000000"/>
                </a:solidFill>
                <a:latin typeface="Constantia"/>
              </a:rPr>
              <a:t>	</a:t>
            </a:r>
            <a:r>
              <a:rPr b="0" lang="ru-RU" sz="1600" spc="-1" strike="noStrike">
                <a:solidFill>
                  <a:srgbClr val="000000"/>
                </a:solidFill>
                <a:latin typeface="Constantia"/>
              </a:rPr>
              <a:t>	</a:t>
            </a:r>
            <a:r>
              <a:rPr b="0" lang="ru-RU" sz="1600" spc="-1" strike="noStrike">
                <a:solidFill>
                  <a:srgbClr val="000000"/>
                </a:solidFill>
                <a:latin typeface="Constantia"/>
              </a:rPr>
              <a:t>	</a:t>
            </a:r>
            <a:r>
              <a:rPr b="1" lang="ru-RU" sz="1400" spc="-1" strike="noStrike">
                <a:solidFill>
                  <a:srgbClr val="000000"/>
                </a:solidFill>
                <a:latin typeface="Constantia"/>
              </a:rPr>
              <a:t>(тыс. руб.)</a:t>
            </a:r>
            <a:endParaRPr b="0" lang="ru-RU" sz="1400" spc="-1" strike="noStrike">
              <a:latin typeface="Arial"/>
            </a:endParaRPr>
          </a:p>
        </p:txBody>
      </p:sp>
      <p:graphicFrame>
        <p:nvGraphicFramePr>
          <p:cNvPr id="293" name="Table 2"/>
          <p:cNvGraphicFramePr/>
          <p:nvPr/>
        </p:nvGraphicFramePr>
        <p:xfrm>
          <a:off x="0" y="2143080"/>
          <a:ext cx="9143640" cy="3753000"/>
        </p:xfrm>
        <a:graphic>
          <a:graphicData uri="http://schemas.openxmlformats.org/drawingml/2006/table">
            <a:tbl>
              <a:tblPr/>
              <a:tblGrid>
                <a:gridCol w="1000080"/>
                <a:gridCol w="3929040"/>
                <a:gridCol w="1643040"/>
                <a:gridCol w="1500120"/>
                <a:gridCol w="1071360"/>
              </a:tblGrid>
              <a:tr h="571320">
                <a:tc>
                  <a:txBody>
                    <a:bodyPr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ru-RU" sz="14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Раздел, подраздел</a:t>
                      </a:r>
                      <a:endParaRPr b="0" lang="ru-RU" sz="14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dfeffd"/>
                    </a:solidFill>
                  </a:tcPr>
                </a:tc>
                <a:tc>
                  <a:txBody>
                    <a:bodyPr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ru-RU" sz="14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                       </a:t>
                      </a:r>
                      <a:r>
                        <a:rPr b="1" lang="ru-RU" sz="14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Наименование </a:t>
                      </a:r>
                      <a:endParaRPr b="0" lang="ru-RU" sz="14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dfeffd"/>
                    </a:solidFill>
                  </a:tcPr>
                </a:tc>
                <a:tc>
                  <a:txBody>
                    <a:bodyPr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ru-RU" sz="13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Уточненный план</a:t>
                      </a:r>
                      <a:endParaRPr b="0" lang="ru-RU" sz="13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dfeffd"/>
                    </a:solidFill>
                  </a:tcPr>
                </a:tc>
                <a:tc>
                  <a:txBody>
                    <a:bodyPr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ru-RU" sz="13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Исполнено</a:t>
                      </a:r>
                      <a:endParaRPr b="0" lang="ru-RU" sz="13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dfeffd"/>
                    </a:solidFill>
                  </a:tcPr>
                </a:tc>
                <a:tc>
                  <a:txBody>
                    <a:bodyPr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ru-RU" sz="13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% исполнения</a:t>
                      </a:r>
                      <a:endParaRPr b="0" lang="ru-RU" sz="13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dfeffd"/>
                    </a:solidFill>
                  </a:tcPr>
                </a:tc>
              </a:tr>
              <a:tr h="442080">
                <a:tc>
                  <a:txBody>
                    <a:bodyPr lIns="9360" rIns="9360" tIns="9360" bIns="0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ru-RU" sz="14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1100</a:t>
                      </a:r>
                      <a:endParaRPr b="0" lang="ru-RU" sz="14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2cff8"/>
                    </a:solidFill>
                  </a:tcPr>
                </a:tc>
                <a:tc>
                  <a:txBody>
                    <a:bodyPr lIns="9360" rIns="9360" tIns="9360" bIns="0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ru-RU" sz="14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Физическая культура и спорт - всего</a:t>
                      </a:r>
                      <a:endParaRPr b="0" lang="ru-RU" sz="14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2cff8"/>
                    </a:solidFill>
                  </a:tcPr>
                </a:tc>
                <a:tc>
                  <a:txBody>
                    <a:bodyPr lIns="9360" rIns="9360" tIns="9360" bIns="0">
                      <a:noAutofit/>
                    </a:bodyPr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1" lang="en-US" sz="19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73 938</a:t>
                      </a:r>
                      <a:endParaRPr b="0" lang="ru-RU" sz="19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59aaf2"/>
                    </a:solidFill>
                  </a:tcPr>
                </a:tc>
                <a:tc>
                  <a:txBody>
                    <a:bodyPr lIns="9360" rIns="9360" tIns="9360" bIns="0">
                      <a:noAutofit/>
                    </a:bodyPr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1" lang="en-US" sz="19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7</a:t>
                      </a:r>
                      <a:r>
                        <a:rPr b="1" lang="ru-RU" sz="19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 </a:t>
                      </a:r>
                      <a:r>
                        <a:rPr b="1" lang="en-US" sz="19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538</a:t>
                      </a:r>
                      <a:endParaRPr b="0" lang="ru-RU" sz="19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59aaf2"/>
                    </a:solidFill>
                  </a:tcPr>
                </a:tc>
                <a:tc>
                  <a:txBody>
                    <a:bodyPr lIns="9360" rIns="9360" tIns="9360" bIns="0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ru-RU" sz="19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9</a:t>
                      </a:r>
                      <a:r>
                        <a:rPr b="1" lang="en-US" sz="19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6</a:t>
                      </a:r>
                      <a:r>
                        <a:rPr b="1" lang="ru-RU" sz="19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,</a:t>
                      </a:r>
                      <a:r>
                        <a:rPr b="1" lang="en-US" sz="19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8</a:t>
                      </a:r>
                      <a:endParaRPr b="0" lang="ru-RU" sz="19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59aaf2"/>
                    </a:solidFill>
                  </a:tcPr>
                </a:tc>
              </a:tr>
              <a:tr h="299160">
                <a:tc>
                  <a:txBody>
                    <a:bodyPr lIns="9360" rIns="9360" tIns="9360" bIns="0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4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1101</a:t>
                      </a:r>
                      <a:endParaRPr b="0" lang="ru-RU" sz="14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2cff8"/>
                    </a:solidFill>
                  </a:tcPr>
                </a:tc>
                <a:tc>
                  <a:txBody>
                    <a:bodyPr lIns="9360" rIns="9360" tIns="9360" bIns="0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ru-RU" sz="14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Физическая культура</a:t>
                      </a:r>
                      <a:endParaRPr b="0" lang="ru-RU" sz="14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2cff8"/>
                    </a:solidFill>
                  </a:tcPr>
                </a:tc>
                <a:tc>
                  <a:txBody>
                    <a:bodyPr lIns="9360" rIns="9360" tIns="9360" bIns="0">
                      <a:noAutofit/>
                    </a:bodyPr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en-US" sz="19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68 443</a:t>
                      </a:r>
                      <a:endParaRPr b="0" lang="ru-RU" sz="19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59aaf2"/>
                    </a:solidFill>
                  </a:tcPr>
                </a:tc>
                <a:tc>
                  <a:txBody>
                    <a:bodyPr lIns="9360" rIns="9360" tIns="9360" bIns="0">
                      <a:noAutofit/>
                    </a:bodyPr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en-US" sz="19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68 389</a:t>
                      </a:r>
                      <a:endParaRPr b="0" lang="ru-RU" sz="19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59aaf2"/>
                    </a:solidFill>
                  </a:tcPr>
                </a:tc>
                <a:tc>
                  <a:txBody>
                    <a:bodyPr lIns="9360" rIns="9360" tIns="9360" bIns="0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9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99,</a:t>
                      </a:r>
                      <a:r>
                        <a:rPr b="0" lang="en-US" sz="19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9</a:t>
                      </a:r>
                      <a:endParaRPr b="0" lang="ru-RU" sz="19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59aaf2"/>
                    </a:solidFill>
                  </a:tcPr>
                </a:tc>
              </a:tr>
              <a:tr h="442080">
                <a:tc>
                  <a:txBody>
                    <a:bodyPr lIns="9360" rIns="9360" tIns="9360" bIns="0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4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1102</a:t>
                      </a:r>
                      <a:endParaRPr b="0" lang="ru-RU" sz="14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2cff8"/>
                    </a:solidFill>
                  </a:tcPr>
                </a:tc>
                <a:tc>
                  <a:txBody>
                    <a:bodyPr lIns="9360" rIns="9360" tIns="9360" bIns="0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ru-RU" sz="14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Массовый спорт</a:t>
                      </a:r>
                      <a:endParaRPr b="0" lang="ru-RU" sz="14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2cff8"/>
                    </a:solidFill>
                  </a:tcPr>
                </a:tc>
                <a:tc>
                  <a:txBody>
                    <a:bodyPr lIns="9360" rIns="9360" tIns="9360" bIns="0">
                      <a:noAutofit/>
                    </a:bodyPr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en-US" sz="19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5 495</a:t>
                      </a:r>
                      <a:endParaRPr b="0" lang="ru-RU" sz="19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59aaf2"/>
                    </a:solidFill>
                  </a:tcPr>
                </a:tc>
                <a:tc>
                  <a:txBody>
                    <a:bodyPr lIns="9360" rIns="9360" tIns="9360" bIns="0">
                      <a:noAutofit/>
                    </a:bodyPr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en-US" sz="19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3 149</a:t>
                      </a:r>
                      <a:endParaRPr b="0" lang="ru-RU" sz="19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59aaf2"/>
                    </a:solidFill>
                  </a:tcPr>
                </a:tc>
                <a:tc>
                  <a:txBody>
                    <a:bodyPr lIns="9360" rIns="9360" tIns="9360" bIns="0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en-US" sz="19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57</a:t>
                      </a:r>
                      <a:r>
                        <a:rPr b="0" lang="ru-RU" sz="19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,</a:t>
                      </a:r>
                      <a:r>
                        <a:rPr b="0" lang="en-US" sz="19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</a:t>
                      </a:r>
                      <a:endParaRPr b="0" lang="ru-RU" sz="19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59aaf2"/>
                    </a:solidFill>
                  </a:tcPr>
                </a:tc>
              </a:tr>
              <a:tr h="336240">
                <a:tc>
                  <a:txBody>
                    <a:bodyPr lIns="9360" rIns="9360" tIns="9360" bIns="0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ru-RU" sz="14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1200</a:t>
                      </a:r>
                      <a:endParaRPr b="0" lang="ru-RU" sz="14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2cff8"/>
                    </a:solidFill>
                  </a:tcPr>
                </a:tc>
                <a:tc>
                  <a:txBody>
                    <a:bodyPr lIns="9360" rIns="9360" tIns="9360" bIns="0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ru-RU" sz="14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Средства массовой информации</a:t>
                      </a:r>
                      <a:endParaRPr b="0" lang="ru-RU" sz="14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2cff8"/>
                    </a:solidFill>
                  </a:tcPr>
                </a:tc>
                <a:tc>
                  <a:txBody>
                    <a:bodyPr lIns="9360" rIns="9360" tIns="9360" bIns="0">
                      <a:noAutofit/>
                    </a:bodyPr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1" lang="en-US" sz="19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10 295</a:t>
                      </a:r>
                      <a:endParaRPr b="0" lang="ru-RU" sz="19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59aaf2"/>
                    </a:solidFill>
                  </a:tcPr>
                </a:tc>
                <a:tc>
                  <a:txBody>
                    <a:bodyPr lIns="9360" rIns="9360" tIns="9360" bIns="0">
                      <a:noAutofit/>
                    </a:bodyPr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1" lang="en-US" sz="19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10 295</a:t>
                      </a:r>
                      <a:endParaRPr b="0" lang="ru-RU" sz="19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59aaf2"/>
                    </a:solidFill>
                  </a:tcPr>
                </a:tc>
                <a:tc>
                  <a:txBody>
                    <a:bodyPr lIns="9360" rIns="9360" tIns="9360" bIns="0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ru-RU" sz="19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100,0</a:t>
                      </a:r>
                      <a:endParaRPr b="0" lang="ru-RU" sz="19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59aaf2"/>
                    </a:solidFill>
                  </a:tcPr>
                </a:tc>
              </a:tr>
              <a:tr h="368280">
                <a:tc>
                  <a:txBody>
                    <a:bodyPr lIns="9360" rIns="9360" tIns="9360" bIns="0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4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1202</a:t>
                      </a:r>
                      <a:endParaRPr b="0" lang="ru-RU" sz="14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2cff8"/>
                    </a:solidFill>
                  </a:tcPr>
                </a:tc>
                <a:tc>
                  <a:txBody>
                    <a:bodyPr lIns="9360" rIns="9360" tIns="9360" bIns="0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ru-RU" sz="14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Периодическая печать и издательства</a:t>
                      </a:r>
                      <a:endParaRPr b="0" lang="ru-RU" sz="14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2cff8"/>
                    </a:solidFill>
                  </a:tcPr>
                </a:tc>
                <a:tc>
                  <a:txBody>
                    <a:bodyPr lIns="9360" rIns="9360" tIns="9360" bIns="0">
                      <a:noAutofit/>
                    </a:bodyPr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en-US" sz="19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10 295</a:t>
                      </a:r>
                      <a:endParaRPr b="0" lang="ru-RU" sz="19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59aaf2"/>
                    </a:solidFill>
                  </a:tcPr>
                </a:tc>
                <a:tc>
                  <a:txBody>
                    <a:bodyPr lIns="9360" rIns="9360" tIns="9360" bIns="0">
                      <a:noAutofit/>
                    </a:bodyPr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en-US" sz="19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10 295</a:t>
                      </a:r>
                      <a:endParaRPr b="0" lang="ru-RU" sz="19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59aaf2"/>
                    </a:solidFill>
                  </a:tcPr>
                </a:tc>
                <a:tc>
                  <a:txBody>
                    <a:bodyPr lIns="9360" rIns="9360" tIns="9360" bIns="0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9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100,0</a:t>
                      </a:r>
                      <a:endParaRPr b="0" lang="ru-RU" sz="19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59aaf2"/>
                    </a:solidFill>
                  </a:tcPr>
                </a:tc>
              </a:tr>
              <a:tr h="435960">
                <a:tc>
                  <a:txBody>
                    <a:bodyPr lIns="9360" rIns="9360" tIns="9360" bIns="0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4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1300</a:t>
                      </a:r>
                      <a:endParaRPr b="0" lang="ru-RU" sz="14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2cff8"/>
                    </a:solidFill>
                  </a:tcPr>
                </a:tc>
                <a:tc>
                  <a:txBody>
                    <a:bodyPr lIns="9360" rIns="9360" tIns="9360" bIns="0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ru-RU" sz="14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Обслуживание  государственного и муниципального долга</a:t>
                      </a:r>
                      <a:endParaRPr b="0" lang="ru-RU" sz="14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2cff8"/>
                    </a:solidFill>
                  </a:tcPr>
                </a:tc>
                <a:tc>
                  <a:txBody>
                    <a:bodyPr lIns="9360" rIns="9360" tIns="9360" bIns="0">
                      <a:noAutofit/>
                    </a:bodyPr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1" lang="ru-RU" sz="19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  <a:r>
                        <a:rPr b="1" lang="en-US" sz="19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</a:t>
                      </a:r>
                      <a:r>
                        <a:rPr b="1" lang="ru-RU" sz="19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 </a:t>
                      </a:r>
                      <a:r>
                        <a:rPr b="1" lang="en-US" sz="19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044</a:t>
                      </a:r>
                      <a:endParaRPr b="0" lang="ru-RU" sz="19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59aaf2"/>
                    </a:solidFill>
                  </a:tcPr>
                </a:tc>
                <a:tc>
                  <a:txBody>
                    <a:bodyPr lIns="9360" rIns="9360" tIns="9360" bIns="0">
                      <a:noAutofit/>
                    </a:bodyPr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1" lang="en-US" sz="19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125 701</a:t>
                      </a:r>
                      <a:endParaRPr b="0" lang="ru-RU" sz="19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59aaf2"/>
                    </a:solidFill>
                  </a:tcPr>
                </a:tc>
                <a:tc>
                  <a:txBody>
                    <a:bodyPr lIns="9360" rIns="9360" tIns="9360" bIns="0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en-US" sz="19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96</a:t>
                      </a:r>
                      <a:r>
                        <a:rPr b="1" lang="ru-RU" sz="19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,</a:t>
                      </a:r>
                      <a:r>
                        <a:rPr b="1" lang="en-US" sz="19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7</a:t>
                      </a:r>
                      <a:endParaRPr b="0" lang="ru-RU" sz="19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59aaf2"/>
                    </a:solidFill>
                  </a:tcPr>
                </a:tc>
              </a:tr>
              <a:tr h="515520">
                <a:tc>
                  <a:txBody>
                    <a:bodyPr lIns="9360" rIns="9360" tIns="9360" bIns="0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4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1301</a:t>
                      </a:r>
                      <a:endParaRPr b="0" lang="ru-RU" sz="14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2cff8"/>
                    </a:solidFill>
                  </a:tcPr>
                </a:tc>
                <a:tc>
                  <a:txBody>
                    <a:bodyPr lIns="9360" rIns="9360" tIns="9360" bIns="0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ru-RU" sz="14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Обслуживание  внутреннего государственного и муниципального долга</a:t>
                      </a:r>
                      <a:endParaRPr b="0" lang="ru-RU" sz="14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2cff8"/>
                    </a:solidFill>
                  </a:tcPr>
                </a:tc>
                <a:tc>
                  <a:txBody>
                    <a:bodyPr lIns="9360" rIns="9360" tIns="9360" bIns="0">
                      <a:noAutofit/>
                    </a:bodyPr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ru-RU" sz="19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130 044</a:t>
                      </a:r>
                      <a:endParaRPr b="0" lang="ru-RU" sz="19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59aaf2"/>
                    </a:solidFill>
                  </a:tcPr>
                </a:tc>
                <a:tc>
                  <a:txBody>
                    <a:bodyPr lIns="9360" rIns="9360" tIns="9360" bIns="0">
                      <a:noAutofit/>
                    </a:bodyPr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ru-RU" sz="19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125 701</a:t>
                      </a:r>
                      <a:endParaRPr b="0" lang="ru-RU" sz="19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59aaf2"/>
                    </a:solidFill>
                  </a:tcPr>
                </a:tc>
                <a:tc>
                  <a:txBody>
                    <a:bodyPr lIns="9360" rIns="9360" tIns="9360" bIns="0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9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96,7</a:t>
                      </a:r>
                      <a:endParaRPr b="0" lang="ru-RU" sz="19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59aaf2"/>
                    </a:solidFill>
                  </a:tcPr>
                </a:tc>
              </a:tr>
              <a:tr h="515520">
                <a:tc>
                  <a:txBody>
                    <a:bodyPr lIns="9360" rIns="9360" tIns="9360" bIns="0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ru-RU" sz="13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  <a:endParaRPr b="0" lang="ru-RU" sz="13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2cff8"/>
                    </a:solidFill>
                  </a:tcPr>
                </a:tc>
                <a:tc>
                  <a:txBody>
                    <a:bodyPr lIns="9360" rIns="9360" tIns="9360" bIns="0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ru-RU" sz="20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В С Е Г О        Р А С Х О Д О В</a:t>
                      </a:r>
                      <a:endParaRPr b="0" lang="ru-RU" sz="20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2cff8"/>
                    </a:solidFill>
                  </a:tcPr>
                </a:tc>
                <a:tc>
                  <a:txBody>
                    <a:bodyPr lIns="9360" rIns="9360" tIns="9360" bIns="0">
                      <a:noAutofit/>
                    </a:bodyPr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1" lang="ru-RU" sz="24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13 353 892</a:t>
                      </a:r>
                      <a:endParaRPr b="0" lang="ru-RU" sz="24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59aaf2"/>
                    </a:solidFill>
                  </a:tcPr>
                </a:tc>
                <a:tc>
                  <a:txBody>
                    <a:bodyPr lIns="9360" rIns="9360" tIns="9360" bIns="0">
                      <a:noAutofit/>
                    </a:bodyPr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1" lang="ru-RU" sz="24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13 012 326</a:t>
                      </a:r>
                      <a:endParaRPr b="0" lang="ru-RU" sz="24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59aaf2"/>
                    </a:solidFill>
                  </a:tcPr>
                </a:tc>
                <a:tc>
                  <a:txBody>
                    <a:bodyPr lIns="9360" rIns="9360" tIns="9360" bIns="0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ru-RU" sz="24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97,4</a:t>
                      </a:r>
                      <a:endParaRPr b="0" lang="ru-RU" sz="24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59aaf2"/>
                    </a:solidFill>
                  </a:tcPr>
                </a:tc>
              </a:tr>
            </a:tbl>
          </a:graphicData>
        </a:graphic>
      </p:graphicFrame>
      <p:sp>
        <p:nvSpPr>
          <p:cNvPr id="294" name="CustomShape 3"/>
          <p:cNvSpPr/>
          <p:nvPr/>
        </p:nvSpPr>
        <p:spPr>
          <a:xfrm>
            <a:off x="155520" y="-144360"/>
            <a:ext cx="304560" cy="304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95" name="CustomShape 4"/>
          <p:cNvSpPr/>
          <p:nvPr/>
        </p:nvSpPr>
        <p:spPr>
          <a:xfrm>
            <a:off x="155520" y="-144360"/>
            <a:ext cx="304560" cy="304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96" name="CustomShape 5"/>
          <p:cNvSpPr/>
          <p:nvPr/>
        </p:nvSpPr>
        <p:spPr>
          <a:xfrm>
            <a:off x="155520" y="-144360"/>
            <a:ext cx="304560" cy="304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97" name="CustomShape 6"/>
          <p:cNvSpPr/>
          <p:nvPr/>
        </p:nvSpPr>
        <p:spPr>
          <a:xfrm>
            <a:off x="8715240" y="6581160"/>
            <a:ext cx="428400" cy="272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ru-RU" sz="1200" spc="-1" strike="noStrike">
                <a:solidFill>
                  <a:srgbClr val="000000"/>
                </a:solidFill>
                <a:latin typeface="Arial"/>
              </a:rPr>
              <a:t>20</a:t>
            </a:r>
            <a:endParaRPr b="0" lang="ru-RU" sz="1200" spc="-1" strike="noStrike">
              <a:latin typeface="Arial"/>
            </a:endParaRPr>
          </a:p>
        </p:txBody>
      </p:sp>
      <p:pic>
        <p:nvPicPr>
          <p:cNvPr id="298" name="Picture 2" descr="http://yuzgu.ru/images/files/gerb-kursk.png"/>
          <p:cNvPicPr/>
          <p:nvPr/>
        </p:nvPicPr>
        <p:blipFill>
          <a:blip r:embed="rId3"/>
          <a:stretch/>
        </p:blipFill>
        <p:spPr>
          <a:xfrm>
            <a:off x="3996000" y="0"/>
            <a:ext cx="1158840" cy="10713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9" name="Text Box 2" descr=""/>
          <p:cNvPicPr/>
          <p:nvPr/>
        </p:nvPicPr>
        <p:blipFill>
          <a:blip r:embed="rId1">
            <a:alphaModFix amt="0"/>
          </a:blip>
          <a:stretch/>
        </p:blipFill>
        <p:spPr>
          <a:xfrm rot="10800000">
            <a:off x="-12240" y="688320"/>
            <a:ext cx="9156600" cy="6169320"/>
          </a:xfrm>
          <a:prstGeom prst="rect">
            <a:avLst/>
          </a:prstGeom>
          <a:ln w="0">
            <a:noFill/>
          </a:ln>
        </p:spPr>
      </p:pic>
      <p:sp>
        <p:nvSpPr>
          <p:cNvPr id="300" name="CustomShape 1"/>
          <p:cNvSpPr/>
          <p:nvPr/>
        </p:nvSpPr>
        <p:spPr>
          <a:xfrm>
            <a:off x="8423280" y="268200"/>
            <a:ext cx="196560" cy="198000"/>
          </a:xfrm>
          <a:prstGeom prst="rect">
            <a:avLst/>
          </a:prstGeom>
          <a:blipFill rotWithShape="0">
            <a:blip r:embed="rId2"/>
            <a:stretch/>
          </a:blipFill>
          <a:ln w="9525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01" name="CustomShape 2"/>
          <p:cNvSpPr/>
          <p:nvPr/>
        </p:nvSpPr>
        <p:spPr>
          <a:xfrm rot="20296200">
            <a:off x="3099960" y="3562200"/>
            <a:ext cx="366480" cy="291600"/>
          </a:xfrm>
          <a:prstGeom prst="rect">
            <a:avLst/>
          </a:prstGeom>
          <a:noFill/>
          <a:ln w="0">
            <a:noFill/>
          </a:ln>
          <a:effectLst>
            <a:outerShdw algn="t" blurRad="50800" dir="5400000" dist="38160" rotWithShape="0">
              <a:srgbClr val="000000">
                <a:alpha val="40000"/>
              </a:srgbClr>
            </a:outerShdw>
          </a:effectLst>
        </p:spPr>
        <p:style>
          <a:lnRef idx="0"/>
          <a:fillRef idx="0"/>
          <a:effectRef idx="0"/>
          <a:fontRef idx="minor"/>
        </p:style>
      </p:sp>
      <p:sp>
        <p:nvSpPr>
          <p:cNvPr id="302" name="CustomShape 3"/>
          <p:cNvSpPr/>
          <p:nvPr/>
        </p:nvSpPr>
        <p:spPr>
          <a:xfrm>
            <a:off x="0" y="1000080"/>
            <a:ext cx="9143640" cy="1071360"/>
          </a:xfrm>
          <a:prstGeom prst="rect">
            <a:avLst/>
          </a:prstGeom>
          <a:noFill/>
          <a:ln w="0">
            <a:noFill/>
          </a:ln>
          <a:effectLst>
            <a:outerShdw algn="tl" blurRad="25400" dir="2700000" dist="25455" rotWithShape="0">
              <a:srgbClr val="000000">
                <a:alpha val="4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algn="ctr">
              <a:lnSpc>
                <a:spcPct val="100000"/>
              </a:lnSpc>
            </a:pPr>
            <a:r>
              <a:rPr b="1" lang="ru-RU" sz="2400" spc="-1" strike="noStrike">
                <a:solidFill>
                  <a:srgbClr val="9db9ff"/>
                </a:solidFill>
                <a:latin typeface="Arial Black"/>
              </a:rPr>
              <a:t>РАСХОДЫ БЮДЖЕТА НА СОЦИАЛЬНО-КУЛЬТУРНУЮ СФЕРУ ГОРОДА КУРСКА ЗА 2020 ГОД</a:t>
            </a:r>
            <a:endParaRPr b="0" lang="ru-RU" sz="2400" spc="-1" strike="noStrike">
              <a:latin typeface="Arial"/>
            </a:endParaRPr>
          </a:p>
        </p:txBody>
      </p:sp>
      <p:sp>
        <p:nvSpPr>
          <p:cNvPr id="303" name="CustomShape 4"/>
          <p:cNvSpPr/>
          <p:nvPr/>
        </p:nvSpPr>
        <p:spPr>
          <a:xfrm>
            <a:off x="4957920" y="3213000"/>
            <a:ext cx="261720" cy="366480"/>
          </a:xfrm>
          <a:prstGeom prst="rect">
            <a:avLst/>
          </a:prstGeom>
          <a:noFill/>
          <a:ln w="9525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304" name="Рисунок 13" descr=""/>
          <p:cNvPicPr/>
          <p:nvPr/>
        </p:nvPicPr>
        <p:blipFill>
          <a:blip r:embed="rId3"/>
          <a:stretch/>
        </p:blipFill>
        <p:spPr>
          <a:xfrm>
            <a:off x="142920" y="1643040"/>
            <a:ext cx="2438640" cy="1642680"/>
          </a:xfrm>
          <a:prstGeom prst="rect">
            <a:avLst/>
          </a:prstGeom>
          <a:ln w="0">
            <a:noFill/>
          </a:ln>
          <a:effectLst>
            <a:softEdge rad="127080"/>
          </a:effectLst>
        </p:spPr>
      </p:pic>
      <p:pic>
        <p:nvPicPr>
          <p:cNvPr id="305" name="Рисунок 14" descr=""/>
          <p:cNvPicPr/>
          <p:nvPr/>
        </p:nvPicPr>
        <p:blipFill>
          <a:blip r:embed="rId4"/>
          <a:stretch/>
        </p:blipFill>
        <p:spPr>
          <a:xfrm>
            <a:off x="214200" y="4786200"/>
            <a:ext cx="2171520" cy="1857240"/>
          </a:xfrm>
          <a:prstGeom prst="rect">
            <a:avLst/>
          </a:prstGeom>
          <a:ln w="9525">
            <a:noFill/>
          </a:ln>
        </p:spPr>
      </p:pic>
      <p:sp>
        <p:nvSpPr>
          <p:cNvPr id="306" name="CustomShape 5"/>
          <p:cNvSpPr/>
          <p:nvPr/>
        </p:nvSpPr>
        <p:spPr>
          <a:xfrm>
            <a:off x="0" y="3143160"/>
            <a:ext cx="9143640" cy="1185480"/>
          </a:xfrm>
          <a:prstGeom prst="rect">
            <a:avLst/>
          </a:prstGeom>
          <a:noFill/>
          <a:ln w="9525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ru-RU" sz="1200" spc="-1" strike="noStrike">
                <a:solidFill>
                  <a:srgbClr val="000000"/>
                </a:solidFill>
                <a:latin typeface="Times New Roman"/>
              </a:rPr>
              <a:t>Все обязательства муниципального образования «Город Курск» по реализации Указов Президента РФ №597 «О мероприятиях по реализации государственной социальной политики» и №761 от 01.06.2012 г. «О национальной стратегии действий в интересах детей на 2012 – 2017 годы», в части доведения размера оплаты труда до требуемого уровня, выполнены в соответствии с утвержденными «дорожными картами».</a:t>
            </a:r>
            <a:endParaRPr b="0" lang="ru-RU" sz="1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200" spc="-1" strike="noStrike">
                <a:solidFill>
                  <a:srgbClr val="000000"/>
                </a:solidFill>
                <a:latin typeface="Times New Roman"/>
              </a:rPr>
              <a:t>     </a:t>
            </a:r>
            <a:r>
              <a:rPr b="0" lang="ru-RU" sz="1200" spc="-1" strike="noStrike">
                <a:solidFill>
                  <a:srgbClr val="000000"/>
                </a:solidFill>
                <a:latin typeface="Times New Roman"/>
              </a:rPr>
              <a:t>Всего в 2020 году    на социально-культурную сферу направлено бюджетных средств- 68 %  от общего объема расходов или </a:t>
            </a:r>
            <a:r>
              <a:rPr b="1" lang="ru-RU" sz="1200" spc="-1" strike="noStrike">
                <a:solidFill>
                  <a:srgbClr val="000000"/>
                </a:solidFill>
                <a:latin typeface="Times New Roman"/>
              </a:rPr>
              <a:t>8 843 229 тыс.рублей</a:t>
            </a:r>
            <a:r>
              <a:rPr b="0" lang="ru-RU" sz="1200" spc="-1" strike="noStrike">
                <a:solidFill>
                  <a:srgbClr val="000000"/>
                </a:solidFill>
                <a:latin typeface="Times New Roman"/>
              </a:rPr>
              <a:t>, что на </a:t>
            </a:r>
            <a:r>
              <a:rPr b="1" lang="ru-RU" sz="1200" spc="-1" strike="noStrike">
                <a:solidFill>
                  <a:srgbClr val="000000"/>
                </a:solidFill>
                <a:latin typeface="Times New Roman"/>
              </a:rPr>
              <a:t>1 149 206 тыс.рублей  </a:t>
            </a:r>
            <a:r>
              <a:rPr b="0" lang="ru-RU" sz="1200" spc="-1" strike="noStrike">
                <a:solidFill>
                  <a:srgbClr val="000000"/>
                </a:solidFill>
                <a:latin typeface="Times New Roman"/>
              </a:rPr>
              <a:t>больше уровня  2019 года</a:t>
            </a:r>
            <a:endParaRPr b="0" lang="ru-RU" sz="1200" spc="-1" strike="noStrike">
              <a:latin typeface="Arial"/>
            </a:endParaRPr>
          </a:p>
        </p:txBody>
      </p:sp>
      <p:pic>
        <p:nvPicPr>
          <p:cNvPr id="307" name="Рисунок 19" descr="header2.jpg"/>
          <p:cNvPicPr/>
          <p:nvPr/>
        </p:nvPicPr>
        <p:blipFill>
          <a:blip r:embed="rId5"/>
          <a:stretch/>
        </p:blipFill>
        <p:spPr>
          <a:xfrm>
            <a:off x="0" y="0"/>
            <a:ext cx="9143640" cy="1052280"/>
          </a:xfrm>
          <a:prstGeom prst="rect">
            <a:avLst/>
          </a:prstGeom>
          <a:ln w="0">
            <a:noFill/>
          </a:ln>
        </p:spPr>
      </p:pic>
      <p:sp>
        <p:nvSpPr>
          <p:cNvPr id="308" name="TextShape 6"/>
          <p:cNvSpPr txBox="1"/>
          <p:nvPr/>
        </p:nvSpPr>
        <p:spPr>
          <a:xfrm>
            <a:off x="8381880" y="6643800"/>
            <a:ext cx="761760" cy="213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p>
            <a:pPr algn="r">
              <a:lnSpc>
                <a:spcPct val="100000"/>
              </a:lnSpc>
            </a:pPr>
            <a:fld id="{FF6C33BF-2ADF-44F4-8161-4072FE03E6FF}" type="slidenum">
              <a:rPr b="0" lang="ru-RU" sz="1200" spc="-1" strike="noStrike">
                <a:solidFill>
                  <a:srgbClr val="035c75"/>
                </a:solidFill>
                <a:latin typeface="Arial"/>
              </a:rPr>
              <a:t>&lt;номер&gt;</a:t>
            </a:fld>
            <a:endParaRPr b="0" lang="ru-RU" sz="1200" spc="-1" strike="noStrike">
              <a:latin typeface="Times New Roman"/>
            </a:endParaRPr>
          </a:p>
        </p:txBody>
      </p:sp>
      <p:pic>
        <p:nvPicPr>
          <p:cNvPr id="309" name="Picture 2" descr="http://yuzgu.ru/images/files/gerb-kursk.png"/>
          <p:cNvPicPr/>
          <p:nvPr/>
        </p:nvPicPr>
        <p:blipFill>
          <a:blip r:embed="rId6"/>
          <a:stretch/>
        </p:blipFill>
        <p:spPr>
          <a:xfrm>
            <a:off x="3996000" y="0"/>
            <a:ext cx="1158840" cy="1071360"/>
          </a:xfrm>
          <a:prstGeom prst="rect">
            <a:avLst/>
          </a:prstGeom>
          <a:ln w="0">
            <a:noFill/>
          </a:ln>
        </p:spPr>
      </p:pic>
      <p:graphicFrame>
        <p:nvGraphicFramePr>
          <p:cNvPr id="310" name="Диаграмма 20"/>
          <p:cNvGraphicFramePr/>
          <p:nvPr/>
        </p:nvGraphicFramePr>
        <p:xfrm>
          <a:off x="1714320" y="4214880"/>
          <a:ext cx="8643600" cy="29998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311" name="CustomShape 7"/>
          <p:cNvSpPr/>
          <p:nvPr/>
        </p:nvSpPr>
        <p:spPr>
          <a:xfrm>
            <a:off x="2500200" y="1857240"/>
            <a:ext cx="6643440" cy="1368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ru-RU" sz="1200" spc="-1" strike="noStrike">
                <a:solidFill>
                  <a:srgbClr val="000000"/>
                </a:solidFill>
                <a:latin typeface="Times New Roman"/>
                <a:ea typeface="Tahoma"/>
              </a:rPr>
              <a:t>Бюджет города Курска за 2020 год, как и все предыдущие годы, - социально-ориентированный. </a:t>
            </a:r>
            <a:br/>
            <a:r>
              <a:rPr b="0" lang="ru-RU" sz="1200" spc="-1" strike="noStrike">
                <a:solidFill>
                  <a:srgbClr val="000000"/>
                </a:solidFill>
                <a:latin typeface="Times New Roman"/>
                <a:ea typeface="Tahoma"/>
              </a:rPr>
              <a:t>Значительное увеличение расходов  на социально-  культурную сферу в  2020 году в сравнении с предыдущими годами обусловлено выполнением Указов Президента РФ 2012 года, в том числе  повышением уровня оплаты труда отдельных категорий работников учреждений образования и работников учреждений культуры, а также увеличением расходов на образование, в связи с введением в действие школы по проспекту В.Клыкова  в городе Курске и новой социальной выплатой на детей в возрасте от 3 до 7 лет включительно.</a:t>
            </a:r>
            <a:endParaRPr b="0" lang="ru-RU" sz="1200" spc="-1" strike="noStrike">
              <a:latin typeface="Arial"/>
            </a:endParaRPr>
          </a:p>
        </p:txBody>
      </p:sp>
    </p:spTree>
  </p:cSld>
  <p:transition spd="slow">
    <p:fade/>
  </p:transition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2" name="Text Box 2" descr=""/>
          <p:cNvPicPr/>
          <p:nvPr/>
        </p:nvPicPr>
        <p:blipFill>
          <a:blip r:embed="rId1">
            <a:alphaModFix amt="0"/>
          </a:blip>
          <a:stretch/>
        </p:blipFill>
        <p:spPr>
          <a:xfrm rot="10800000">
            <a:off x="-12240" y="688320"/>
            <a:ext cx="9156600" cy="6169320"/>
          </a:xfrm>
          <a:prstGeom prst="rect">
            <a:avLst/>
          </a:prstGeom>
          <a:ln w="0">
            <a:noFill/>
          </a:ln>
        </p:spPr>
      </p:pic>
      <p:sp>
        <p:nvSpPr>
          <p:cNvPr id="313" name="CustomShape 1"/>
          <p:cNvSpPr/>
          <p:nvPr/>
        </p:nvSpPr>
        <p:spPr>
          <a:xfrm rot="5400000">
            <a:off x="5118120" y="3025800"/>
            <a:ext cx="4785840" cy="2734200"/>
          </a:xfrm>
          <a:prstGeom prst="roundRect">
            <a:avLst>
              <a:gd name="adj" fmla="val 19894"/>
            </a:avLst>
          </a:prstGeom>
          <a:solidFill>
            <a:srgbClr val="ffffff"/>
          </a:solidFill>
          <a:ln>
            <a:solidFill>
              <a:srgbClr val="009dd9"/>
            </a:solidFill>
            <a:rou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/>
        </p:style>
      </p:sp>
      <p:sp>
        <p:nvSpPr>
          <p:cNvPr id="314" name="CustomShape 2"/>
          <p:cNvSpPr/>
          <p:nvPr/>
        </p:nvSpPr>
        <p:spPr>
          <a:xfrm rot="5400000">
            <a:off x="2195640" y="3162240"/>
            <a:ext cx="4680720" cy="2499840"/>
          </a:xfrm>
          <a:prstGeom prst="roundRect">
            <a:avLst>
              <a:gd name="adj" fmla="val 19894"/>
            </a:avLst>
          </a:prstGeom>
          <a:solidFill>
            <a:srgbClr val="ffffff"/>
          </a:solidFill>
          <a:ln>
            <a:solidFill>
              <a:srgbClr val="009dd9"/>
            </a:solidFill>
            <a:rou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/>
        </p:style>
      </p:sp>
      <p:sp>
        <p:nvSpPr>
          <p:cNvPr id="315" name="CustomShape 3"/>
          <p:cNvSpPr/>
          <p:nvPr/>
        </p:nvSpPr>
        <p:spPr>
          <a:xfrm rot="5400000">
            <a:off x="-713880" y="3000240"/>
            <a:ext cx="4785840" cy="2785680"/>
          </a:xfrm>
          <a:prstGeom prst="roundRect">
            <a:avLst>
              <a:gd name="adj" fmla="val 19894"/>
            </a:avLst>
          </a:prstGeom>
          <a:solidFill>
            <a:srgbClr val="ffffff"/>
          </a:solidFill>
          <a:ln>
            <a:solidFill>
              <a:srgbClr val="009dd9"/>
            </a:solidFill>
            <a:rou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/>
        </p:style>
      </p:sp>
      <p:sp>
        <p:nvSpPr>
          <p:cNvPr id="316" name="CustomShape 4"/>
          <p:cNvSpPr/>
          <p:nvPr/>
        </p:nvSpPr>
        <p:spPr>
          <a:xfrm>
            <a:off x="285840" y="2887560"/>
            <a:ext cx="2785680" cy="3926520"/>
          </a:xfrm>
          <a:prstGeom prst="rect">
            <a:avLst/>
          </a:prstGeom>
          <a:noFill/>
          <a:ln>
            <a:noFill/>
          </a:ln>
          <a:effectLst>
            <a:outerShdw algn="ctr" blurRad="57150" dir="5400000" dist="38160" rotWithShape="0">
              <a:schemeClr val="phClr">
                <a:shade val="9000"/>
                <a:satMod val="105000"/>
                <a:alpha val="48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  <p:txBody>
          <a:bodyPr lIns="90000" rIns="90000" tIns="45000" bIns="45000">
            <a:spAutoFit/>
          </a:bodyPr>
          <a:p>
            <a:pPr marL="343080" indent="-342720">
              <a:lnSpc>
                <a:spcPct val="100000"/>
              </a:lnSpc>
              <a:tabLst>
                <a:tab algn="l" pos="0"/>
              </a:tabLst>
            </a:pPr>
            <a:r>
              <a:rPr b="1" lang="ru-RU" sz="1400" spc="-1" strike="noStrike">
                <a:solidFill>
                  <a:srgbClr val="000000"/>
                </a:solidFill>
                <a:latin typeface="Times New Roman"/>
              </a:rPr>
              <a:t>59</a:t>
            </a:r>
            <a:r>
              <a:rPr b="0" lang="ru-RU" sz="1400" spc="-1" strike="noStrike">
                <a:solidFill>
                  <a:srgbClr val="000000"/>
                </a:solidFill>
                <a:latin typeface="Times New Roman"/>
              </a:rPr>
              <a:t> школ;</a:t>
            </a:r>
            <a:endParaRPr b="0" lang="ru-RU" sz="1400" spc="-1" strike="noStrike">
              <a:latin typeface="Arial"/>
            </a:endParaRPr>
          </a:p>
          <a:p>
            <a:pPr marL="343080" indent="-342720">
              <a:lnSpc>
                <a:spcPct val="100000"/>
              </a:lnSpc>
              <a:tabLst>
                <a:tab algn="l" pos="0"/>
              </a:tabLst>
            </a:pPr>
            <a:r>
              <a:rPr b="1" lang="ru-RU" sz="1400" spc="-1" strike="noStrike">
                <a:solidFill>
                  <a:srgbClr val="000000"/>
                </a:solidFill>
                <a:latin typeface="Times New Roman"/>
              </a:rPr>
              <a:t>82</a:t>
            </a:r>
            <a:r>
              <a:rPr b="0" lang="ru-RU" sz="1400" spc="-1" strike="noStrike">
                <a:solidFill>
                  <a:srgbClr val="000000"/>
                </a:solidFill>
                <a:latin typeface="Times New Roman"/>
              </a:rPr>
              <a:t> детских садов;</a:t>
            </a:r>
            <a:endParaRPr b="0" lang="ru-RU" sz="1400" spc="-1" strike="noStrike">
              <a:latin typeface="Arial"/>
            </a:endParaRPr>
          </a:p>
          <a:p>
            <a:pPr marL="343080" indent="-342720">
              <a:lnSpc>
                <a:spcPct val="100000"/>
              </a:lnSpc>
              <a:tabLst>
                <a:tab algn="l" pos="0"/>
              </a:tabLst>
            </a:pPr>
            <a:r>
              <a:rPr b="1" lang="ru-RU" sz="1400" spc="-1" strike="noStrike">
                <a:solidFill>
                  <a:srgbClr val="000000"/>
                </a:solidFill>
                <a:latin typeface="Times New Roman"/>
              </a:rPr>
              <a:t>19</a:t>
            </a:r>
            <a:r>
              <a:rPr b="0" lang="ru-RU" sz="1400" spc="-1" strike="noStrike">
                <a:solidFill>
                  <a:srgbClr val="000000"/>
                </a:solidFill>
                <a:latin typeface="Times New Roman"/>
              </a:rPr>
              <a:t> учреждений дополнительного образования; </a:t>
            </a:r>
            <a:endParaRPr b="0" lang="ru-RU" sz="1400" spc="-1" strike="noStrike">
              <a:latin typeface="Arial"/>
            </a:endParaRPr>
          </a:p>
          <a:p>
            <a:pPr marL="343080" indent="-342720">
              <a:lnSpc>
                <a:spcPct val="100000"/>
              </a:lnSpc>
              <a:tabLst>
                <a:tab algn="l" pos="0"/>
              </a:tabLst>
            </a:pPr>
            <a:r>
              <a:rPr b="1" lang="ru-RU" sz="1400" spc="-1" strike="noStrike">
                <a:solidFill>
                  <a:srgbClr val="000000"/>
                </a:solidFill>
                <a:latin typeface="Times New Roman"/>
              </a:rPr>
              <a:t>10</a:t>
            </a:r>
            <a:r>
              <a:rPr b="0" lang="ru-RU" sz="1400" spc="-1" strike="noStrike">
                <a:solidFill>
                  <a:srgbClr val="000000"/>
                </a:solidFill>
                <a:latin typeface="Times New Roman"/>
              </a:rPr>
              <a:t> центров досуга;</a:t>
            </a:r>
            <a:endParaRPr b="0" lang="ru-RU" sz="1400" spc="-1" strike="noStrike">
              <a:latin typeface="Arial"/>
            </a:endParaRPr>
          </a:p>
          <a:p>
            <a:pPr marL="343080" indent="-342720">
              <a:lnSpc>
                <a:spcPct val="100000"/>
              </a:lnSpc>
              <a:tabLst>
                <a:tab algn="l" pos="0"/>
              </a:tabLst>
            </a:pPr>
            <a:r>
              <a:rPr b="1" lang="ru-RU" sz="1400" spc="-1" strike="noStrike">
                <a:solidFill>
                  <a:srgbClr val="000000"/>
                </a:solidFill>
                <a:latin typeface="Times New Roman"/>
              </a:rPr>
              <a:t>1</a:t>
            </a:r>
            <a:r>
              <a:rPr b="0" lang="ru-RU" sz="1400" spc="-1" strike="noStrike">
                <a:solidFill>
                  <a:srgbClr val="000000"/>
                </a:solidFill>
                <a:latin typeface="Times New Roman"/>
              </a:rPr>
              <a:t> централизованная библиотечная система;</a:t>
            </a:r>
            <a:endParaRPr b="0" lang="ru-RU" sz="1400" spc="-1" strike="noStrike">
              <a:latin typeface="Arial"/>
            </a:endParaRPr>
          </a:p>
          <a:p>
            <a:pPr marL="343080" indent="-342720">
              <a:lnSpc>
                <a:spcPct val="100000"/>
              </a:lnSpc>
              <a:tabLst>
                <a:tab algn="l" pos="0"/>
              </a:tabLst>
            </a:pPr>
            <a:r>
              <a:rPr b="1" lang="ru-RU" sz="1400" spc="-1" strike="noStrike">
                <a:solidFill>
                  <a:srgbClr val="000000"/>
                </a:solidFill>
                <a:latin typeface="Times New Roman"/>
              </a:rPr>
              <a:t>3</a:t>
            </a:r>
            <a:r>
              <a:rPr b="0" lang="ru-RU" sz="1400" spc="-1" strike="noStrike">
                <a:solidFill>
                  <a:srgbClr val="000000"/>
                </a:solidFill>
                <a:latin typeface="Times New Roman"/>
              </a:rPr>
              <a:t> спортивных центра;</a:t>
            </a:r>
            <a:endParaRPr b="0" lang="ru-RU" sz="1400" spc="-1" strike="noStrike">
              <a:latin typeface="Arial"/>
            </a:endParaRPr>
          </a:p>
          <a:p>
            <a:pPr marL="343080" indent="-342720">
              <a:lnSpc>
                <a:spcPct val="100000"/>
              </a:lnSpc>
              <a:tabLst>
                <a:tab algn="l" pos="0"/>
              </a:tabLst>
            </a:pPr>
            <a:r>
              <a:rPr b="1" lang="ru-RU" sz="1400" spc="-1" strike="noStrike">
                <a:solidFill>
                  <a:srgbClr val="000000"/>
                </a:solidFill>
                <a:latin typeface="Times New Roman"/>
              </a:rPr>
              <a:t>10</a:t>
            </a:r>
            <a:r>
              <a:rPr b="0" lang="ru-RU" sz="1400" spc="-1" strike="noStrike">
                <a:solidFill>
                  <a:srgbClr val="000000"/>
                </a:solidFill>
                <a:latin typeface="Times New Roman"/>
              </a:rPr>
              <a:t> спортивных школ;</a:t>
            </a:r>
            <a:endParaRPr b="0" lang="ru-RU" sz="1400" spc="-1" strike="noStrike">
              <a:latin typeface="Arial"/>
            </a:endParaRPr>
          </a:p>
          <a:p>
            <a:pPr marL="343080" indent="-342720">
              <a:lnSpc>
                <a:spcPct val="100000"/>
              </a:lnSpc>
              <a:tabLst>
                <a:tab algn="l" pos="0"/>
              </a:tabLst>
            </a:pPr>
            <a:r>
              <a:rPr b="1" lang="ru-RU" sz="1400" spc="-1" strike="noStrike">
                <a:solidFill>
                  <a:srgbClr val="000000"/>
                </a:solidFill>
                <a:latin typeface="Times New Roman"/>
              </a:rPr>
              <a:t>1 </a:t>
            </a:r>
            <a:r>
              <a:rPr b="0" lang="ru-RU" sz="1400" spc="-1" strike="noStrike">
                <a:solidFill>
                  <a:srgbClr val="000000"/>
                </a:solidFill>
                <a:latin typeface="Times New Roman"/>
              </a:rPr>
              <a:t>учреждение дорожного хозяйства;</a:t>
            </a:r>
            <a:endParaRPr b="0" lang="ru-RU" sz="1400" spc="-1" strike="noStrike">
              <a:latin typeface="Arial"/>
            </a:endParaRPr>
          </a:p>
          <a:p>
            <a:pPr marL="343080" indent="-342720">
              <a:lnSpc>
                <a:spcPct val="100000"/>
              </a:lnSpc>
              <a:tabLst>
                <a:tab algn="l" pos="0"/>
              </a:tabLst>
            </a:pPr>
            <a:r>
              <a:rPr b="1" lang="ru-RU" sz="1400" spc="-1" strike="noStrike">
                <a:solidFill>
                  <a:srgbClr val="000000"/>
                </a:solidFill>
                <a:latin typeface="Times New Roman"/>
              </a:rPr>
              <a:t>2 </a:t>
            </a:r>
            <a:r>
              <a:rPr b="0" lang="ru-RU" sz="1400" spc="-1" strike="noStrike">
                <a:solidFill>
                  <a:srgbClr val="000000"/>
                </a:solidFill>
                <a:latin typeface="Times New Roman"/>
              </a:rPr>
              <a:t>учреждения соц.обеспечения;</a:t>
            </a:r>
            <a:endParaRPr b="0" lang="ru-RU" sz="1400" spc="-1" strike="noStrike">
              <a:latin typeface="Arial"/>
            </a:endParaRPr>
          </a:p>
          <a:p>
            <a:pPr marL="343080" indent="-342720">
              <a:lnSpc>
                <a:spcPct val="100000"/>
              </a:lnSpc>
              <a:tabLst>
                <a:tab algn="l" pos="0"/>
              </a:tabLst>
            </a:pPr>
            <a:r>
              <a:rPr b="1" lang="ru-RU" sz="1400" spc="-1" strike="noStrike">
                <a:solidFill>
                  <a:srgbClr val="000000"/>
                </a:solidFill>
                <a:latin typeface="Times New Roman"/>
              </a:rPr>
              <a:t>1</a:t>
            </a:r>
            <a:r>
              <a:rPr b="0" lang="ru-RU" sz="1400" spc="-1" strike="noStrike">
                <a:solidFill>
                  <a:srgbClr val="000000"/>
                </a:solidFill>
                <a:latin typeface="Times New Roman"/>
              </a:rPr>
              <a:t> учреждение архитектуры</a:t>
            </a:r>
            <a:endParaRPr b="0" lang="ru-RU" sz="1400" spc="-1" strike="noStrike">
              <a:latin typeface="Arial"/>
            </a:endParaRPr>
          </a:p>
          <a:p>
            <a:pPr marL="343080" indent="-342720">
              <a:lnSpc>
                <a:spcPct val="100000"/>
              </a:lnSpc>
              <a:tabLst>
                <a:tab algn="l" pos="0"/>
              </a:tabLst>
            </a:pPr>
            <a:r>
              <a:rPr b="1" lang="ru-RU" sz="1400" spc="-1" strike="noStrike">
                <a:solidFill>
                  <a:srgbClr val="000000"/>
                </a:solidFill>
                <a:latin typeface="Times New Roman"/>
              </a:rPr>
              <a:t>2</a:t>
            </a:r>
            <a:r>
              <a:rPr b="0" lang="ru-RU" sz="1400" spc="-1" strike="noStrike">
                <a:solidFill>
                  <a:srgbClr val="000000"/>
                </a:solidFill>
                <a:latin typeface="Times New Roman"/>
              </a:rPr>
              <a:t> учреждения молодежи и реализации молодежных программ;</a:t>
            </a:r>
            <a:endParaRPr b="0" lang="ru-RU" sz="1400" spc="-1" strike="noStrike">
              <a:latin typeface="Arial"/>
            </a:endParaRPr>
          </a:p>
          <a:p>
            <a:pPr marL="343080" indent="-342720">
              <a:lnSpc>
                <a:spcPct val="100000"/>
              </a:lnSpc>
              <a:tabLst>
                <a:tab algn="l" pos="0"/>
              </a:tabLst>
            </a:pPr>
            <a:r>
              <a:rPr b="1" lang="ru-RU" sz="1400" spc="-1" strike="noStrike">
                <a:solidFill>
                  <a:srgbClr val="000000"/>
                </a:solidFill>
                <a:latin typeface="Times New Roman"/>
              </a:rPr>
              <a:t>1</a:t>
            </a:r>
            <a:r>
              <a:rPr b="0" lang="ru-RU" sz="1400" spc="-1" strike="noStrike">
                <a:solidFill>
                  <a:srgbClr val="000000"/>
                </a:solidFill>
                <a:latin typeface="Times New Roman"/>
              </a:rPr>
              <a:t> учреждение средств массовой информации.</a:t>
            </a:r>
            <a:endParaRPr b="0" lang="ru-RU" sz="1400" spc="-1" strike="noStrike">
              <a:latin typeface="Arial"/>
            </a:endParaRPr>
          </a:p>
        </p:txBody>
      </p:sp>
      <p:sp>
        <p:nvSpPr>
          <p:cNvPr id="317" name="CustomShape 5"/>
          <p:cNvSpPr/>
          <p:nvPr/>
        </p:nvSpPr>
        <p:spPr>
          <a:xfrm>
            <a:off x="3357720" y="3714840"/>
            <a:ext cx="2368080" cy="2434680"/>
          </a:xfrm>
          <a:prstGeom prst="rect">
            <a:avLst/>
          </a:prstGeom>
          <a:noFill/>
          <a:ln>
            <a:noFill/>
          </a:ln>
          <a:effectLst>
            <a:outerShdw algn="ctr" blurRad="57150" dir="5400000" dist="38160" rotWithShape="0">
              <a:schemeClr val="phClr">
                <a:shade val="9000"/>
                <a:satMod val="105000"/>
                <a:alpha val="48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  <p:txBody>
          <a:bodyPr lIns="90000" rIns="90000" tIns="45000" bIns="45000">
            <a:spAutoFit/>
          </a:bodyPr>
          <a:p>
            <a:pPr marL="343080" indent="-342720">
              <a:lnSpc>
                <a:spcPct val="100000"/>
              </a:lnSpc>
              <a:buClr>
                <a:srgbClr val="000000"/>
              </a:buClr>
              <a:buFont typeface="Wingdings" charset="2"/>
              <a:buChar char=""/>
            </a:pPr>
            <a:r>
              <a:rPr b="0" lang="ru-RU" sz="1400" spc="-1" strike="noStrike">
                <a:solidFill>
                  <a:srgbClr val="000000"/>
                </a:solidFill>
                <a:latin typeface="Times New Roman"/>
              </a:rPr>
              <a:t>Агентство по приватизации жилья)-автономное учреждение;</a:t>
            </a:r>
            <a:endParaRPr b="0" lang="ru-RU" sz="1400" spc="-1" strike="noStrike">
              <a:latin typeface="Arial"/>
            </a:endParaRPr>
          </a:p>
          <a:p>
            <a:pPr marL="343080" indent="-342720">
              <a:lnSpc>
                <a:spcPct val="100000"/>
              </a:lnSpc>
              <a:buClr>
                <a:srgbClr val="000000"/>
              </a:buClr>
              <a:buFont typeface="Wingdings" charset="2"/>
              <a:buChar char=""/>
            </a:pPr>
            <a:r>
              <a:rPr b="0" lang="ru-RU" sz="1400" spc="-1" strike="noStrike">
                <a:solidFill>
                  <a:srgbClr val="000000"/>
                </a:solidFill>
                <a:latin typeface="Times New Roman"/>
              </a:rPr>
              <a:t>Частное общеобразовательное учреждение «Курская православная гимназия во имя преподобного Феодосия Печерского».</a:t>
            </a:r>
            <a:endParaRPr b="0" lang="ru-RU" sz="1400" spc="-1" strike="noStrike">
              <a:latin typeface="Arial"/>
            </a:endParaRPr>
          </a:p>
          <a:p>
            <a:pPr marL="343080" indent="-342720">
              <a:lnSpc>
                <a:spcPct val="100000"/>
              </a:lnSpc>
              <a:tabLst>
                <a:tab algn="l" pos="0"/>
              </a:tabLst>
            </a:pPr>
            <a:endParaRPr b="0" lang="ru-RU" sz="1400" spc="-1" strike="noStrike">
              <a:latin typeface="Arial"/>
            </a:endParaRPr>
          </a:p>
        </p:txBody>
      </p:sp>
      <p:sp>
        <p:nvSpPr>
          <p:cNvPr id="318" name="CustomShape 6"/>
          <p:cNvSpPr/>
          <p:nvPr/>
        </p:nvSpPr>
        <p:spPr>
          <a:xfrm>
            <a:off x="6143760" y="3000240"/>
            <a:ext cx="2714400" cy="3926520"/>
          </a:xfrm>
          <a:prstGeom prst="rect">
            <a:avLst/>
          </a:prstGeom>
          <a:noFill/>
          <a:ln>
            <a:noFill/>
          </a:ln>
          <a:effectLst>
            <a:outerShdw algn="ctr" blurRad="57150" dir="5400000" dist="38160" rotWithShape="0">
              <a:schemeClr val="phClr">
                <a:shade val="9000"/>
                <a:satMod val="105000"/>
                <a:alpha val="48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  <p:txBody>
          <a:bodyPr lIns="90000" rIns="90000" tIns="45000" bIns="45000">
            <a:spAutoFit/>
          </a:bodyPr>
          <a:p>
            <a:pPr marL="343080" indent="-342720">
              <a:lnSpc>
                <a:spcPct val="100000"/>
              </a:lnSpc>
              <a:tabLst>
                <a:tab algn="l" pos="0"/>
              </a:tabLst>
            </a:pPr>
            <a:r>
              <a:rPr b="1" lang="ru-RU" sz="1400" spc="-1" strike="noStrike">
                <a:solidFill>
                  <a:srgbClr val="000000"/>
                </a:solidFill>
                <a:latin typeface="Times New Roman"/>
              </a:rPr>
              <a:t>2</a:t>
            </a:r>
            <a:r>
              <a:rPr b="0" lang="ru-RU" sz="1400" spc="-1" strike="noStrike">
                <a:solidFill>
                  <a:srgbClr val="000000"/>
                </a:solidFill>
                <a:latin typeface="Times New Roman"/>
              </a:rPr>
              <a:t> школы;</a:t>
            </a:r>
            <a:endParaRPr b="0" lang="ru-RU" sz="1400" spc="-1" strike="noStrike">
              <a:latin typeface="Arial"/>
            </a:endParaRPr>
          </a:p>
          <a:p>
            <a:pPr marL="343080" indent="-342720">
              <a:lnSpc>
                <a:spcPct val="100000"/>
              </a:lnSpc>
              <a:tabLst>
                <a:tab algn="l" pos="0"/>
              </a:tabLst>
            </a:pPr>
            <a:r>
              <a:rPr b="1" lang="ru-RU" sz="1400" spc="-1" strike="noStrike">
                <a:solidFill>
                  <a:srgbClr val="000000"/>
                </a:solidFill>
                <a:latin typeface="Times New Roman"/>
              </a:rPr>
              <a:t>3</a:t>
            </a:r>
            <a:r>
              <a:rPr b="0" lang="ru-RU" sz="1400" spc="-1" strike="noStrike">
                <a:solidFill>
                  <a:srgbClr val="000000"/>
                </a:solidFill>
                <a:latin typeface="Times New Roman"/>
              </a:rPr>
              <a:t> детских сада; </a:t>
            </a:r>
            <a:endParaRPr b="0" lang="ru-RU" sz="1400" spc="-1" strike="noStrike">
              <a:latin typeface="Arial"/>
            </a:endParaRPr>
          </a:p>
          <a:p>
            <a:pPr marL="343080" indent="-342720">
              <a:lnSpc>
                <a:spcPct val="100000"/>
              </a:lnSpc>
              <a:tabLst>
                <a:tab algn="l" pos="0"/>
              </a:tabLst>
            </a:pPr>
            <a:r>
              <a:rPr b="1" lang="ru-RU" sz="1400" spc="-1" strike="noStrike">
                <a:solidFill>
                  <a:srgbClr val="000000"/>
                </a:solidFill>
                <a:latin typeface="Times New Roman"/>
              </a:rPr>
              <a:t>24</a:t>
            </a:r>
            <a:r>
              <a:rPr b="0" lang="ru-RU" sz="1400" spc="-1" strike="noStrike">
                <a:solidFill>
                  <a:srgbClr val="000000"/>
                </a:solidFill>
                <a:latin typeface="Times New Roman"/>
              </a:rPr>
              <a:t> отраслевого органа  Администрации города Курска;</a:t>
            </a:r>
            <a:endParaRPr b="0" lang="ru-RU" sz="1400" spc="-1" strike="noStrike">
              <a:latin typeface="Arial"/>
            </a:endParaRPr>
          </a:p>
          <a:p>
            <a:pPr marL="343080" indent="-342720">
              <a:lnSpc>
                <a:spcPct val="100000"/>
              </a:lnSpc>
              <a:tabLst>
                <a:tab algn="l" pos="0"/>
              </a:tabLst>
            </a:pPr>
            <a:r>
              <a:rPr b="1" lang="ru-RU" sz="1400" spc="-1" strike="noStrike">
                <a:solidFill>
                  <a:srgbClr val="000000"/>
                </a:solidFill>
                <a:latin typeface="Times New Roman"/>
              </a:rPr>
              <a:t>1</a:t>
            </a:r>
            <a:r>
              <a:rPr b="0" lang="ru-RU" sz="1400" spc="-1" strike="noStrike">
                <a:solidFill>
                  <a:srgbClr val="000000"/>
                </a:solidFill>
                <a:latin typeface="Times New Roman"/>
              </a:rPr>
              <a:t> учреждение  по делам молодежи</a:t>
            </a:r>
            <a:endParaRPr b="0" lang="ru-RU" sz="1400" spc="-1" strike="noStrike">
              <a:latin typeface="Arial"/>
            </a:endParaRPr>
          </a:p>
          <a:p>
            <a:pPr marL="343080" indent="-342720">
              <a:lnSpc>
                <a:spcPct val="100000"/>
              </a:lnSpc>
              <a:tabLst>
                <a:tab algn="l" pos="0"/>
              </a:tabLst>
            </a:pPr>
            <a:r>
              <a:rPr b="1" lang="ru-RU" sz="1400" spc="-1" strike="noStrike">
                <a:solidFill>
                  <a:srgbClr val="000000"/>
                </a:solidFill>
                <a:latin typeface="Times New Roman"/>
              </a:rPr>
              <a:t>2</a:t>
            </a:r>
            <a:r>
              <a:rPr b="0" lang="ru-RU" sz="1400" spc="-1" strike="noStrike">
                <a:solidFill>
                  <a:srgbClr val="000000"/>
                </a:solidFill>
                <a:latin typeface="Times New Roman"/>
              </a:rPr>
              <a:t> учреждения городского хозяйства</a:t>
            </a:r>
            <a:endParaRPr b="0" lang="ru-RU" sz="1400" spc="-1" strike="noStrike">
              <a:latin typeface="Arial"/>
            </a:endParaRPr>
          </a:p>
          <a:p>
            <a:pPr marL="343080" indent="-342720">
              <a:lnSpc>
                <a:spcPct val="100000"/>
              </a:lnSpc>
              <a:tabLst>
                <a:tab algn="l" pos="0"/>
              </a:tabLst>
            </a:pPr>
            <a:r>
              <a:rPr b="1" lang="ru-RU" sz="1400" spc="-1" strike="noStrike">
                <a:solidFill>
                  <a:srgbClr val="000000"/>
                </a:solidFill>
                <a:latin typeface="Times New Roman"/>
              </a:rPr>
              <a:t>5</a:t>
            </a:r>
            <a:r>
              <a:rPr b="0" lang="ru-RU" sz="1400" spc="-1" strike="noStrike">
                <a:solidFill>
                  <a:srgbClr val="000000"/>
                </a:solidFill>
                <a:latin typeface="Times New Roman"/>
              </a:rPr>
              <a:t> Централизованных бухгалтерий (образования, культуры, молодежи)</a:t>
            </a:r>
            <a:endParaRPr b="0" lang="ru-RU" sz="1400" spc="-1" strike="noStrike">
              <a:latin typeface="Arial"/>
            </a:endParaRPr>
          </a:p>
          <a:p>
            <a:pPr marL="343080" indent="-342720">
              <a:lnSpc>
                <a:spcPct val="100000"/>
              </a:lnSpc>
              <a:tabLst>
                <a:tab algn="l" pos="0"/>
              </a:tabLst>
            </a:pPr>
            <a:r>
              <a:rPr b="1" lang="ru-RU" sz="1400" spc="-1" strike="noStrike">
                <a:solidFill>
                  <a:srgbClr val="000000"/>
                </a:solidFill>
                <a:latin typeface="Times New Roman"/>
              </a:rPr>
              <a:t>3</a:t>
            </a:r>
            <a:r>
              <a:rPr b="0" lang="ru-RU" sz="1400" spc="-1" strike="noStrike">
                <a:solidFill>
                  <a:srgbClr val="000000"/>
                </a:solidFill>
                <a:latin typeface="Times New Roman"/>
              </a:rPr>
              <a:t> прочих учреждения  образования;</a:t>
            </a:r>
            <a:endParaRPr b="0" lang="ru-RU" sz="1400" spc="-1" strike="noStrike">
              <a:latin typeface="Arial"/>
            </a:endParaRPr>
          </a:p>
          <a:p>
            <a:pPr marL="343080" indent="-342720">
              <a:lnSpc>
                <a:spcPct val="100000"/>
              </a:lnSpc>
              <a:tabLst>
                <a:tab algn="l" pos="0"/>
              </a:tabLst>
            </a:pPr>
            <a:r>
              <a:rPr b="1" lang="ru-RU" sz="1400" spc="-1" strike="noStrike">
                <a:solidFill>
                  <a:srgbClr val="000000"/>
                </a:solidFill>
                <a:latin typeface="Times New Roman"/>
              </a:rPr>
              <a:t>1</a:t>
            </a:r>
            <a:r>
              <a:rPr b="0" lang="ru-RU" sz="1400" spc="-1" strike="noStrike">
                <a:solidFill>
                  <a:srgbClr val="000000"/>
                </a:solidFill>
                <a:latin typeface="Times New Roman"/>
              </a:rPr>
              <a:t> Избирательная комиссия</a:t>
            </a:r>
            <a:endParaRPr b="0" lang="ru-RU" sz="1400" spc="-1" strike="noStrike">
              <a:latin typeface="Arial"/>
            </a:endParaRPr>
          </a:p>
          <a:p>
            <a:pPr marL="343080" indent="-342720">
              <a:lnSpc>
                <a:spcPct val="100000"/>
              </a:lnSpc>
              <a:tabLst>
                <a:tab algn="l" pos="0"/>
              </a:tabLst>
            </a:pPr>
            <a:r>
              <a:rPr b="1" lang="ru-RU" sz="1400" spc="-1" strike="noStrike">
                <a:solidFill>
                  <a:srgbClr val="000000"/>
                </a:solidFill>
                <a:latin typeface="Times New Roman"/>
              </a:rPr>
              <a:t>5</a:t>
            </a:r>
            <a:r>
              <a:rPr b="0" lang="ru-RU" sz="1400" spc="-1" strike="noStrike">
                <a:solidFill>
                  <a:srgbClr val="000000"/>
                </a:solidFill>
                <a:latin typeface="Times New Roman"/>
              </a:rPr>
              <a:t> Обслуживающих учреждения.</a:t>
            </a:r>
            <a:endParaRPr b="0" lang="ru-RU" sz="14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ru-RU" sz="14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ru-RU" sz="1400" spc="-1" strike="noStrike">
              <a:latin typeface="Arial"/>
            </a:endParaRPr>
          </a:p>
        </p:txBody>
      </p:sp>
      <p:sp>
        <p:nvSpPr>
          <p:cNvPr id="319" name="CustomShape 7"/>
          <p:cNvSpPr/>
          <p:nvPr/>
        </p:nvSpPr>
        <p:spPr>
          <a:xfrm>
            <a:off x="571320" y="2071800"/>
            <a:ext cx="2160360" cy="516600"/>
          </a:xfrm>
          <a:prstGeom prst="rect">
            <a:avLst/>
          </a:prstGeom>
          <a:noFill/>
          <a:ln w="9525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70000"/>
              </a:lnSpc>
              <a:spcBef>
                <a:spcPts val="1001"/>
              </a:spcBef>
            </a:pPr>
            <a:r>
              <a:rPr b="1" lang="ru-RU" sz="2000" spc="-1" strike="noStrike">
                <a:solidFill>
                  <a:srgbClr val="000000"/>
                </a:solidFill>
                <a:latin typeface="Times New Roman"/>
              </a:rPr>
              <a:t>Бюджетные учреждения - 1</a:t>
            </a:r>
            <a:r>
              <a:rPr b="1" lang="en-US" sz="2000" spc="-1" strike="noStrike">
                <a:solidFill>
                  <a:srgbClr val="000000"/>
                </a:solidFill>
                <a:latin typeface="Times New Roman"/>
              </a:rPr>
              <a:t>91</a:t>
            </a:r>
            <a:endParaRPr b="0" lang="ru-RU" sz="2000" spc="-1" strike="noStrike">
              <a:latin typeface="Arial"/>
            </a:endParaRPr>
          </a:p>
        </p:txBody>
      </p:sp>
      <p:pic>
        <p:nvPicPr>
          <p:cNvPr id="320" name="Picture 15" descr="O_chevron001"/>
          <p:cNvPicPr/>
          <p:nvPr/>
        </p:nvPicPr>
        <p:blipFill>
          <a:blip r:embed="rId2"/>
          <a:stretch/>
        </p:blipFill>
        <p:spPr>
          <a:xfrm>
            <a:off x="4214880" y="3071880"/>
            <a:ext cx="654480" cy="576360"/>
          </a:xfrm>
          <a:prstGeom prst="rect">
            <a:avLst/>
          </a:prstGeom>
          <a:ln w="0">
            <a:noFill/>
          </a:ln>
        </p:spPr>
      </p:pic>
      <p:pic>
        <p:nvPicPr>
          <p:cNvPr id="321" name="Picture 16" descr="O_chevron001"/>
          <p:cNvPicPr/>
          <p:nvPr/>
        </p:nvPicPr>
        <p:blipFill>
          <a:blip r:embed="rId3"/>
          <a:stretch/>
        </p:blipFill>
        <p:spPr>
          <a:xfrm>
            <a:off x="1357200" y="2643120"/>
            <a:ext cx="642600" cy="565920"/>
          </a:xfrm>
          <a:prstGeom prst="rect">
            <a:avLst/>
          </a:prstGeom>
          <a:ln w="0">
            <a:noFill/>
          </a:ln>
        </p:spPr>
      </p:pic>
      <p:pic>
        <p:nvPicPr>
          <p:cNvPr id="322" name="Picture 17" descr="O_chevron001"/>
          <p:cNvPicPr/>
          <p:nvPr/>
        </p:nvPicPr>
        <p:blipFill>
          <a:blip r:embed="rId4"/>
          <a:stretch/>
        </p:blipFill>
        <p:spPr>
          <a:xfrm>
            <a:off x="7215120" y="2643120"/>
            <a:ext cx="615240" cy="545040"/>
          </a:xfrm>
          <a:prstGeom prst="rect">
            <a:avLst/>
          </a:prstGeom>
          <a:ln w="0">
            <a:noFill/>
          </a:ln>
        </p:spPr>
      </p:pic>
      <p:sp>
        <p:nvSpPr>
          <p:cNvPr id="323" name="CustomShape 8"/>
          <p:cNvSpPr/>
          <p:nvPr/>
        </p:nvSpPr>
        <p:spPr>
          <a:xfrm>
            <a:off x="3500280" y="2286000"/>
            <a:ext cx="2087280" cy="729720"/>
          </a:xfrm>
          <a:prstGeom prst="rect">
            <a:avLst/>
          </a:prstGeom>
          <a:noFill/>
          <a:ln w="9525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70000"/>
              </a:lnSpc>
              <a:spcBef>
                <a:spcPts val="1001"/>
              </a:spcBef>
            </a:pPr>
            <a:r>
              <a:rPr b="1" lang="ru-RU" sz="2000" spc="-1" strike="noStrike">
                <a:solidFill>
                  <a:srgbClr val="000000"/>
                </a:solidFill>
                <a:latin typeface="Times New Roman"/>
              </a:rPr>
              <a:t>Автономные  и частные учреждения 2</a:t>
            </a:r>
            <a:endParaRPr b="0" lang="ru-RU" sz="2000" spc="-1" strike="noStrike">
              <a:latin typeface="Arial"/>
            </a:endParaRPr>
          </a:p>
        </p:txBody>
      </p:sp>
      <p:sp>
        <p:nvSpPr>
          <p:cNvPr id="324" name="CustomShape 9"/>
          <p:cNvSpPr/>
          <p:nvPr/>
        </p:nvSpPr>
        <p:spPr>
          <a:xfrm>
            <a:off x="6357960" y="2071800"/>
            <a:ext cx="2304720" cy="516600"/>
          </a:xfrm>
          <a:prstGeom prst="rect">
            <a:avLst/>
          </a:prstGeom>
          <a:noFill/>
          <a:ln w="9525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70000"/>
              </a:lnSpc>
              <a:spcBef>
                <a:spcPts val="1001"/>
              </a:spcBef>
            </a:pPr>
            <a:r>
              <a:rPr b="1" lang="ru-RU" sz="2000" spc="-1" strike="noStrike">
                <a:solidFill>
                  <a:srgbClr val="000000"/>
                </a:solidFill>
                <a:latin typeface="Times New Roman"/>
              </a:rPr>
              <a:t>Казенные учреждения - 46</a:t>
            </a:r>
            <a:endParaRPr b="0" lang="ru-RU" sz="2000" spc="-1" strike="noStrike">
              <a:latin typeface="Arial"/>
            </a:endParaRPr>
          </a:p>
        </p:txBody>
      </p:sp>
      <p:sp>
        <p:nvSpPr>
          <p:cNvPr id="325" name="CustomShape 10"/>
          <p:cNvSpPr/>
          <p:nvPr/>
        </p:nvSpPr>
        <p:spPr>
          <a:xfrm>
            <a:off x="0" y="1000080"/>
            <a:ext cx="9143640" cy="1005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ru-RU" sz="2000" spc="-1" strike="noStrike">
                <a:solidFill>
                  <a:srgbClr val="9db9ff"/>
                </a:solidFill>
                <a:latin typeface="Arial Black"/>
              </a:rPr>
              <a:t>ОБЩЕЕ КОЛИЧЕСТВО УЧРЕЖДЕНИЙ,ОКАЗЫВАЮЩИХ УСЛУГИ за счет бюджета города Курска (казенных, бюджетных, автономных и частных)-23</a:t>
            </a:r>
            <a:r>
              <a:rPr b="1" lang="en-US" sz="2000" spc="-1" strike="noStrike">
                <a:solidFill>
                  <a:srgbClr val="9db9ff"/>
                </a:solidFill>
                <a:latin typeface="Arial Black"/>
              </a:rPr>
              <a:t>9</a:t>
            </a:r>
            <a:r>
              <a:rPr b="1" lang="ru-RU" sz="2000" spc="-1" strike="noStrike">
                <a:solidFill>
                  <a:srgbClr val="9db9ff"/>
                </a:solidFill>
                <a:latin typeface="Arial Black"/>
              </a:rPr>
              <a:t>: </a:t>
            </a:r>
            <a:endParaRPr b="0" lang="ru-RU" sz="2000" spc="-1" strike="noStrike">
              <a:latin typeface="Arial"/>
            </a:endParaRPr>
          </a:p>
        </p:txBody>
      </p:sp>
      <p:pic>
        <p:nvPicPr>
          <p:cNvPr id="326" name="Рисунок 20" descr="header2.jpg"/>
          <p:cNvPicPr/>
          <p:nvPr/>
        </p:nvPicPr>
        <p:blipFill>
          <a:blip r:embed="rId5"/>
          <a:stretch/>
        </p:blipFill>
        <p:spPr>
          <a:xfrm>
            <a:off x="0" y="0"/>
            <a:ext cx="9143640" cy="1052280"/>
          </a:xfrm>
          <a:prstGeom prst="rect">
            <a:avLst/>
          </a:prstGeom>
          <a:ln w="0">
            <a:noFill/>
          </a:ln>
        </p:spPr>
      </p:pic>
      <p:sp>
        <p:nvSpPr>
          <p:cNvPr id="327" name="TextShape 11"/>
          <p:cNvSpPr txBox="1"/>
          <p:nvPr/>
        </p:nvSpPr>
        <p:spPr>
          <a:xfrm>
            <a:off x="8381880" y="6492960"/>
            <a:ext cx="761760" cy="3646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p>
            <a:pPr algn="r">
              <a:lnSpc>
                <a:spcPct val="100000"/>
              </a:lnSpc>
            </a:pPr>
            <a:fld id="{DC36039D-0E82-48AD-AD25-DF5C0FA64401}" type="slidenum">
              <a:rPr b="0" lang="ru-RU" sz="1200" spc="-1" strike="noStrike">
                <a:solidFill>
                  <a:srgbClr val="035c75"/>
                </a:solidFill>
                <a:latin typeface="Arial"/>
              </a:rPr>
              <a:t>&lt;номер&gt;</a:t>
            </a:fld>
            <a:endParaRPr b="0" lang="ru-RU" sz="1200" spc="-1" strike="noStrike">
              <a:latin typeface="Times New Roman"/>
            </a:endParaRPr>
          </a:p>
        </p:txBody>
      </p:sp>
      <p:pic>
        <p:nvPicPr>
          <p:cNvPr id="328" name="Picture 2" descr="http://yuzgu.ru/images/files/gerb-kursk.png"/>
          <p:cNvPicPr/>
          <p:nvPr/>
        </p:nvPicPr>
        <p:blipFill>
          <a:blip r:embed="rId6"/>
          <a:stretch/>
        </p:blipFill>
        <p:spPr>
          <a:xfrm>
            <a:off x="3996000" y="0"/>
            <a:ext cx="1158840" cy="10713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9" name="Text Box 2" descr=""/>
          <p:cNvPicPr/>
          <p:nvPr/>
        </p:nvPicPr>
        <p:blipFill>
          <a:blip r:embed="rId1">
            <a:alphaModFix amt="0"/>
          </a:blip>
          <a:stretch/>
        </p:blipFill>
        <p:spPr>
          <a:xfrm rot="10800000">
            <a:off x="-12240" y="688320"/>
            <a:ext cx="9156600" cy="6169320"/>
          </a:xfrm>
          <a:prstGeom prst="rect">
            <a:avLst/>
          </a:prstGeom>
          <a:ln w="0">
            <a:noFill/>
          </a:ln>
        </p:spPr>
      </p:pic>
      <p:pic>
        <p:nvPicPr>
          <p:cNvPr id="330" name="Рисунок 3" descr=" дополнит образ.jpg"/>
          <p:cNvPicPr/>
          <p:nvPr/>
        </p:nvPicPr>
        <p:blipFill>
          <a:blip r:embed="rId2"/>
          <a:stretch/>
        </p:blipFill>
        <p:spPr>
          <a:xfrm>
            <a:off x="7128000" y="5214960"/>
            <a:ext cx="2015640" cy="1439640"/>
          </a:xfrm>
          <a:prstGeom prst="rect">
            <a:avLst/>
          </a:prstGeom>
          <a:ln w="9525">
            <a:noFill/>
          </a:ln>
          <a:effectLst>
            <a:softEdge rad="63360"/>
          </a:effectLst>
        </p:spPr>
      </p:pic>
      <p:sp>
        <p:nvSpPr>
          <p:cNvPr id="331" name="CustomShape 1"/>
          <p:cNvSpPr/>
          <p:nvPr/>
        </p:nvSpPr>
        <p:spPr>
          <a:xfrm>
            <a:off x="0" y="1000080"/>
            <a:ext cx="9143640" cy="647640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>
            <a:outerShdw algn="ctr" blurRad="44450" dir="5400000" dist="28080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dir="t" rig="balanced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  <a:scene3d>
              <a:camera prst="orthographicFront">
                <a:rot lat="0" lon="0" rev="0"/>
              </a:camera>
              <a:lightRig dir="t" rig="balanced">
                <a:rot lat="0" lon="0" rev="8700000"/>
              </a:lightRig>
            </a:scene3d>
            <a:sp3d>
              <a:bevelT w="190500" h="38100"/>
            </a:sp3d>
          </a:bodyPr>
          <a:p>
            <a:pPr algn="ctr">
              <a:lnSpc>
                <a:spcPts val="2401"/>
              </a:lnSpc>
            </a:pPr>
            <a:r>
              <a:rPr b="1" lang="ru-RU" sz="2800" spc="-1" strike="noStrike">
                <a:solidFill>
                  <a:srgbClr val="9db9ff"/>
                </a:solidFill>
                <a:latin typeface="Arial Black"/>
              </a:rPr>
              <a:t>РАСХОДЫ БЮДЖЕТА НА ОБРАЗОВАНИЕ</a:t>
            </a:r>
            <a:endParaRPr b="0" lang="ru-RU" sz="2800" spc="-1" strike="noStrike">
              <a:latin typeface="Arial"/>
            </a:endParaRPr>
          </a:p>
        </p:txBody>
      </p:sp>
      <p:pic>
        <p:nvPicPr>
          <p:cNvPr id="332" name="Рисунок 2" descr="воспитатель.jpg"/>
          <p:cNvPicPr/>
          <p:nvPr/>
        </p:nvPicPr>
        <p:blipFill>
          <a:blip r:embed="rId3"/>
          <a:stretch/>
        </p:blipFill>
        <p:spPr>
          <a:xfrm>
            <a:off x="7054920" y="1643040"/>
            <a:ext cx="2088720" cy="1439640"/>
          </a:xfrm>
          <a:prstGeom prst="rect">
            <a:avLst/>
          </a:prstGeom>
          <a:ln w="9525">
            <a:noFill/>
          </a:ln>
          <a:effectLst>
            <a:softEdge rad="63360"/>
          </a:effectLst>
        </p:spPr>
      </p:pic>
      <p:pic>
        <p:nvPicPr>
          <p:cNvPr id="333" name="Рисунок 4" descr="школа.jpg"/>
          <p:cNvPicPr/>
          <p:nvPr/>
        </p:nvPicPr>
        <p:blipFill>
          <a:blip r:embed="rId4"/>
          <a:stretch/>
        </p:blipFill>
        <p:spPr>
          <a:xfrm>
            <a:off x="7054920" y="3429000"/>
            <a:ext cx="2088720" cy="1510920"/>
          </a:xfrm>
          <a:prstGeom prst="rect">
            <a:avLst/>
          </a:prstGeom>
          <a:ln w="9525">
            <a:noFill/>
          </a:ln>
          <a:effectLst>
            <a:softEdge rad="63360"/>
          </a:effectLst>
        </p:spPr>
      </p:pic>
      <p:sp>
        <p:nvSpPr>
          <p:cNvPr id="334" name="CustomShape 2"/>
          <p:cNvSpPr/>
          <p:nvPr/>
        </p:nvSpPr>
        <p:spPr>
          <a:xfrm>
            <a:off x="0" y="3643200"/>
            <a:ext cx="7071840" cy="3071880"/>
          </a:xfrm>
          <a:prstGeom prst="rect">
            <a:avLst/>
          </a:prstGeom>
          <a:noFill/>
          <a:ln w="9525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ru-RU" sz="1400" spc="-1" strike="noStrike">
                <a:solidFill>
                  <a:srgbClr val="000000"/>
                </a:solidFill>
                <a:latin typeface="Times New Roman"/>
              </a:rPr>
              <a:t>В бюджете  города Курска  предусмотрены средства на оказание муниципальных услуг в области образования: </a:t>
            </a:r>
            <a:endParaRPr b="0" lang="ru-RU" sz="1400" spc="-1" strike="noStrike">
              <a:latin typeface="Arial"/>
            </a:endParaRPr>
          </a:p>
          <a:p>
            <a:pPr marL="216000" indent="-216000" algn="just">
              <a:lnSpc>
                <a:spcPct val="100000"/>
              </a:lnSpc>
              <a:buClr>
                <a:srgbClr val="000000"/>
              </a:buClr>
              <a:buFont typeface="Symbol" charset="2"/>
              <a:buChar char=""/>
            </a:pPr>
            <a:r>
              <a:rPr b="0" lang="ru-RU" sz="1200" spc="-1" strike="noStrike">
                <a:solidFill>
                  <a:srgbClr val="000000"/>
                </a:solidFill>
                <a:latin typeface="Times New Roman"/>
              </a:rPr>
              <a:t>  </a:t>
            </a:r>
            <a:r>
              <a:rPr b="0" lang="ru-RU" sz="1200" spc="-1" strike="noStrike">
                <a:solidFill>
                  <a:srgbClr val="000000"/>
                </a:solidFill>
                <a:latin typeface="Times New Roman"/>
              </a:rPr>
              <a:t>по  предоставлению общедоступного бесплатного дошкольного образования 85 детскими дошкольными учреждениями, с общей численностью детей- </a:t>
            </a:r>
            <a:r>
              <a:rPr b="1" lang="ru-RU" sz="1200" spc="-1" strike="noStrike">
                <a:solidFill>
                  <a:srgbClr val="000000"/>
                </a:solidFill>
                <a:latin typeface="Times New Roman"/>
              </a:rPr>
              <a:t>21 028 человек</a:t>
            </a:r>
            <a:r>
              <a:rPr b="0" lang="ru-RU" sz="1200" spc="-1" strike="noStrike">
                <a:solidFill>
                  <a:srgbClr val="000000"/>
                </a:solidFill>
                <a:latin typeface="Times New Roman"/>
              </a:rPr>
              <a:t>;</a:t>
            </a:r>
            <a:endParaRPr b="0" lang="ru-RU" sz="1200" spc="-1" strike="noStrike">
              <a:latin typeface="Arial"/>
            </a:endParaRPr>
          </a:p>
          <a:p>
            <a:pPr marL="216000" indent="-216000" algn="just">
              <a:lnSpc>
                <a:spcPct val="100000"/>
              </a:lnSpc>
              <a:buClr>
                <a:srgbClr val="000000"/>
              </a:buClr>
              <a:buFont typeface="Symbol" charset="2"/>
              <a:buChar char=""/>
            </a:pPr>
            <a:r>
              <a:rPr b="0" lang="ru-RU" sz="1200" spc="-1" strike="noStrike">
                <a:solidFill>
                  <a:srgbClr val="000000"/>
                </a:solidFill>
                <a:latin typeface="Times New Roman"/>
              </a:rPr>
              <a:t>  </a:t>
            </a:r>
            <a:r>
              <a:rPr b="0" lang="ru-RU" sz="1200" spc="-1" strike="noStrike">
                <a:solidFill>
                  <a:srgbClr val="000000"/>
                </a:solidFill>
                <a:latin typeface="Times New Roman"/>
              </a:rPr>
              <a:t>по предоставлению общедоступного и бесплатного начального общего, основного общего, среднего(полного) общего образования по основным образовательным программам 61 общеобразовательными учреждениями с численностью  обучающихся- </a:t>
            </a:r>
            <a:r>
              <a:rPr b="1" lang="ru-RU" sz="1200" spc="-1" strike="noStrike">
                <a:solidFill>
                  <a:srgbClr val="000000"/>
                </a:solidFill>
                <a:latin typeface="Times New Roman"/>
              </a:rPr>
              <a:t>48 932   учащихся</a:t>
            </a:r>
            <a:r>
              <a:rPr b="0" lang="ru-RU" sz="1200" spc="-1" strike="noStrike">
                <a:solidFill>
                  <a:srgbClr val="000000"/>
                </a:solidFill>
                <a:latin typeface="Times New Roman"/>
              </a:rPr>
              <a:t>;</a:t>
            </a:r>
            <a:endParaRPr b="0" lang="ru-RU" sz="1200" spc="-1" strike="noStrike">
              <a:latin typeface="Arial"/>
            </a:endParaRPr>
          </a:p>
          <a:p>
            <a:pPr marL="216000" indent="-216000" algn="just">
              <a:lnSpc>
                <a:spcPct val="100000"/>
              </a:lnSpc>
              <a:buClr>
                <a:srgbClr val="000000"/>
              </a:buClr>
              <a:buFont typeface="Symbol" charset="2"/>
              <a:buChar char=""/>
            </a:pPr>
            <a:r>
              <a:rPr b="0" lang="ru-RU" sz="1200" spc="-1" strike="noStrike">
                <a:solidFill>
                  <a:srgbClr val="000000"/>
                </a:solidFill>
                <a:latin typeface="Times New Roman"/>
              </a:rPr>
              <a:t> </a:t>
            </a:r>
            <a:r>
              <a:rPr b="0" lang="ru-RU" sz="1200" spc="-1" strike="noStrike">
                <a:solidFill>
                  <a:srgbClr val="000000"/>
                </a:solidFill>
                <a:latin typeface="Times New Roman"/>
              </a:rPr>
              <a:t>по предоставлению дополнительного образования  муниципальными образовательными учреждениями( дворец пионеров и школьников, дом искусств,  детский (подростковый) центр, дом  и дворец детского творчества)-8 учреждений с  общей численностью </a:t>
            </a:r>
            <a:r>
              <a:rPr b="1" lang="ru-RU" sz="1200" spc="-1" strike="noStrike">
                <a:solidFill>
                  <a:srgbClr val="000000"/>
                </a:solidFill>
                <a:latin typeface="Times New Roman"/>
              </a:rPr>
              <a:t>35 656 человек</a:t>
            </a:r>
            <a:r>
              <a:rPr b="0" lang="ru-RU" sz="1200" spc="-1" strike="noStrike">
                <a:solidFill>
                  <a:srgbClr val="000000"/>
                </a:solidFill>
                <a:latin typeface="Times New Roman"/>
              </a:rPr>
              <a:t>);</a:t>
            </a:r>
            <a:endParaRPr b="0" lang="ru-RU" sz="1200" spc="-1" strike="noStrike">
              <a:latin typeface="Arial"/>
            </a:endParaRPr>
          </a:p>
          <a:p>
            <a:pPr marL="216000" indent="-216000" algn="just">
              <a:lnSpc>
                <a:spcPct val="100000"/>
              </a:lnSpc>
              <a:buClr>
                <a:srgbClr val="000000"/>
              </a:buClr>
              <a:buFont typeface="Symbol" charset="2"/>
              <a:buChar char=""/>
            </a:pPr>
            <a:r>
              <a:rPr b="0" lang="ru-RU" sz="1200" spc="-1" strike="noStrike">
                <a:solidFill>
                  <a:srgbClr val="000000"/>
                </a:solidFill>
                <a:latin typeface="Times New Roman"/>
              </a:rPr>
              <a:t> </a:t>
            </a:r>
            <a:r>
              <a:rPr b="0" lang="ru-RU" sz="1200" spc="-1" strike="noStrike">
                <a:solidFill>
                  <a:srgbClr val="000000"/>
                </a:solidFill>
                <a:latin typeface="Times New Roman"/>
              </a:rPr>
              <a:t>по предоставлению дополнительного образования художественной и  музыкальной направленности(школы искусств)-11 учреждений, число обучающихся  </a:t>
            </a:r>
            <a:r>
              <a:rPr b="1" lang="ru-RU" sz="1200" spc="-1" strike="noStrike">
                <a:solidFill>
                  <a:srgbClr val="000000"/>
                </a:solidFill>
                <a:latin typeface="Times New Roman"/>
              </a:rPr>
              <a:t>6 007 человек</a:t>
            </a:r>
            <a:r>
              <a:rPr b="0" lang="ru-RU" sz="1200" spc="-1" strike="noStrike">
                <a:solidFill>
                  <a:srgbClr val="000000"/>
                </a:solidFill>
                <a:latin typeface="Times New Roman"/>
              </a:rPr>
              <a:t>;</a:t>
            </a:r>
            <a:endParaRPr b="0" lang="ru-RU" sz="1200" spc="-1" strike="noStrike">
              <a:latin typeface="Arial"/>
            </a:endParaRPr>
          </a:p>
          <a:p>
            <a:pPr marL="216000" indent="-216000" algn="just">
              <a:lnSpc>
                <a:spcPct val="100000"/>
              </a:lnSpc>
              <a:buClr>
                <a:srgbClr val="000000"/>
              </a:buClr>
              <a:buFont typeface="Symbol" charset="2"/>
              <a:buChar char=""/>
            </a:pPr>
            <a:r>
              <a:rPr b="0" lang="ru-RU" sz="1200" spc="-1" strike="noStrike">
                <a:solidFill>
                  <a:srgbClr val="000000"/>
                </a:solidFill>
                <a:latin typeface="Times New Roman"/>
              </a:rPr>
              <a:t>по предоставлению услуг физкультурно- спортивной направленности (спортивные школы города Курска)-10 учреждений с общей численностью детей- </a:t>
            </a:r>
            <a:r>
              <a:rPr b="1" lang="ru-RU" sz="1200" spc="-1" strike="noStrike">
                <a:solidFill>
                  <a:srgbClr val="000000"/>
                </a:solidFill>
                <a:latin typeface="Times New Roman"/>
              </a:rPr>
              <a:t>5 610</a:t>
            </a:r>
            <a:r>
              <a:rPr b="0" lang="ru-RU" sz="1200" spc="-1" strike="noStrike">
                <a:solidFill>
                  <a:srgbClr val="000000"/>
                </a:solidFill>
                <a:latin typeface="Times New Roman"/>
              </a:rPr>
              <a:t>;</a:t>
            </a:r>
            <a:endParaRPr b="0" lang="ru-RU" sz="1200" spc="-1" strike="noStrike">
              <a:latin typeface="Arial"/>
            </a:endParaRPr>
          </a:p>
          <a:p>
            <a:pPr marL="216000" indent="-216000" algn="just">
              <a:lnSpc>
                <a:spcPct val="100000"/>
              </a:lnSpc>
              <a:buClr>
                <a:srgbClr val="000000"/>
              </a:buClr>
              <a:buFont typeface="Symbol" charset="2"/>
              <a:buChar char=""/>
            </a:pPr>
            <a:r>
              <a:rPr b="0" lang="ru-RU" sz="1200" spc="-1" strike="noStrike">
                <a:solidFill>
                  <a:srgbClr val="000000"/>
                </a:solidFill>
                <a:latin typeface="Times New Roman"/>
              </a:rPr>
              <a:t>по оказанию прочих услуг в области образования ( научно-методический центр, центр диагностики и консультирования «Гармония», издательский центр «ЮМЭКС»).</a:t>
            </a:r>
            <a:endParaRPr b="0" lang="ru-RU" sz="1200" spc="-1" strike="noStrike">
              <a:latin typeface="Arial"/>
            </a:endParaRPr>
          </a:p>
        </p:txBody>
      </p:sp>
      <p:graphicFrame>
        <p:nvGraphicFramePr>
          <p:cNvPr id="335" name="Table 3"/>
          <p:cNvGraphicFramePr/>
          <p:nvPr/>
        </p:nvGraphicFramePr>
        <p:xfrm>
          <a:off x="142920" y="1571760"/>
          <a:ext cx="6857640" cy="1558800"/>
        </p:xfrm>
        <a:graphic>
          <a:graphicData uri="http://schemas.openxmlformats.org/drawingml/2006/table">
            <a:tbl>
              <a:tblPr/>
              <a:tblGrid>
                <a:gridCol w="2428560"/>
                <a:gridCol w="1500120"/>
                <a:gridCol w="1714320"/>
                <a:gridCol w="1214640"/>
              </a:tblGrid>
              <a:tr h="731160">
                <a:tc>
                  <a:tcPr marL="91440" marR="91440">
                    <a:lnL w="12240">
                      <a:solidFill>
                        <a:srgbClr val="59aaf2"/>
                      </a:solidFill>
                    </a:lnL>
                    <a:lnR w="12240">
                      <a:solidFill>
                        <a:srgbClr val="59aaf2"/>
                      </a:solidFill>
                    </a:lnR>
                    <a:lnT w="12240">
                      <a:solidFill>
                        <a:srgbClr val="59aaf2"/>
                      </a:solidFill>
                    </a:lnT>
                    <a:lnB w="12240">
                      <a:solidFill>
                        <a:srgbClr val="59aaf2"/>
                      </a:solidFill>
                    </a:lnB>
                    <a:solidFill>
                      <a:srgbClr val="dfeffd"/>
                    </a:solidFill>
                  </a:tcPr>
                </a:tc>
                <a:tc>
                  <a:txBody>
                    <a:bodyPr>
                      <a:noAutofit/>
                    </a:bodyPr>
                    <a:p>
                      <a:pPr marL="136440">
                        <a:lnSpc>
                          <a:spcPct val="100000"/>
                        </a:lnSpc>
                        <a:spcBef>
                          <a:spcPts val="281"/>
                        </a:spcBef>
                        <a:tabLst>
                          <a:tab algn="l" pos="0"/>
                        </a:tabLst>
                      </a:pPr>
                      <a:r>
                        <a:rPr b="0" lang="ru-RU" sz="14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План на 2020 год тыс.руб.</a:t>
                      </a:r>
                      <a:endParaRPr b="0" lang="ru-RU" sz="14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59aaf2"/>
                      </a:solidFill>
                    </a:lnL>
                    <a:lnR w="12240">
                      <a:solidFill>
                        <a:srgbClr val="59aaf2"/>
                      </a:solidFill>
                    </a:lnR>
                    <a:lnT w="12240">
                      <a:solidFill>
                        <a:srgbClr val="59aaf2"/>
                      </a:solidFill>
                    </a:lnT>
                    <a:lnB w="12240">
                      <a:solidFill>
                        <a:srgbClr val="59aaf2"/>
                      </a:solidFill>
                    </a:lnB>
                    <a:solidFill>
                      <a:srgbClr val="dfeffd"/>
                    </a:solidFill>
                  </a:tcPr>
                </a:tc>
                <a:tc>
                  <a:txBody>
                    <a:bodyPr>
                      <a:noAutofit/>
                    </a:bodyPr>
                    <a:p>
                      <a:pPr marL="136440">
                        <a:lnSpc>
                          <a:spcPct val="100000"/>
                        </a:lnSpc>
                        <a:spcBef>
                          <a:spcPts val="281"/>
                        </a:spcBef>
                        <a:tabLst>
                          <a:tab algn="l" pos="0"/>
                        </a:tabLst>
                      </a:pPr>
                      <a:r>
                        <a:rPr b="0" lang="ru-RU" sz="14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Исполнено за 2020 год тыс. руб.</a:t>
                      </a:r>
                      <a:endParaRPr b="0" lang="ru-RU" sz="14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59aaf2"/>
                      </a:solidFill>
                    </a:lnL>
                    <a:lnR w="12240">
                      <a:solidFill>
                        <a:srgbClr val="59aaf2"/>
                      </a:solidFill>
                    </a:lnR>
                    <a:lnT w="12240">
                      <a:solidFill>
                        <a:srgbClr val="59aaf2"/>
                      </a:solidFill>
                    </a:lnT>
                    <a:lnB w="12240">
                      <a:solidFill>
                        <a:srgbClr val="59aaf2"/>
                      </a:solidFill>
                    </a:lnB>
                    <a:solidFill>
                      <a:srgbClr val="dfeffd"/>
                    </a:solidFill>
                  </a:tcPr>
                </a:tc>
                <a:tc>
                  <a:txBody>
                    <a:bodyPr>
                      <a:noAutofit/>
                    </a:bodyPr>
                    <a:p>
                      <a:pPr marL="136440">
                        <a:lnSpc>
                          <a:spcPct val="100000"/>
                        </a:lnSpc>
                        <a:spcBef>
                          <a:spcPts val="281"/>
                        </a:spcBef>
                        <a:tabLst>
                          <a:tab algn="l" pos="0"/>
                        </a:tabLst>
                      </a:pPr>
                      <a:r>
                        <a:rPr b="0" lang="ru-RU" sz="14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% исполнения</a:t>
                      </a:r>
                      <a:endParaRPr b="0" lang="ru-RU" sz="14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59aaf2"/>
                      </a:solidFill>
                    </a:lnL>
                    <a:lnR w="12240">
                      <a:solidFill>
                        <a:srgbClr val="59aaf2"/>
                      </a:solidFill>
                    </a:lnR>
                    <a:lnT w="12240">
                      <a:solidFill>
                        <a:srgbClr val="59aaf2"/>
                      </a:solidFill>
                    </a:lnT>
                    <a:lnB w="12240">
                      <a:solidFill>
                        <a:srgbClr val="59aaf2"/>
                      </a:solidFill>
                    </a:lnB>
                    <a:solidFill>
                      <a:srgbClr val="dfeffd"/>
                    </a:solidFill>
                  </a:tcPr>
                </a:tc>
              </a:tr>
              <a:tr h="274320">
                <a:tc>
                  <a:txBody>
                    <a:bodyPr>
                      <a:noAutofit/>
                    </a:bodyPr>
                    <a:p>
                      <a:pPr marL="136440">
                        <a:lnSpc>
                          <a:spcPct val="100000"/>
                        </a:lnSpc>
                        <a:spcBef>
                          <a:spcPts val="241"/>
                        </a:spcBef>
                        <a:tabLst>
                          <a:tab algn="l" pos="0"/>
                        </a:tabLst>
                      </a:pPr>
                      <a:r>
                        <a:rPr b="1" lang="ru-RU" sz="12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Дошкольное образование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59aaf2"/>
                      </a:solidFill>
                    </a:lnL>
                    <a:lnR w="12240">
                      <a:solidFill>
                        <a:srgbClr val="59aaf2"/>
                      </a:solidFill>
                    </a:lnR>
                    <a:lnT w="12240">
                      <a:solidFill>
                        <a:srgbClr val="59aaf2"/>
                      </a:solidFill>
                    </a:lnT>
                    <a:lnB w="12240">
                      <a:solidFill>
                        <a:srgbClr val="59aaf2"/>
                      </a:solidFill>
                    </a:lnB>
                    <a:solidFill>
                      <a:srgbClr val="a2cff8"/>
                    </a:solidFill>
                  </a:tcPr>
                </a:tc>
                <a:tc>
                  <a:txBody>
                    <a:bodyPr lIns="9360" rIns="9360" tIns="9360" bIns="0" anchor="b">
                      <a:noAutofit/>
                    </a:bodyPr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1" lang="ru-RU" sz="16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2 105 361</a:t>
                      </a:r>
                      <a:endParaRPr b="0" lang="ru-RU" sz="16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59aaf2"/>
                      </a:solidFill>
                    </a:lnL>
                    <a:lnR w="12240">
                      <a:solidFill>
                        <a:srgbClr val="59aaf2"/>
                      </a:solidFill>
                    </a:lnR>
                    <a:lnT w="12240">
                      <a:solidFill>
                        <a:srgbClr val="59aaf2"/>
                      </a:solidFill>
                    </a:lnT>
                    <a:lnB w="12240">
                      <a:solidFill>
                        <a:srgbClr val="59aaf2"/>
                      </a:solidFill>
                    </a:lnB>
                    <a:solidFill>
                      <a:srgbClr val="a2cff8"/>
                    </a:solidFill>
                  </a:tcPr>
                </a:tc>
                <a:tc>
                  <a:txBody>
                    <a:bodyPr lIns="9360" rIns="9360" tIns="9360" bIns="0" anchor="b">
                      <a:noAutofit/>
                    </a:bodyPr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1" lang="ru-RU" sz="16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2 105 022</a:t>
                      </a:r>
                      <a:endParaRPr b="0" lang="ru-RU" sz="16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59aaf2"/>
                      </a:solidFill>
                    </a:lnL>
                    <a:lnR w="12240">
                      <a:solidFill>
                        <a:srgbClr val="59aaf2"/>
                      </a:solidFill>
                    </a:lnR>
                    <a:lnT w="12240">
                      <a:solidFill>
                        <a:srgbClr val="59aaf2"/>
                      </a:solidFill>
                    </a:lnT>
                    <a:lnB w="12240">
                      <a:solidFill>
                        <a:srgbClr val="59aaf2"/>
                      </a:solidFill>
                    </a:lnB>
                    <a:solidFill>
                      <a:srgbClr val="a2cff8"/>
                    </a:solidFill>
                  </a:tcPr>
                </a:tc>
                <a:tc>
                  <a:txBody>
                    <a:bodyPr lIns="9360" rIns="9360" tIns="9360" bIns="0" anchor="b">
                      <a:noAutofit/>
                    </a:bodyPr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1" lang="ru-RU" sz="16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100,0</a:t>
                      </a:r>
                      <a:endParaRPr b="0" lang="ru-RU" sz="16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59aaf2"/>
                      </a:solidFill>
                    </a:lnL>
                    <a:lnR w="12240">
                      <a:solidFill>
                        <a:srgbClr val="59aaf2"/>
                      </a:solidFill>
                    </a:lnR>
                    <a:lnT w="12240">
                      <a:solidFill>
                        <a:srgbClr val="59aaf2"/>
                      </a:solidFill>
                    </a:lnT>
                    <a:lnB w="12240">
                      <a:solidFill>
                        <a:srgbClr val="59aaf2"/>
                      </a:solidFill>
                    </a:lnB>
                    <a:solidFill>
                      <a:srgbClr val="a2cff8"/>
                    </a:solidFill>
                  </a:tcPr>
                </a:tc>
              </a:tr>
              <a:tr h="274320">
                <a:tc>
                  <a:txBody>
                    <a:bodyPr>
                      <a:noAutofit/>
                    </a:bodyPr>
                    <a:p>
                      <a:pPr marL="136440">
                        <a:lnSpc>
                          <a:spcPct val="100000"/>
                        </a:lnSpc>
                        <a:spcBef>
                          <a:spcPts val="241"/>
                        </a:spcBef>
                        <a:tabLst>
                          <a:tab algn="l" pos="0"/>
                        </a:tabLst>
                      </a:pPr>
                      <a:r>
                        <a:rPr b="1" lang="ru-RU" sz="12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Общее образование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59aaf2"/>
                      </a:solidFill>
                    </a:lnL>
                    <a:lnR w="12240">
                      <a:solidFill>
                        <a:srgbClr val="59aaf2"/>
                      </a:solidFill>
                    </a:lnR>
                    <a:lnT w="12240">
                      <a:solidFill>
                        <a:srgbClr val="59aaf2"/>
                      </a:solidFill>
                    </a:lnT>
                    <a:lnB w="12240">
                      <a:solidFill>
                        <a:srgbClr val="59aaf2"/>
                      </a:solidFill>
                    </a:lnB>
                    <a:solidFill>
                      <a:srgbClr val="a2cff8"/>
                    </a:solidFill>
                  </a:tcPr>
                </a:tc>
                <a:tc>
                  <a:txBody>
                    <a:bodyPr lIns="9360" rIns="9360" tIns="9360" bIns="0" anchor="b">
                      <a:noAutofit/>
                    </a:bodyPr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1" lang="ru-RU" sz="16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3 410 117</a:t>
                      </a:r>
                      <a:endParaRPr b="0" lang="ru-RU" sz="16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59aaf2"/>
                      </a:solidFill>
                    </a:lnL>
                    <a:lnR w="12240">
                      <a:solidFill>
                        <a:srgbClr val="59aaf2"/>
                      </a:solidFill>
                    </a:lnR>
                    <a:lnT w="12240">
                      <a:solidFill>
                        <a:srgbClr val="59aaf2"/>
                      </a:solidFill>
                    </a:lnT>
                    <a:lnB w="12240">
                      <a:solidFill>
                        <a:srgbClr val="59aaf2"/>
                      </a:solidFill>
                    </a:lnB>
                    <a:solidFill>
                      <a:srgbClr val="a2cff8"/>
                    </a:solidFill>
                  </a:tcPr>
                </a:tc>
                <a:tc>
                  <a:txBody>
                    <a:bodyPr lIns="9360" rIns="9360" tIns="9360" bIns="0" anchor="b">
                      <a:noAutofit/>
                    </a:bodyPr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1" lang="ru-RU" sz="16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3 364 329</a:t>
                      </a:r>
                      <a:endParaRPr b="0" lang="ru-RU" sz="16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59aaf2"/>
                      </a:solidFill>
                    </a:lnL>
                    <a:lnR w="12240">
                      <a:solidFill>
                        <a:srgbClr val="59aaf2"/>
                      </a:solidFill>
                    </a:lnR>
                    <a:lnT w="12240">
                      <a:solidFill>
                        <a:srgbClr val="59aaf2"/>
                      </a:solidFill>
                    </a:lnT>
                    <a:lnB w="12240">
                      <a:solidFill>
                        <a:srgbClr val="59aaf2"/>
                      </a:solidFill>
                    </a:lnB>
                    <a:solidFill>
                      <a:srgbClr val="a2cff8"/>
                    </a:solidFill>
                  </a:tcPr>
                </a:tc>
                <a:tc>
                  <a:txBody>
                    <a:bodyPr lIns="9360" rIns="9360" tIns="9360" bIns="0" anchor="b">
                      <a:noAutofit/>
                    </a:bodyPr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1" lang="ru-RU" sz="16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98,7</a:t>
                      </a:r>
                      <a:endParaRPr b="0" lang="ru-RU" sz="16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59aaf2"/>
                      </a:solidFill>
                    </a:lnL>
                    <a:lnR w="12240">
                      <a:solidFill>
                        <a:srgbClr val="59aaf2"/>
                      </a:solidFill>
                    </a:lnR>
                    <a:lnT w="12240">
                      <a:solidFill>
                        <a:srgbClr val="59aaf2"/>
                      </a:solidFill>
                    </a:lnT>
                    <a:lnB w="12240">
                      <a:solidFill>
                        <a:srgbClr val="59aaf2"/>
                      </a:solidFill>
                    </a:lnB>
                    <a:solidFill>
                      <a:srgbClr val="a2cff8"/>
                    </a:solidFill>
                  </a:tcPr>
                </a:tc>
              </a:tr>
              <a:tr h="274320">
                <a:tc>
                  <a:txBody>
                    <a:bodyPr>
                      <a:noAutofit/>
                    </a:bodyPr>
                    <a:p>
                      <a:pPr marL="136440">
                        <a:lnSpc>
                          <a:spcPct val="100000"/>
                        </a:lnSpc>
                        <a:spcBef>
                          <a:spcPts val="241"/>
                        </a:spcBef>
                        <a:tabLst>
                          <a:tab algn="l" pos="0"/>
                        </a:tabLst>
                      </a:pPr>
                      <a:r>
                        <a:rPr b="1" lang="ru-RU" sz="12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Дополнительное образование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59aaf2"/>
                      </a:solidFill>
                    </a:lnL>
                    <a:lnR w="12240">
                      <a:solidFill>
                        <a:srgbClr val="59aaf2"/>
                      </a:solidFill>
                    </a:lnR>
                    <a:lnT w="12240">
                      <a:solidFill>
                        <a:srgbClr val="59aaf2"/>
                      </a:solidFill>
                    </a:lnT>
                    <a:lnB w="12240">
                      <a:solidFill>
                        <a:srgbClr val="59aaf2"/>
                      </a:solidFill>
                    </a:lnB>
                    <a:solidFill>
                      <a:srgbClr val="a2cff8"/>
                    </a:solidFill>
                  </a:tcPr>
                </a:tc>
                <a:tc>
                  <a:txBody>
                    <a:bodyPr lIns="9360" rIns="9360" tIns="9360" bIns="0" anchor="b">
                      <a:noAutofit/>
                    </a:bodyPr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1" lang="ru-RU" sz="16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790 348</a:t>
                      </a:r>
                      <a:endParaRPr b="0" lang="ru-RU" sz="16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59aaf2"/>
                      </a:solidFill>
                    </a:lnL>
                    <a:lnR w="12240">
                      <a:solidFill>
                        <a:srgbClr val="59aaf2"/>
                      </a:solidFill>
                    </a:lnR>
                    <a:lnT w="12240">
                      <a:solidFill>
                        <a:srgbClr val="59aaf2"/>
                      </a:solidFill>
                    </a:lnT>
                    <a:lnB w="12240">
                      <a:solidFill>
                        <a:srgbClr val="59aaf2"/>
                      </a:solidFill>
                    </a:lnB>
                    <a:solidFill>
                      <a:srgbClr val="a2cff8"/>
                    </a:solidFill>
                  </a:tcPr>
                </a:tc>
                <a:tc>
                  <a:txBody>
                    <a:bodyPr lIns="9360" rIns="9360" tIns="9360" bIns="0" anchor="b">
                      <a:noAutofit/>
                    </a:bodyPr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1" lang="ru-RU" sz="16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790 163</a:t>
                      </a:r>
                      <a:endParaRPr b="0" lang="ru-RU" sz="16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59aaf2"/>
                      </a:solidFill>
                    </a:lnL>
                    <a:lnR w="12240">
                      <a:solidFill>
                        <a:srgbClr val="59aaf2"/>
                      </a:solidFill>
                    </a:lnR>
                    <a:lnT w="12240">
                      <a:solidFill>
                        <a:srgbClr val="59aaf2"/>
                      </a:solidFill>
                    </a:lnT>
                    <a:lnB w="12240">
                      <a:solidFill>
                        <a:srgbClr val="59aaf2"/>
                      </a:solidFill>
                    </a:lnB>
                    <a:solidFill>
                      <a:srgbClr val="a2cff8"/>
                    </a:solidFill>
                  </a:tcPr>
                </a:tc>
                <a:tc>
                  <a:txBody>
                    <a:bodyPr lIns="9360" rIns="9360" tIns="9360" bIns="0" anchor="b">
                      <a:noAutofit/>
                    </a:bodyPr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1" lang="ru-RU" sz="16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100,0</a:t>
                      </a:r>
                      <a:endParaRPr b="0" lang="ru-RU" sz="16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59aaf2"/>
                      </a:solidFill>
                    </a:lnL>
                    <a:lnR w="12240">
                      <a:solidFill>
                        <a:srgbClr val="59aaf2"/>
                      </a:solidFill>
                    </a:lnR>
                    <a:lnT w="12240">
                      <a:solidFill>
                        <a:srgbClr val="59aaf2"/>
                      </a:solidFill>
                    </a:lnT>
                    <a:lnB w="12240">
                      <a:solidFill>
                        <a:srgbClr val="59aaf2"/>
                      </a:solidFill>
                    </a:lnB>
                    <a:solidFill>
                      <a:srgbClr val="a2cff8"/>
                    </a:solidFill>
                  </a:tcPr>
                </a:tc>
              </a:tr>
              <a:tr h="456840">
                <a:tc>
                  <a:txBody>
                    <a:bodyPr>
                      <a:noAutofit/>
                    </a:bodyPr>
                    <a:p>
                      <a:pPr marL="136440">
                        <a:lnSpc>
                          <a:spcPct val="100000"/>
                        </a:lnSpc>
                        <a:spcBef>
                          <a:spcPts val="241"/>
                        </a:spcBef>
                        <a:tabLst>
                          <a:tab algn="l" pos="0"/>
                        </a:tabLst>
                      </a:pPr>
                      <a:r>
                        <a:rPr b="1" lang="ru-RU" sz="12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Другие вопросы в области образования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59aaf2"/>
                      </a:solidFill>
                    </a:lnL>
                    <a:lnR w="12240">
                      <a:solidFill>
                        <a:srgbClr val="59aaf2"/>
                      </a:solidFill>
                    </a:lnR>
                    <a:lnT w="12240">
                      <a:solidFill>
                        <a:srgbClr val="59aaf2"/>
                      </a:solidFill>
                    </a:lnT>
                    <a:lnB w="12240">
                      <a:solidFill>
                        <a:srgbClr val="59aaf2"/>
                      </a:solidFill>
                    </a:lnB>
                    <a:solidFill>
                      <a:srgbClr val="a2cff8"/>
                    </a:solidFill>
                  </a:tcPr>
                </a:tc>
                <a:tc>
                  <a:txBody>
                    <a:bodyPr lIns="9360" rIns="9360" tIns="9360" bIns="0" anchor="b">
                      <a:noAutofit/>
                    </a:bodyPr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1" lang="ru-RU" sz="16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100 720</a:t>
                      </a:r>
                      <a:endParaRPr b="0" lang="ru-RU" sz="16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59aaf2"/>
                      </a:solidFill>
                    </a:lnL>
                    <a:lnR w="12240">
                      <a:solidFill>
                        <a:srgbClr val="59aaf2"/>
                      </a:solidFill>
                    </a:lnR>
                    <a:lnT w="12240">
                      <a:solidFill>
                        <a:srgbClr val="59aaf2"/>
                      </a:solidFill>
                    </a:lnT>
                    <a:lnB w="12240">
                      <a:solidFill>
                        <a:srgbClr val="59aaf2"/>
                      </a:solidFill>
                    </a:lnB>
                    <a:solidFill>
                      <a:srgbClr val="a2cff8"/>
                    </a:solidFill>
                  </a:tcPr>
                </a:tc>
                <a:tc>
                  <a:txBody>
                    <a:bodyPr lIns="9360" rIns="9360" tIns="9360" bIns="0" anchor="b">
                      <a:noAutofit/>
                    </a:bodyPr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1" lang="ru-RU" sz="16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100 720</a:t>
                      </a:r>
                      <a:endParaRPr b="0" lang="ru-RU" sz="16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59aaf2"/>
                      </a:solidFill>
                    </a:lnL>
                    <a:lnR w="12240">
                      <a:solidFill>
                        <a:srgbClr val="59aaf2"/>
                      </a:solidFill>
                    </a:lnR>
                    <a:lnT w="12240">
                      <a:solidFill>
                        <a:srgbClr val="59aaf2"/>
                      </a:solidFill>
                    </a:lnT>
                    <a:lnB w="12240">
                      <a:solidFill>
                        <a:srgbClr val="59aaf2"/>
                      </a:solidFill>
                    </a:lnB>
                    <a:solidFill>
                      <a:srgbClr val="a2cff8"/>
                    </a:solidFill>
                  </a:tcPr>
                </a:tc>
                <a:tc>
                  <a:txBody>
                    <a:bodyPr lIns="9360" rIns="9360" tIns="9360" bIns="0" anchor="b">
                      <a:noAutofit/>
                    </a:bodyPr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1" lang="ru-RU" sz="16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100,0</a:t>
                      </a:r>
                      <a:endParaRPr b="0" lang="ru-RU" sz="16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59aaf2"/>
                      </a:solidFill>
                    </a:lnL>
                    <a:lnR w="12240">
                      <a:solidFill>
                        <a:srgbClr val="59aaf2"/>
                      </a:solidFill>
                    </a:lnR>
                    <a:lnT w="12240">
                      <a:solidFill>
                        <a:srgbClr val="59aaf2"/>
                      </a:solidFill>
                    </a:lnT>
                    <a:lnB w="12240">
                      <a:solidFill>
                        <a:srgbClr val="59aaf2"/>
                      </a:solidFill>
                    </a:lnB>
                    <a:solidFill>
                      <a:srgbClr val="a2cff8"/>
                    </a:solidFill>
                  </a:tcPr>
                </a:tc>
              </a:tr>
              <a:tr h="335160">
                <a:tc>
                  <a:txBody>
                    <a:bodyPr>
                      <a:noAutofit/>
                    </a:bodyPr>
                    <a:p>
                      <a:pPr marL="136440">
                        <a:lnSpc>
                          <a:spcPct val="100000"/>
                        </a:lnSpc>
                        <a:spcBef>
                          <a:spcPts val="241"/>
                        </a:spcBef>
                        <a:tabLst>
                          <a:tab algn="l" pos="0"/>
                        </a:tabLst>
                      </a:pPr>
                      <a:r>
                        <a:rPr b="1" lang="ru-RU" sz="12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ИТОГО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59aaf2"/>
                      </a:solidFill>
                    </a:lnL>
                    <a:lnR w="12240">
                      <a:solidFill>
                        <a:srgbClr val="59aaf2"/>
                      </a:solidFill>
                    </a:lnR>
                    <a:lnT w="12240">
                      <a:solidFill>
                        <a:srgbClr val="59aaf2"/>
                      </a:solidFill>
                    </a:lnT>
                    <a:lnB w="12240">
                      <a:solidFill>
                        <a:srgbClr val="59aaf2"/>
                      </a:solidFill>
                    </a:lnB>
                    <a:solidFill>
                      <a:srgbClr val="a2cff8"/>
                    </a:solidFill>
                  </a:tcPr>
                </a:tc>
                <a:tc>
                  <a:txBody>
                    <a:bodyPr>
                      <a:noAutofit/>
                    </a:bodyPr>
                    <a:p>
                      <a:pPr marL="136440" algn="r">
                        <a:lnSpc>
                          <a:spcPct val="100000"/>
                        </a:lnSpc>
                        <a:spcBef>
                          <a:spcPts val="320"/>
                        </a:spcBef>
                        <a:tabLst>
                          <a:tab algn="l" pos="0"/>
                        </a:tabLst>
                      </a:pPr>
                      <a:r>
                        <a:rPr b="1" lang="ru-RU" sz="16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</a:t>
                      </a:r>
                      <a:r>
                        <a:rPr b="1" lang="ru-RU" sz="16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6 406 546</a:t>
                      </a:r>
                      <a:endParaRPr b="0" lang="ru-RU" sz="16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59aaf2"/>
                      </a:solidFill>
                    </a:lnL>
                    <a:lnR w="12240">
                      <a:solidFill>
                        <a:srgbClr val="59aaf2"/>
                      </a:solidFill>
                    </a:lnR>
                    <a:lnT w="12240">
                      <a:solidFill>
                        <a:srgbClr val="59aaf2"/>
                      </a:solidFill>
                    </a:lnT>
                    <a:lnB w="12240">
                      <a:solidFill>
                        <a:srgbClr val="59aaf2"/>
                      </a:solidFill>
                    </a:lnB>
                    <a:solidFill>
                      <a:srgbClr val="a2cff8"/>
                    </a:solidFill>
                  </a:tcPr>
                </a:tc>
                <a:tc>
                  <a:txBody>
                    <a:bodyPr>
                      <a:noAutofit/>
                    </a:bodyPr>
                    <a:p>
                      <a:pPr marL="136440" algn="r">
                        <a:lnSpc>
                          <a:spcPct val="100000"/>
                        </a:lnSpc>
                        <a:spcBef>
                          <a:spcPts val="320"/>
                        </a:spcBef>
                        <a:tabLst>
                          <a:tab algn="l" pos="0"/>
                        </a:tabLst>
                      </a:pPr>
                      <a:r>
                        <a:rPr b="1" lang="ru-RU" sz="16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</a:t>
                      </a:r>
                      <a:r>
                        <a:rPr b="1" lang="ru-RU" sz="16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6 360 234</a:t>
                      </a:r>
                      <a:endParaRPr b="0" lang="ru-RU" sz="16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59aaf2"/>
                      </a:solidFill>
                    </a:lnL>
                    <a:lnR w="12240">
                      <a:solidFill>
                        <a:srgbClr val="59aaf2"/>
                      </a:solidFill>
                    </a:lnR>
                    <a:lnT w="12240">
                      <a:solidFill>
                        <a:srgbClr val="59aaf2"/>
                      </a:solidFill>
                    </a:lnT>
                    <a:lnB w="12240">
                      <a:solidFill>
                        <a:srgbClr val="59aaf2"/>
                      </a:solidFill>
                    </a:lnB>
                    <a:solidFill>
                      <a:srgbClr val="a2cff8"/>
                    </a:solidFill>
                  </a:tcPr>
                </a:tc>
                <a:tc>
                  <a:txBody>
                    <a:bodyPr>
                      <a:noAutofit/>
                    </a:bodyPr>
                    <a:p>
                      <a:pPr marL="136440" algn="r">
                        <a:lnSpc>
                          <a:spcPct val="100000"/>
                        </a:lnSpc>
                        <a:spcBef>
                          <a:spcPts val="320"/>
                        </a:spcBef>
                        <a:tabLst>
                          <a:tab algn="l" pos="0"/>
                        </a:tabLst>
                      </a:pPr>
                      <a:r>
                        <a:rPr b="1" lang="ru-RU" sz="16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99,3</a:t>
                      </a:r>
                      <a:endParaRPr b="0" lang="ru-RU" sz="16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59aaf2"/>
                      </a:solidFill>
                    </a:lnL>
                    <a:lnR w="12240">
                      <a:solidFill>
                        <a:srgbClr val="59aaf2"/>
                      </a:solidFill>
                    </a:lnR>
                    <a:lnT w="12240">
                      <a:solidFill>
                        <a:srgbClr val="59aaf2"/>
                      </a:solidFill>
                    </a:lnT>
                    <a:lnB w="12240">
                      <a:solidFill>
                        <a:srgbClr val="59aaf2"/>
                      </a:solidFill>
                    </a:lnB>
                    <a:solidFill>
                      <a:srgbClr val="a2cff8"/>
                    </a:solidFill>
                  </a:tcPr>
                </a:tc>
              </a:tr>
            </a:tbl>
          </a:graphicData>
        </a:graphic>
      </p:graphicFrame>
      <p:pic>
        <p:nvPicPr>
          <p:cNvPr id="336" name="Рисунок 12" descr="header2.jpg"/>
          <p:cNvPicPr/>
          <p:nvPr/>
        </p:nvPicPr>
        <p:blipFill>
          <a:blip r:embed="rId5"/>
          <a:stretch/>
        </p:blipFill>
        <p:spPr>
          <a:xfrm>
            <a:off x="0" y="0"/>
            <a:ext cx="9143640" cy="1052280"/>
          </a:xfrm>
          <a:prstGeom prst="rect">
            <a:avLst/>
          </a:prstGeom>
          <a:ln w="0">
            <a:noFill/>
          </a:ln>
        </p:spPr>
      </p:pic>
      <p:sp>
        <p:nvSpPr>
          <p:cNvPr id="337" name="TextShape 4"/>
          <p:cNvSpPr txBox="1"/>
          <p:nvPr/>
        </p:nvSpPr>
        <p:spPr>
          <a:xfrm>
            <a:off x="8381880" y="6492960"/>
            <a:ext cx="761760" cy="3646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p>
            <a:pPr algn="r">
              <a:lnSpc>
                <a:spcPct val="100000"/>
              </a:lnSpc>
            </a:pPr>
            <a:fld id="{C6497AAB-D4B4-41BC-A95F-60F7342BA9D8}" type="slidenum">
              <a:rPr b="0" lang="ru-RU" sz="1200" spc="-1" strike="noStrike">
                <a:solidFill>
                  <a:srgbClr val="035c75"/>
                </a:solidFill>
                <a:latin typeface="Arial"/>
              </a:rPr>
              <a:t>&lt;номер&gt;</a:t>
            </a:fld>
            <a:endParaRPr b="0" lang="ru-RU" sz="1200" spc="-1" strike="noStrike">
              <a:latin typeface="Times New Roman"/>
            </a:endParaRPr>
          </a:p>
        </p:txBody>
      </p:sp>
      <p:pic>
        <p:nvPicPr>
          <p:cNvPr id="338" name="Picture 2" descr="http://yuzgu.ru/images/files/gerb-kursk.png"/>
          <p:cNvPicPr/>
          <p:nvPr/>
        </p:nvPicPr>
        <p:blipFill>
          <a:blip r:embed="rId6"/>
          <a:stretch/>
        </p:blipFill>
        <p:spPr>
          <a:xfrm>
            <a:off x="3996000" y="0"/>
            <a:ext cx="1158840" cy="10713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9" name="Text Box 2" descr=""/>
          <p:cNvPicPr/>
          <p:nvPr/>
        </p:nvPicPr>
        <p:blipFill>
          <a:blip r:embed="rId1">
            <a:alphaModFix amt="0"/>
          </a:blip>
          <a:stretch/>
        </p:blipFill>
        <p:spPr>
          <a:xfrm rot="10800000">
            <a:off x="-12240" y="688320"/>
            <a:ext cx="9156600" cy="6169320"/>
          </a:xfrm>
          <a:prstGeom prst="rect">
            <a:avLst/>
          </a:prstGeom>
          <a:ln w="0">
            <a:noFill/>
          </a:ln>
        </p:spPr>
      </p:pic>
      <p:sp>
        <p:nvSpPr>
          <p:cNvPr id="340" name="CustomShape 1"/>
          <p:cNvSpPr/>
          <p:nvPr/>
        </p:nvSpPr>
        <p:spPr>
          <a:xfrm>
            <a:off x="2500200" y="1428840"/>
            <a:ext cx="6500520" cy="4506840"/>
          </a:xfrm>
          <a:prstGeom prst="rect">
            <a:avLst/>
          </a:prstGeom>
          <a:noFill/>
          <a:ln w="9525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just">
              <a:lnSpc>
                <a:spcPct val="100000"/>
              </a:lnSpc>
            </a:pPr>
            <a:r>
              <a:rPr b="1" lang="ru-RU" sz="1400" spc="-1" strike="noStrike">
                <a:solidFill>
                  <a:srgbClr val="000000"/>
                </a:solidFill>
                <a:latin typeface="Times New Roman"/>
              </a:rPr>
              <a:t>1.На обеспечение отдыха и оздоровление детей  в каникулярное время в лагерях исполнение характеризуется  следующими данными: </a:t>
            </a:r>
            <a:endParaRPr b="0" lang="ru-RU" sz="1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ru-RU" sz="1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ru-RU" sz="1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ru-RU" sz="14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endParaRPr b="0" lang="ru-RU" sz="14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endParaRPr b="0" lang="ru-RU" sz="14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1" lang="ru-RU" sz="1400" spc="-1" strike="noStrike">
                <a:solidFill>
                  <a:srgbClr val="000000"/>
                </a:solidFill>
                <a:latin typeface="Times New Roman"/>
              </a:rPr>
              <a:t>За счет указанных средств в отчетном году   приобретено путевок в загородные лагеря для    693  детей. Организована работа по оздоровлению     6 965 детей  в школьных лагерях с дневным пребыванием,  также с ростом на 398 детей по сравнению с 2019 годом.</a:t>
            </a:r>
            <a:endParaRPr b="0" lang="ru-RU" sz="14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endParaRPr b="0" lang="ru-RU" sz="14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endParaRPr b="0" lang="ru-RU" sz="14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1" lang="ru-RU" sz="1400" spc="-1" strike="noStrike">
                <a:solidFill>
                  <a:srgbClr val="000000"/>
                </a:solidFill>
                <a:latin typeface="Times New Roman"/>
              </a:rPr>
              <a:t>2.На проведение мероприятий в области молодежной политики, на организационно-воспитательную работу с молодежью и  на другие расходы предусмотрены средства в следующих объемах:</a:t>
            </a:r>
            <a:endParaRPr b="0" lang="ru-RU" sz="1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ru-RU" sz="1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ru-RU" sz="1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800" spc="-1" strike="noStrike">
                <a:solidFill>
                  <a:srgbClr val="ffffff"/>
                </a:solidFill>
                <a:latin typeface="Calibri"/>
              </a:rPr>
              <a:t>  </a:t>
            </a:r>
            <a:endParaRPr b="0" lang="ru-RU" sz="1800" spc="-1" strike="noStrike">
              <a:latin typeface="Arial"/>
            </a:endParaRPr>
          </a:p>
        </p:txBody>
      </p:sp>
      <p:graphicFrame>
        <p:nvGraphicFramePr>
          <p:cNvPr id="341" name="Table 2"/>
          <p:cNvGraphicFramePr/>
          <p:nvPr/>
        </p:nvGraphicFramePr>
        <p:xfrm>
          <a:off x="2928960" y="5500800"/>
          <a:ext cx="6071760" cy="863640"/>
        </p:xfrm>
        <a:graphic>
          <a:graphicData uri="http://schemas.openxmlformats.org/drawingml/2006/table">
            <a:tbl>
              <a:tblPr/>
              <a:tblGrid>
                <a:gridCol w="2214360"/>
                <a:gridCol w="2143080"/>
                <a:gridCol w="1714320"/>
              </a:tblGrid>
              <a:tr h="578520">
                <a:tc>
                  <a:txBody>
                    <a:bodyPr>
                      <a:noAutofit/>
                    </a:bodyPr>
                    <a:p>
                      <a:pPr marL="136440">
                        <a:lnSpc>
                          <a:spcPct val="100000"/>
                        </a:lnSpc>
                        <a:spcBef>
                          <a:spcPts val="320"/>
                        </a:spcBef>
                        <a:tabLst>
                          <a:tab algn="l" pos="0"/>
                        </a:tabLst>
                      </a:pPr>
                      <a:r>
                        <a:rPr b="1" lang="ru-RU" sz="16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ПЛАН НА 2020 ГОД </a:t>
                      </a:r>
                      <a:r>
                        <a:rPr b="1" lang="ru-RU" sz="12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(ТЫС.РУБ.)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59aaf2"/>
                      </a:solidFill>
                    </a:lnL>
                    <a:lnR w="12240">
                      <a:solidFill>
                        <a:srgbClr val="59aaf2"/>
                      </a:solidFill>
                    </a:lnR>
                    <a:lnT w="12240">
                      <a:solidFill>
                        <a:srgbClr val="59aaf2"/>
                      </a:solidFill>
                    </a:lnT>
                    <a:lnB w="12240">
                      <a:solidFill>
                        <a:srgbClr val="59aaf2"/>
                      </a:solidFill>
                    </a:lnB>
                    <a:solidFill>
                      <a:srgbClr val="dfeffd"/>
                    </a:solidFill>
                  </a:tcPr>
                </a:tc>
                <a:tc>
                  <a:txBody>
                    <a:bodyPr>
                      <a:noAutofit/>
                    </a:bodyPr>
                    <a:p>
                      <a:pPr marL="136440">
                        <a:lnSpc>
                          <a:spcPct val="100000"/>
                        </a:lnSpc>
                        <a:spcBef>
                          <a:spcPts val="320"/>
                        </a:spcBef>
                        <a:tabLst>
                          <a:tab algn="l" pos="0"/>
                        </a:tabLst>
                      </a:pPr>
                      <a:r>
                        <a:rPr b="1" lang="ru-RU" sz="16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ИСПОЛНЕНО ЗА 2020 ГОД </a:t>
                      </a:r>
                      <a:r>
                        <a:rPr b="1" lang="ru-RU" sz="12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(ТЫС. РУБ.)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59aaf2"/>
                      </a:solidFill>
                    </a:lnL>
                    <a:lnR w="12240">
                      <a:solidFill>
                        <a:srgbClr val="59aaf2"/>
                      </a:solidFill>
                    </a:lnR>
                    <a:lnT w="12240">
                      <a:solidFill>
                        <a:srgbClr val="59aaf2"/>
                      </a:solidFill>
                    </a:lnT>
                    <a:lnB w="12240">
                      <a:solidFill>
                        <a:srgbClr val="59aaf2"/>
                      </a:solidFill>
                    </a:lnB>
                    <a:solidFill>
                      <a:srgbClr val="dfeffd"/>
                    </a:solidFill>
                  </a:tcPr>
                </a:tc>
                <a:tc>
                  <a:txBody>
                    <a:bodyPr>
                      <a:noAutofit/>
                    </a:bodyPr>
                    <a:p>
                      <a:pPr marL="136440">
                        <a:lnSpc>
                          <a:spcPct val="100000"/>
                        </a:lnSpc>
                        <a:spcBef>
                          <a:spcPts val="281"/>
                        </a:spcBef>
                        <a:tabLst>
                          <a:tab algn="l" pos="0"/>
                        </a:tabLst>
                      </a:pPr>
                      <a:r>
                        <a:rPr b="1" lang="ru-RU" sz="14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% ИСПОЛНЕНИЯ</a:t>
                      </a:r>
                      <a:endParaRPr b="0" lang="ru-RU" sz="14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59aaf2"/>
                      </a:solidFill>
                    </a:lnL>
                    <a:lnR w="12240">
                      <a:solidFill>
                        <a:srgbClr val="59aaf2"/>
                      </a:solidFill>
                    </a:lnR>
                    <a:lnT w="12240">
                      <a:solidFill>
                        <a:srgbClr val="59aaf2"/>
                      </a:solidFill>
                    </a:lnT>
                    <a:lnB w="12240">
                      <a:solidFill>
                        <a:srgbClr val="59aaf2"/>
                      </a:solidFill>
                    </a:lnB>
                    <a:solidFill>
                      <a:srgbClr val="dfeffd"/>
                    </a:solidFill>
                  </a:tcPr>
                </a:tc>
              </a:tr>
              <a:tr h="518400">
                <a:tc>
                  <a:txBody>
                    <a:bodyPr>
                      <a:noAutofit/>
                    </a:bodyPr>
                    <a:p>
                      <a:pPr marL="136440" algn="ctr">
                        <a:lnSpc>
                          <a:spcPct val="100000"/>
                        </a:lnSpc>
                        <a:spcBef>
                          <a:spcPts val="561"/>
                        </a:spcBef>
                        <a:tabLst>
                          <a:tab algn="l" pos="0"/>
                        </a:tabLst>
                      </a:pPr>
                      <a:r>
                        <a:rPr b="1" lang="ru-RU" sz="28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33 406</a:t>
                      </a:r>
                      <a:endParaRPr b="0" lang="ru-RU" sz="2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59aaf2"/>
                      </a:solidFill>
                    </a:lnL>
                    <a:lnR w="12240">
                      <a:solidFill>
                        <a:srgbClr val="59aaf2"/>
                      </a:solidFill>
                    </a:lnR>
                    <a:lnT w="12240">
                      <a:solidFill>
                        <a:srgbClr val="59aaf2"/>
                      </a:solidFill>
                    </a:lnT>
                    <a:lnB w="12240">
                      <a:solidFill>
                        <a:srgbClr val="59aaf2"/>
                      </a:solidFill>
                    </a:lnB>
                    <a:solidFill>
                      <a:srgbClr val="a2cff8"/>
                    </a:solidFill>
                  </a:tcPr>
                </a:tc>
                <a:tc>
                  <a:txBody>
                    <a:bodyPr>
                      <a:noAutofit/>
                    </a:bodyPr>
                    <a:p>
                      <a:pPr marL="136440" algn="ctr">
                        <a:lnSpc>
                          <a:spcPct val="100000"/>
                        </a:lnSpc>
                        <a:spcBef>
                          <a:spcPts val="561"/>
                        </a:spcBef>
                        <a:tabLst>
                          <a:tab algn="l" pos="0"/>
                        </a:tabLst>
                      </a:pPr>
                      <a:r>
                        <a:rPr b="1" lang="ru-RU" sz="28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33 186</a:t>
                      </a:r>
                      <a:endParaRPr b="0" lang="ru-RU" sz="2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59aaf2"/>
                      </a:solidFill>
                    </a:lnL>
                    <a:lnR w="12240">
                      <a:solidFill>
                        <a:srgbClr val="59aaf2"/>
                      </a:solidFill>
                    </a:lnR>
                    <a:lnT w="12240">
                      <a:solidFill>
                        <a:srgbClr val="59aaf2"/>
                      </a:solidFill>
                    </a:lnT>
                    <a:lnB w="12240">
                      <a:solidFill>
                        <a:srgbClr val="59aaf2"/>
                      </a:solidFill>
                    </a:lnB>
                    <a:solidFill>
                      <a:srgbClr val="a2cff8"/>
                    </a:solidFill>
                  </a:tcPr>
                </a:tc>
                <a:tc>
                  <a:txBody>
                    <a:bodyPr>
                      <a:noAutofit/>
                    </a:bodyPr>
                    <a:p>
                      <a:pPr marL="136440" algn="ctr">
                        <a:lnSpc>
                          <a:spcPct val="100000"/>
                        </a:lnSpc>
                        <a:spcBef>
                          <a:spcPts val="561"/>
                        </a:spcBef>
                        <a:tabLst>
                          <a:tab algn="l" pos="0"/>
                        </a:tabLst>
                      </a:pPr>
                      <a:r>
                        <a:rPr b="1" lang="ru-RU" sz="28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99,3</a:t>
                      </a:r>
                      <a:endParaRPr b="0" lang="ru-RU" sz="2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59aaf2"/>
                      </a:solidFill>
                    </a:lnL>
                    <a:lnR w="12240">
                      <a:solidFill>
                        <a:srgbClr val="59aaf2"/>
                      </a:solidFill>
                    </a:lnR>
                    <a:lnT w="12240">
                      <a:solidFill>
                        <a:srgbClr val="59aaf2"/>
                      </a:solidFill>
                    </a:lnT>
                    <a:lnB w="12240">
                      <a:solidFill>
                        <a:srgbClr val="59aaf2"/>
                      </a:solidFill>
                    </a:lnB>
                    <a:solidFill>
                      <a:srgbClr val="a2cff8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42" name="Table 3"/>
          <p:cNvGraphicFramePr/>
          <p:nvPr/>
        </p:nvGraphicFramePr>
        <p:xfrm>
          <a:off x="2714760" y="2000160"/>
          <a:ext cx="6286320" cy="732960"/>
        </p:xfrm>
        <a:graphic>
          <a:graphicData uri="http://schemas.openxmlformats.org/drawingml/2006/table">
            <a:tbl>
              <a:tblPr/>
              <a:tblGrid>
                <a:gridCol w="2286000"/>
                <a:gridCol w="2071440"/>
                <a:gridCol w="1928880"/>
              </a:tblGrid>
              <a:tr h="578520">
                <a:tc>
                  <a:txBody>
                    <a:bodyPr>
                      <a:noAutofit/>
                    </a:bodyPr>
                    <a:p>
                      <a:pPr marL="136440">
                        <a:lnSpc>
                          <a:spcPct val="100000"/>
                        </a:lnSpc>
                        <a:spcBef>
                          <a:spcPts val="320"/>
                        </a:spcBef>
                        <a:tabLst>
                          <a:tab algn="l" pos="0"/>
                        </a:tabLst>
                      </a:pPr>
                      <a:r>
                        <a:rPr b="1" lang="ru-RU" sz="16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ПЛАН НА 2020 ГОД</a:t>
                      </a:r>
                      <a:endParaRPr b="0" lang="ru-RU" sz="1600" spc="-1" strike="noStrike">
                        <a:latin typeface="Arial"/>
                      </a:endParaRPr>
                    </a:p>
                    <a:p>
                      <a:pPr marL="136440">
                        <a:lnSpc>
                          <a:spcPct val="100000"/>
                        </a:lnSpc>
                        <a:spcBef>
                          <a:spcPts val="241"/>
                        </a:spcBef>
                        <a:tabLst>
                          <a:tab algn="l" pos="0"/>
                        </a:tabLst>
                      </a:pPr>
                      <a:r>
                        <a:rPr b="1" lang="ru-RU" sz="12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(ТЫС.РУБ.)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59aaf2"/>
                      </a:solidFill>
                    </a:lnL>
                    <a:lnR w="12240">
                      <a:solidFill>
                        <a:srgbClr val="59aaf2"/>
                      </a:solidFill>
                    </a:lnR>
                    <a:lnT w="12240">
                      <a:solidFill>
                        <a:srgbClr val="59aaf2"/>
                      </a:solidFill>
                    </a:lnT>
                    <a:lnB w="12240">
                      <a:solidFill>
                        <a:srgbClr val="59aaf2"/>
                      </a:solidFill>
                    </a:lnB>
                    <a:solidFill>
                      <a:srgbClr val="dfeffd"/>
                    </a:solidFill>
                  </a:tcPr>
                </a:tc>
                <a:tc>
                  <a:txBody>
                    <a:bodyPr>
                      <a:noAutofit/>
                    </a:bodyPr>
                    <a:p>
                      <a:pPr marL="136440">
                        <a:lnSpc>
                          <a:spcPct val="100000"/>
                        </a:lnSpc>
                        <a:spcBef>
                          <a:spcPts val="320"/>
                        </a:spcBef>
                        <a:tabLst>
                          <a:tab algn="l" pos="0"/>
                        </a:tabLst>
                      </a:pPr>
                      <a:r>
                        <a:rPr b="1" lang="ru-RU" sz="16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ИСПОЛНЕНО ЗА 2020 </a:t>
                      </a:r>
                      <a:r>
                        <a:rPr b="1" lang="ru-RU" sz="12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(ТЫС. РУБ.)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59aaf2"/>
                      </a:solidFill>
                    </a:lnL>
                    <a:lnR w="12240">
                      <a:solidFill>
                        <a:srgbClr val="59aaf2"/>
                      </a:solidFill>
                    </a:lnR>
                    <a:lnT w="12240">
                      <a:solidFill>
                        <a:srgbClr val="59aaf2"/>
                      </a:solidFill>
                    </a:lnT>
                    <a:lnB w="12240">
                      <a:solidFill>
                        <a:srgbClr val="59aaf2"/>
                      </a:solidFill>
                    </a:lnB>
                    <a:solidFill>
                      <a:srgbClr val="dfeffd"/>
                    </a:solidFill>
                  </a:tcPr>
                </a:tc>
                <a:tc>
                  <a:txBody>
                    <a:bodyPr>
                      <a:noAutofit/>
                    </a:bodyPr>
                    <a:p>
                      <a:pPr marL="136440">
                        <a:lnSpc>
                          <a:spcPct val="100000"/>
                        </a:lnSpc>
                        <a:spcBef>
                          <a:spcPts val="320"/>
                        </a:spcBef>
                        <a:tabLst>
                          <a:tab algn="l" pos="0"/>
                        </a:tabLst>
                      </a:pPr>
                      <a:r>
                        <a:rPr b="1" lang="ru-RU" sz="16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% ИСПОЛНЕНИЯ</a:t>
                      </a:r>
                      <a:endParaRPr b="0" lang="ru-RU" sz="16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59aaf2"/>
                      </a:solidFill>
                    </a:lnL>
                    <a:lnR w="12240">
                      <a:solidFill>
                        <a:srgbClr val="59aaf2"/>
                      </a:solidFill>
                    </a:lnR>
                    <a:lnT w="12240">
                      <a:solidFill>
                        <a:srgbClr val="59aaf2"/>
                      </a:solidFill>
                    </a:lnT>
                    <a:lnB w="12240">
                      <a:solidFill>
                        <a:srgbClr val="59aaf2"/>
                      </a:solidFill>
                    </a:lnB>
                    <a:solidFill>
                      <a:srgbClr val="dfeffd"/>
                    </a:solidFill>
                  </a:tcPr>
                </a:tc>
              </a:tr>
              <a:tr h="518400">
                <a:tc>
                  <a:txBody>
                    <a:bodyPr>
                      <a:noAutofit/>
                    </a:bodyPr>
                    <a:p>
                      <a:pPr marL="136440" algn="ctr">
                        <a:lnSpc>
                          <a:spcPct val="100000"/>
                        </a:lnSpc>
                        <a:spcBef>
                          <a:spcPts val="561"/>
                        </a:spcBef>
                        <a:tabLst>
                          <a:tab algn="l" pos="0"/>
                        </a:tabLst>
                      </a:pPr>
                      <a:r>
                        <a:rPr b="1" lang="ru-RU" sz="28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38 571</a:t>
                      </a:r>
                      <a:endParaRPr b="0" lang="ru-RU" sz="2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59aaf2"/>
                      </a:solidFill>
                    </a:lnL>
                    <a:lnR w="12240">
                      <a:solidFill>
                        <a:srgbClr val="59aaf2"/>
                      </a:solidFill>
                    </a:lnR>
                    <a:lnT w="12240">
                      <a:solidFill>
                        <a:srgbClr val="59aaf2"/>
                      </a:solidFill>
                    </a:lnT>
                    <a:lnB w="12240">
                      <a:solidFill>
                        <a:srgbClr val="59aaf2"/>
                      </a:solidFill>
                    </a:lnB>
                    <a:solidFill>
                      <a:srgbClr val="a2cff8"/>
                    </a:solidFill>
                  </a:tcPr>
                </a:tc>
                <a:tc>
                  <a:txBody>
                    <a:bodyPr>
                      <a:noAutofit/>
                    </a:bodyPr>
                    <a:p>
                      <a:pPr marL="136440" algn="ctr">
                        <a:lnSpc>
                          <a:spcPct val="100000"/>
                        </a:lnSpc>
                        <a:spcBef>
                          <a:spcPts val="561"/>
                        </a:spcBef>
                        <a:tabLst>
                          <a:tab algn="l" pos="0"/>
                        </a:tabLst>
                      </a:pPr>
                      <a:r>
                        <a:rPr b="1" lang="ru-RU" sz="28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38 571</a:t>
                      </a:r>
                      <a:endParaRPr b="0" lang="ru-RU" sz="2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59aaf2"/>
                      </a:solidFill>
                    </a:lnL>
                    <a:lnR w="12240">
                      <a:solidFill>
                        <a:srgbClr val="59aaf2"/>
                      </a:solidFill>
                    </a:lnR>
                    <a:lnT w="12240">
                      <a:solidFill>
                        <a:srgbClr val="59aaf2"/>
                      </a:solidFill>
                    </a:lnT>
                    <a:lnB w="12240">
                      <a:solidFill>
                        <a:srgbClr val="59aaf2"/>
                      </a:solidFill>
                    </a:lnB>
                    <a:solidFill>
                      <a:srgbClr val="a2cff8"/>
                    </a:solidFill>
                  </a:tcPr>
                </a:tc>
                <a:tc>
                  <a:txBody>
                    <a:bodyPr>
                      <a:noAutofit/>
                    </a:bodyPr>
                    <a:p>
                      <a:pPr marL="136440" algn="ctr">
                        <a:lnSpc>
                          <a:spcPct val="100000"/>
                        </a:lnSpc>
                        <a:spcBef>
                          <a:spcPts val="561"/>
                        </a:spcBef>
                        <a:tabLst>
                          <a:tab algn="l" pos="0"/>
                        </a:tabLst>
                      </a:pPr>
                      <a:r>
                        <a:rPr b="1" lang="ru-RU" sz="28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100,0</a:t>
                      </a:r>
                      <a:endParaRPr b="0" lang="ru-RU" sz="2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59aaf2"/>
                      </a:solidFill>
                    </a:lnL>
                    <a:lnR w="12240">
                      <a:solidFill>
                        <a:srgbClr val="59aaf2"/>
                      </a:solidFill>
                    </a:lnR>
                    <a:lnT w="12240">
                      <a:solidFill>
                        <a:srgbClr val="59aaf2"/>
                      </a:solidFill>
                    </a:lnT>
                    <a:lnB w="12240">
                      <a:solidFill>
                        <a:srgbClr val="59aaf2"/>
                      </a:solidFill>
                    </a:lnB>
                    <a:solidFill>
                      <a:srgbClr val="a2cff8"/>
                    </a:solidFill>
                  </a:tcPr>
                </a:tc>
              </a:tr>
            </a:tbl>
          </a:graphicData>
        </a:graphic>
      </p:graphicFrame>
      <p:pic>
        <p:nvPicPr>
          <p:cNvPr id="343" name="Рисунок 14" descr="header2.jpg"/>
          <p:cNvPicPr/>
          <p:nvPr/>
        </p:nvPicPr>
        <p:blipFill>
          <a:blip r:embed="rId2"/>
          <a:stretch/>
        </p:blipFill>
        <p:spPr>
          <a:xfrm>
            <a:off x="0" y="0"/>
            <a:ext cx="9143640" cy="1052280"/>
          </a:xfrm>
          <a:prstGeom prst="rect">
            <a:avLst/>
          </a:prstGeom>
          <a:ln w="0">
            <a:noFill/>
          </a:ln>
        </p:spPr>
      </p:pic>
      <p:sp>
        <p:nvSpPr>
          <p:cNvPr id="344" name="TextShape 4"/>
          <p:cNvSpPr txBox="1"/>
          <p:nvPr/>
        </p:nvSpPr>
        <p:spPr>
          <a:xfrm>
            <a:off x="8381880" y="6572160"/>
            <a:ext cx="761760" cy="285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p>
            <a:pPr algn="r">
              <a:lnSpc>
                <a:spcPct val="100000"/>
              </a:lnSpc>
            </a:pPr>
            <a:fld id="{718B869F-CCC2-4DFF-9620-8F90F6B2954D}" type="slidenum">
              <a:rPr b="0" lang="ru-RU" sz="1200" spc="-1" strike="noStrike">
                <a:solidFill>
                  <a:srgbClr val="035c75"/>
                </a:solidFill>
                <a:latin typeface="Arial"/>
              </a:rPr>
              <a:t>&lt;номер&gt;</a:t>
            </a:fld>
            <a:endParaRPr b="0" lang="ru-RU" sz="1200" spc="-1" strike="noStrike">
              <a:latin typeface="Times New Roman"/>
            </a:endParaRPr>
          </a:p>
        </p:txBody>
      </p:sp>
      <p:pic>
        <p:nvPicPr>
          <p:cNvPr id="345" name="Picture 4" descr="http://vesti-sudak.ru/wp-content/uploads/2016/06/8-8.jpg"/>
          <p:cNvPicPr/>
          <p:nvPr/>
        </p:nvPicPr>
        <p:blipFill>
          <a:blip r:embed="rId3"/>
          <a:stretch/>
        </p:blipFill>
        <p:spPr>
          <a:xfrm>
            <a:off x="-71640" y="4847040"/>
            <a:ext cx="2928600" cy="2010600"/>
          </a:xfrm>
          <a:prstGeom prst="rect">
            <a:avLst/>
          </a:prstGeom>
          <a:ln w="0">
            <a:noFill/>
          </a:ln>
          <a:effectLst>
            <a:softEdge rad="317520"/>
          </a:effectLst>
        </p:spPr>
      </p:pic>
      <p:pic>
        <p:nvPicPr>
          <p:cNvPr id="346" name="Picture 6" descr="http://zt-rada.gov.ua/data/photomanager/1600806803_main_big.jpg"/>
          <p:cNvPicPr/>
          <p:nvPr/>
        </p:nvPicPr>
        <p:blipFill>
          <a:blip r:embed="rId4"/>
          <a:stretch/>
        </p:blipFill>
        <p:spPr>
          <a:xfrm>
            <a:off x="214200" y="2000160"/>
            <a:ext cx="2499840" cy="2642760"/>
          </a:xfrm>
          <a:prstGeom prst="rect">
            <a:avLst/>
          </a:prstGeom>
          <a:ln w="0">
            <a:noFill/>
          </a:ln>
          <a:effectLst>
            <a:softEdge rad="317520"/>
          </a:effectLst>
        </p:spPr>
      </p:pic>
      <p:sp>
        <p:nvSpPr>
          <p:cNvPr id="347" name="CustomShape 5"/>
          <p:cNvSpPr/>
          <p:nvPr/>
        </p:nvSpPr>
        <p:spPr>
          <a:xfrm>
            <a:off x="6480" y="1124640"/>
            <a:ext cx="9131040" cy="547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ts val="2401"/>
              </a:lnSpc>
            </a:pPr>
            <a:r>
              <a:rPr b="1" lang="ru-RU" sz="2800" spc="-1" strike="noStrike">
                <a:solidFill>
                  <a:srgbClr val="9db9ff"/>
                </a:solidFill>
                <a:latin typeface="Arial Black"/>
              </a:rPr>
              <a:t>РАСХОДЫ НА МОЛОДЕЖНУЮ ПОЛИТИКУ</a:t>
            </a:r>
            <a:endParaRPr b="0" lang="ru-RU" sz="2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2800" spc="-1" strike="noStrike">
              <a:latin typeface="Arial"/>
            </a:endParaRPr>
          </a:p>
        </p:txBody>
      </p:sp>
      <p:pic>
        <p:nvPicPr>
          <p:cNvPr id="348" name="Picture 2" descr="http://yuzgu.ru/images/files/gerb-kursk.png"/>
          <p:cNvPicPr/>
          <p:nvPr/>
        </p:nvPicPr>
        <p:blipFill>
          <a:blip r:embed="rId5"/>
          <a:stretch/>
        </p:blipFill>
        <p:spPr>
          <a:xfrm>
            <a:off x="3996000" y="0"/>
            <a:ext cx="1158840" cy="10713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9" name="Text Box 2" descr=""/>
          <p:cNvPicPr/>
          <p:nvPr/>
        </p:nvPicPr>
        <p:blipFill>
          <a:blip r:embed="rId1">
            <a:alphaModFix amt="0"/>
          </a:blip>
          <a:stretch/>
        </p:blipFill>
        <p:spPr>
          <a:xfrm rot="10800000">
            <a:off x="-12240" y="688320"/>
            <a:ext cx="9156600" cy="6169320"/>
          </a:xfrm>
          <a:prstGeom prst="rect">
            <a:avLst/>
          </a:prstGeom>
          <a:ln w="0">
            <a:noFill/>
          </a:ln>
        </p:spPr>
      </p:pic>
      <p:sp>
        <p:nvSpPr>
          <p:cNvPr id="350" name="CustomShape 1"/>
          <p:cNvSpPr/>
          <p:nvPr/>
        </p:nvSpPr>
        <p:spPr>
          <a:xfrm>
            <a:off x="6480" y="7200"/>
            <a:ext cx="9118440" cy="6841800"/>
          </a:xfrm>
          <a:prstGeom prst="rect">
            <a:avLst/>
          </a:prstGeom>
          <a:noFill/>
          <a:ln w="9525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51" name="CustomShape 2"/>
          <p:cNvSpPr/>
          <p:nvPr/>
        </p:nvSpPr>
        <p:spPr>
          <a:xfrm>
            <a:off x="214200" y="3500280"/>
            <a:ext cx="8715240" cy="171828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>
            <a:solidFill>
              <a:srgbClr val="009dd9"/>
            </a:solidFill>
            <a:rou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/>
        </p:style>
        <p:txBody>
          <a:bodyPr lIns="90000" rIns="90000" tIns="45000" bIns="45000">
            <a:spAutoFit/>
          </a:bodyPr>
          <a:p>
            <a:pPr marL="343080" indent="-342720" algn="just">
              <a:lnSpc>
                <a:spcPct val="100000"/>
              </a:lnSpc>
              <a:tabLst>
                <a:tab algn="l" pos="0"/>
              </a:tabLst>
            </a:pPr>
            <a:r>
              <a:rPr b="1" lang="ru-RU" sz="1600" spc="-1" strike="noStrike">
                <a:solidFill>
                  <a:srgbClr val="000000"/>
                </a:solidFill>
                <a:latin typeface="Calibri"/>
              </a:rPr>
              <a:t>       </a:t>
            </a:r>
            <a:r>
              <a:rPr b="1" lang="ru-RU" sz="1600" spc="-1" strike="noStrike">
                <a:solidFill>
                  <a:srgbClr val="000000"/>
                </a:solidFill>
                <a:latin typeface="Times New Roman"/>
              </a:rPr>
              <a:t>За счет средств бюджета города учреждения культуры оказывают муниципальные услуги по  организации библиотечного обслуживания населения, комплектованию и обеспечению сохранности библиотечного  фонда, предоставлению культурно-досуговой деятельности, поддержке традиционного  художественного творчества. Общий объем расходов по разделу «Культура и кинематография», в том числе на функционирование 13 учреждений  составил: </a:t>
            </a:r>
            <a:endParaRPr b="0" lang="ru-RU" sz="1600" spc="-1" strike="noStrike">
              <a:latin typeface="Arial"/>
            </a:endParaRPr>
          </a:p>
        </p:txBody>
      </p:sp>
      <p:graphicFrame>
        <p:nvGraphicFramePr>
          <p:cNvPr id="352" name="Table 3"/>
          <p:cNvGraphicFramePr/>
          <p:nvPr/>
        </p:nvGraphicFramePr>
        <p:xfrm>
          <a:off x="285840" y="5429160"/>
          <a:ext cx="8572320" cy="922320"/>
        </p:xfrm>
        <a:graphic>
          <a:graphicData uri="http://schemas.openxmlformats.org/drawingml/2006/table">
            <a:tbl>
              <a:tblPr/>
              <a:tblGrid>
                <a:gridCol w="2928600"/>
                <a:gridCol w="3000240"/>
                <a:gridCol w="2643480"/>
              </a:tblGrid>
              <a:tr h="559080">
                <a:tc>
                  <a:txBody>
                    <a:bodyPr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spcBef>
                          <a:spcPts val="320"/>
                        </a:spcBef>
                        <a:tabLst>
                          <a:tab algn="l" pos="0"/>
                        </a:tabLst>
                      </a:pPr>
                      <a:r>
                        <a:rPr b="1" lang="ru-RU" sz="16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ПЛАН НА 2019ГОД</a:t>
                      </a:r>
                      <a:endParaRPr b="0" lang="ru-RU" sz="1600" spc="-1" strike="noStrike"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241"/>
                        </a:spcBef>
                        <a:tabLst>
                          <a:tab algn="l" pos="0"/>
                        </a:tabLst>
                      </a:pPr>
                      <a:r>
                        <a:rPr b="1" lang="ru-RU" sz="12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(ТЫС.РУБЛЕЙ)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c8e3fb"/>
                      </a:solidFill>
                    </a:lnL>
                    <a:lnR w="12240">
                      <a:solidFill>
                        <a:srgbClr val="c8e3fb"/>
                      </a:solidFill>
                    </a:lnR>
                    <a:lnT w="12240">
                      <a:solidFill>
                        <a:srgbClr val="c8e3fb"/>
                      </a:solidFill>
                    </a:lnT>
                    <a:lnB w="12240">
                      <a:solidFill>
                        <a:srgbClr val="c8e3fb"/>
                      </a:solidFill>
                    </a:lnB>
                    <a:solidFill>
                      <a:srgbClr val="dfeffd"/>
                    </a:solidFill>
                  </a:tcPr>
                </a:tc>
                <a:tc>
                  <a:txBody>
                    <a:bodyPr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spcBef>
                          <a:spcPts val="320"/>
                        </a:spcBef>
                        <a:tabLst>
                          <a:tab algn="l" pos="0"/>
                        </a:tabLst>
                      </a:pPr>
                      <a:r>
                        <a:rPr b="1" lang="ru-RU" sz="16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ИСПОЛНЕНО ЗА 2019</a:t>
                      </a:r>
                      <a:endParaRPr b="0" lang="ru-RU" sz="1600" spc="-1" strike="noStrike"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241"/>
                        </a:spcBef>
                        <a:tabLst>
                          <a:tab algn="l" pos="0"/>
                        </a:tabLst>
                      </a:pPr>
                      <a:r>
                        <a:rPr b="1" lang="ru-RU" sz="12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(ТЫС. РУБЛЕЙ)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c8e3fb"/>
                      </a:solidFill>
                    </a:lnL>
                    <a:lnR w="12240">
                      <a:solidFill>
                        <a:srgbClr val="c8e3fb"/>
                      </a:solidFill>
                    </a:lnR>
                    <a:lnT w="12240">
                      <a:solidFill>
                        <a:srgbClr val="c8e3fb"/>
                      </a:solidFill>
                    </a:lnT>
                    <a:lnB w="12240">
                      <a:solidFill>
                        <a:srgbClr val="c8e3fb"/>
                      </a:solidFill>
                    </a:lnB>
                    <a:solidFill>
                      <a:srgbClr val="dfeffd"/>
                    </a:solidFill>
                  </a:tcPr>
                </a:tc>
                <a:tc>
                  <a:txBody>
                    <a:bodyPr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spcBef>
                          <a:spcPts val="320"/>
                        </a:spcBef>
                        <a:tabLst>
                          <a:tab algn="l" pos="0"/>
                        </a:tabLst>
                      </a:pPr>
                      <a:r>
                        <a:rPr b="1" lang="ru-RU" sz="16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% ИСПОЛНЕНИЯ</a:t>
                      </a:r>
                      <a:endParaRPr b="0" lang="ru-RU" sz="16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c8e3fb"/>
                      </a:solidFill>
                    </a:lnL>
                    <a:lnR w="12240">
                      <a:solidFill>
                        <a:srgbClr val="c8e3fb"/>
                      </a:solidFill>
                    </a:lnR>
                    <a:lnT w="12240">
                      <a:solidFill>
                        <a:srgbClr val="c8e3fb"/>
                      </a:solidFill>
                    </a:lnT>
                    <a:lnB w="12240">
                      <a:solidFill>
                        <a:srgbClr val="c8e3fb"/>
                      </a:solidFill>
                    </a:lnB>
                    <a:solidFill>
                      <a:srgbClr val="dfeffd"/>
                    </a:solidFill>
                  </a:tcPr>
                </a:tc>
              </a:tr>
              <a:tr h="436320">
                <a:tc>
                  <a:txBody>
                    <a:bodyPr lIns="9360" rIns="9360" tIns="9360" bIns="0" anchor="b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spcBef>
                          <a:spcPts val="561"/>
                        </a:spcBef>
                        <a:tabLst>
                          <a:tab algn="l" pos="0"/>
                        </a:tabLst>
                      </a:pPr>
                      <a:r>
                        <a:rPr b="1" lang="ru-RU" sz="28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306 210</a:t>
                      </a:r>
                      <a:endParaRPr b="0" lang="ru-RU" sz="28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c8e3fb"/>
                      </a:solidFill>
                    </a:lnL>
                    <a:lnR w="12240">
                      <a:solidFill>
                        <a:srgbClr val="c8e3fb"/>
                      </a:solidFill>
                    </a:lnR>
                    <a:lnT w="12240">
                      <a:solidFill>
                        <a:srgbClr val="c8e3fb"/>
                      </a:solidFill>
                    </a:lnT>
                    <a:lnB w="12240">
                      <a:solidFill>
                        <a:srgbClr val="c8e3fb"/>
                      </a:solidFill>
                    </a:lnB>
                    <a:solidFill>
                      <a:srgbClr val="a2cff8"/>
                    </a:solidFill>
                  </a:tcPr>
                </a:tc>
                <a:tc>
                  <a:txBody>
                    <a:bodyPr lIns="9360" rIns="9360" tIns="9360" bIns="0" anchor="b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spcBef>
                          <a:spcPts val="561"/>
                        </a:spcBef>
                        <a:tabLst>
                          <a:tab algn="l" pos="0"/>
                        </a:tabLst>
                      </a:pPr>
                      <a:r>
                        <a:rPr b="1" lang="ru-RU" sz="28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306 157</a:t>
                      </a:r>
                      <a:endParaRPr b="0" lang="ru-RU" sz="28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c8e3fb"/>
                      </a:solidFill>
                    </a:lnL>
                    <a:lnR w="12240">
                      <a:solidFill>
                        <a:srgbClr val="c8e3fb"/>
                      </a:solidFill>
                    </a:lnR>
                    <a:lnT w="12240">
                      <a:solidFill>
                        <a:srgbClr val="c8e3fb"/>
                      </a:solidFill>
                    </a:lnT>
                    <a:lnB w="12240">
                      <a:solidFill>
                        <a:srgbClr val="c8e3fb"/>
                      </a:solidFill>
                    </a:lnB>
                    <a:solidFill>
                      <a:srgbClr val="a2cff8"/>
                    </a:solidFill>
                  </a:tcPr>
                </a:tc>
                <a:tc>
                  <a:txBody>
                    <a:bodyPr lIns="9360" rIns="9360" tIns="9360" bIns="0" anchor="b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spcBef>
                          <a:spcPts val="561"/>
                        </a:spcBef>
                        <a:tabLst>
                          <a:tab algn="l" pos="0"/>
                        </a:tabLst>
                      </a:pPr>
                      <a:r>
                        <a:rPr b="1" lang="ru-RU" sz="28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100,0</a:t>
                      </a:r>
                      <a:endParaRPr b="0" lang="ru-RU" sz="28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c8e3fb"/>
                      </a:solidFill>
                    </a:lnL>
                    <a:lnR w="12240">
                      <a:solidFill>
                        <a:srgbClr val="c8e3fb"/>
                      </a:solidFill>
                    </a:lnR>
                    <a:lnT w="12240">
                      <a:solidFill>
                        <a:srgbClr val="c8e3fb"/>
                      </a:solidFill>
                    </a:lnT>
                    <a:lnB w="12240">
                      <a:solidFill>
                        <a:srgbClr val="c8e3fb"/>
                      </a:solidFill>
                    </a:lnB>
                    <a:solidFill>
                      <a:srgbClr val="a2cff8"/>
                    </a:solidFill>
                  </a:tcPr>
                </a:tc>
              </a:tr>
            </a:tbl>
          </a:graphicData>
        </a:graphic>
      </p:graphicFrame>
      <p:pic>
        <p:nvPicPr>
          <p:cNvPr id="353" name="Рисунок 11" descr="header2.jpg"/>
          <p:cNvPicPr/>
          <p:nvPr/>
        </p:nvPicPr>
        <p:blipFill>
          <a:blip r:embed="rId2"/>
          <a:stretch/>
        </p:blipFill>
        <p:spPr>
          <a:xfrm>
            <a:off x="0" y="0"/>
            <a:ext cx="9143640" cy="1052280"/>
          </a:xfrm>
          <a:prstGeom prst="rect">
            <a:avLst/>
          </a:prstGeom>
          <a:ln w="0">
            <a:noFill/>
          </a:ln>
        </p:spPr>
      </p:pic>
      <p:pic>
        <p:nvPicPr>
          <p:cNvPr id="354" name="Picture 2" descr="http://www.kurskadmin.ru/sites/default/files/12_03_15_10_22_07.jpg"/>
          <p:cNvPicPr/>
          <p:nvPr/>
        </p:nvPicPr>
        <p:blipFill>
          <a:blip r:embed="rId3"/>
          <a:stretch/>
        </p:blipFill>
        <p:spPr>
          <a:xfrm>
            <a:off x="5214960" y="1571760"/>
            <a:ext cx="2999880" cy="1928520"/>
          </a:xfrm>
          <a:prstGeom prst="rect">
            <a:avLst/>
          </a:prstGeom>
          <a:ln w="0">
            <a:noFill/>
          </a:ln>
          <a:effectLst>
            <a:softEdge rad="112680"/>
          </a:effectLst>
        </p:spPr>
      </p:pic>
      <p:pic>
        <p:nvPicPr>
          <p:cNvPr id="355" name="Picture 6" descr="http://kursktv.ru/sites/default/files/styles/galleryformatter_slide/public/0_6c61c_2207499d_l.jpg?itok=SjyOv93O"/>
          <p:cNvPicPr/>
          <p:nvPr/>
        </p:nvPicPr>
        <p:blipFill>
          <a:blip r:embed="rId4"/>
          <a:stretch/>
        </p:blipFill>
        <p:spPr>
          <a:xfrm>
            <a:off x="1143000" y="1500120"/>
            <a:ext cx="2928600" cy="1928520"/>
          </a:xfrm>
          <a:prstGeom prst="rect">
            <a:avLst/>
          </a:prstGeom>
          <a:ln w="0">
            <a:noFill/>
          </a:ln>
          <a:effectLst>
            <a:softEdge rad="112680"/>
          </a:effectLst>
        </p:spPr>
      </p:pic>
      <p:sp>
        <p:nvSpPr>
          <p:cNvPr id="356" name="TextShape 4"/>
          <p:cNvSpPr txBox="1"/>
          <p:nvPr/>
        </p:nvSpPr>
        <p:spPr>
          <a:xfrm>
            <a:off x="8381880" y="6492960"/>
            <a:ext cx="761760" cy="3646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p>
            <a:pPr algn="r">
              <a:lnSpc>
                <a:spcPct val="100000"/>
              </a:lnSpc>
            </a:pPr>
            <a:fld id="{4CF66CD4-268D-4CA4-BEF4-43BAC3464EC7}" type="slidenum">
              <a:rPr b="0" lang="ru-RU" sz="1200" spc="-1" strike="noStrike">
                <a:solidFill>
                  <a:srgbClr val="035c75"/>
                </a:solidFill>
                <a:latin typeface="Arial"/>
              </a:rPr>
              <a:t>&lt;номер&gt;</a:t>
            </a:fld>
            <a:endParaRPr b="0" lang="ru-RU" sz="1200" spc="-1" strike="noStrike">
              <a:latin typeface="Times New Roman"/>
            </a:endParaRPr>
          </a:p>
        </p:txBody>
      </p:sp>
      <p:pic>
        <p:nvPicPr>
          <p:cNvPr id="357" name="Picture 2" descr="http://yuzgu.ru/images/files/gerb-kursk.png"/>
          <p:cNvPicPr/>
          <p:nvPr/>
        </p:nvPicPr>
        <p:blipFill>
          <a:blip r:embed="rId5"/>
          <a:stretch/>
        </p:blipFill>
        <p:spPr>
          <a:xfrm>
            <a:off x="3996000" y="0"/>
            <a:ext cx="1158840" cy="1071360"/>
          </a:xfrm>
          <a:prstGeom prst="rect">
            <a:avLst/>
          </a:prstGeom>
          <a:ln w="0">
            <a:noFill/>
          </a:ln>
        </p:spPr>
      </p:pic>
      <p:sp>
        <p:nvSpPr>
          <p:cNvPr id="358" name="CustomShape 5"/>
          <p:cNvSpPr/>
          <p:nvPr/>
        </p:nvSpPr>
        <p:spPr>
          <a:xfrm>
            <a:off x="902520" y="1143000"/>
            <a:ext cx="7376040" cy="395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 algn="ctr">
              <a:lnSpc>
                <a:spcPts val="2401"/>
              </a:lnSpc>
            </a:pPr>
            <a:r>
              <a:rPr b="1" lang="ru-RU" sz="2800" spc="-1" strike="noStrike">
                <a:solidFill>
                  <a:srgbClr val="9db9ff"/>
                </a:solidFill>
                <a:latin typeface="Arial Black"/>
              </a:rPr>
              <a:t>РАСХОДЫ БЮДЖЕТА НА КУЛЬТУРУ</a:t>
            </a:r>
            <a:endParaRPr b="0" lang="ru-RU" sz="2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9" name="Text Box 2" descr=""/>
          <p:cNvPicPr/>
          <p:nvPr/>
        </p:nvPicPr>
        <p:blipFill>
          <a:blip r:embed="rId1"/>
          <a:stretch/>
        </p:blipFill>
        <p:spPr>
          <a:xfrm>
            <a:off x="12240" y="41040"/>
            <a:ext cx="9143640" cy="6857640"/>
          </a:xfrm>
          <a:prstGeom prst="rect">
            <a:avLst/>
          </a:prstGeom>
          <a:ln w="9525">
            <a:noFill/>
          </a:ln>
        </p:spPr>
      </p:pic>
      <p:sp>
        <p:nvSpPr>
          <p:cNvPr id="360" name="CustomShape 1"/>
          <p:cNvSpPr/>
          <p:nvPr/>
        </p:nvSpPr>
        <p:spPr>
          <a:xfrm>
            <a:off x="7705800" y="649440"/>
            <a:ext cx="472680" cy="479160"/>
          </a:xfrm>
          <a:prstGeom prst="rect">
            <a:avLst/>
          </a:prstGeom>
          <a:blipFill rotWithShape="0">
            <a:blip r:embed="rId2"/>
            <a:stretch/>
          </a:blipFill>
          <a:ln w="9525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61" name="CustomShape 2"/>
          <p:cNvSpPr/>
          <p:nvPr/>
        </p:nvSpPr>
        <p:spPr>
          <a:xfrm>
            <a:off x="6586560" y="1351080"/>
            <a:ext cx="474480" cy="479160"/>
          </a:xfrm>
          <a:prstGeom prst="rect">
            <a:avLst/>
          </a:prstGeom>
          <a:blipFill rotWithShape="0">
            <a:blip r:embed="rId3"/>
            <a:stretch/>
          </a:blipFill>
          <a:ln w="9525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62" name="CustomShape 3"/>
          <p:cNvSpPr/>
          <p:nvPr/>
        </p:nvSpPr>
        <p:spPr>
          <a:xfrm>
            <a:off x="8423280" y="268200"/>
            <a:ext cx="196560" cy="198000"/>
          </a:xfrm>
          <a:prstGeom prst="rect">
            <a:avLst/>
          </a:prstGeom>
          <a:blipFill rotWithShape="0">
            <a:blip r:embed="rId4"/>
            <a:stretch/>
          </a:blipFill>
          <a:ln w="9525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63" name="CustomShape 4"/>
          <p:cNvSpPr/>
          <p:nvPr/>
        </p:nvSpPr>
        <p:spPr>
          <a:xfrm rot="567000">
            <a:off x="2340000" y="3284640"/>
            <a:ext cx="647280" cy="132840"/>
          </a:xfrm>
          <a:prstGeom prst="rect">
            <a:avLst/>
          </a:prstGeom>
          <a:noFill/>
          <a:ln w="0">
            <a:noFill/>
          </a:ln>
          <a:effectLst>
            <a:outerShdw algn="t" blurRad="50800" dir="5400000" dist="38160" rotWithShape="0">
              <a:srgbClr val="000000">
                <a:alpha val="40000"/>
              </a:srgbClr>
            </a:outerShdw>
          </a:effectLst>
        </p:spPr>
        <p:style>
          <a:lnRef idx="0"/>
          <a:fillRef idx="0"/>
          <a:effectRef idx="0"/>
          <a:fontRef idx="minor"/>
        </p:style>
      </p:sp>
      <p:sp>
        <p:nvSpPr>
          <p:cNvPr id="364" name="CustomShape 5"/>
          <p:cNvSpPr/>
          <p:nvPr/>
        </p:nvSpPr>
        <p:spPr>
          <a:xfrm rot="21154200">
            <a:off x="4362480" y="3254400"/>
            <a:ext cx="647280" cy="132840"/>
          </a:xfrm>
          <a:prstGeom prst="rect">
            <a:avLst/>
          </a:prstGeom>
          <a:noFill/>
          <a:ln w="0">
            <a:noFill/>
          </a:ln>
          <a:effectLst>
            <a:outerShdw algn="t" blurRad="50800" dir="5400000" dist="38160" rotWithShape="0">
              <a:srgbClr val="000000">
                <a:alpha val="40000"/>
              </a:srgbClr>
            </a:outerShdw>
          </a:effectLst>
        </p:spPr>
        <p:style>
          <a:lnRef idx="0"/>
          <a:fillRef idx="0"/>
          <a:effectRef idx="0"/>
          <a:fontRef idx="minor"/>
        </p:style>
      </p:sp>
      <p:sp>
        <p:nvSpPr>
          <p:cNvPr id="365" name="CustomShape 6"/>
          <p:cNvSpPr/>
          <p:nvPr/>
        </p:nvSpPr>
        <p:spPr>
          <a:xfrm rot="21200400">
            <a:off x="6438600" y="3106440"/>
            <a:ext cx="647280" cy="132840"/>
          </a:xfrm>
          <a:prstGeom prst="rect">
            <a:avLst/>
          </a:prstGeom>
          <a:noFill/>
          <a:ln w="0">
            <a:noFill/>
          </a:ln>
          <a:effectLst>
            <a:outerShdw algn="t" blurRad="50800" dir="5400000" dist="38160" rotWithShape="0">
              <a:srgbClr val="000000">
                <a:alpha val="40000"/>
              </a:srgbClr>
            </a:outerShdw>
          </a:effectLst>
        </p:spPr>
        <p:style>
          <a:lnRef idx="0"/>
          <a:fillRef idx="0"/>
          <a:effectRef idx="0"/>
          <a:fontRef idx="minor"/>
        </p:style>
      </p:sp>
      <p:sp>
        <p:nvSpPr>
          <p:cNvPr id="366" name="CustomShape 7"/>
          <p:cNvSpPr/>
          <p:nvPr/>
        </p:nvSpPr>
        <p:spPr>
          <a:xfrm rot="16200000">
            <a:off x="-278280" y="4463280"/>
            <a:ext cx="1258560" cy="377640"/>
          </a:xfrm>
          <a:prstGeom prst="rect">
            <a:avLst/>
          </a:prstGeom>
          <a:blipFill rotWithShape="0">
            <a:blip r:embed="rId5"/>
            <a:stretch/>
          </a:blipFill>
          <a:ln w="9525">
            <a:noFill/>
          </a:ln>
        </p:spPr>
        <p:style>
          <a:lnRef idx="0"/>
          <a:fillRef idx="0"/>
          <a:effectRef idx="0"/>
          <a:fontRef idx="minor"/>
        </p:style>
      </p:sp>
      <p:graphicFrame>
        <p:nvGraphicFramePr>
          <p:cNvPr id="367" name="Table 8"/>
          <p:cNvGraphicFramePr/>
          <p:nvPr/>
        </p:nvGraphicFramePr>
        <p:xfrm>
          <a:off x="0" y="861120"/>
          <a:ext cx="9160560" cy="4801680"/>
        </p:xfrm>
        <a:graphic>
          <a:graphicData uri="http://schemas.openxmlformats.org/drawingml/2006/table">
            <a:tbl>
              <a:tblPr/>
              <a:tblGrid>
                <a:gridCol w="6732000"/>
                <a:gridCol w="1269000"/>
                <a:gridCol w="1159560"/>
              </a:tblGrid>
              <a:tr h="413640">
                <a:tc>
                  <a:txBody>
                    <a:bodyPr>
                      <a:noAutofit/>
                    </a:bodyPr>
                    <a:p>
                      <a:pPr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1" lang="ru-RU" sz="1800" spc="-1" strike="noStrike">
                          <a:solidFill>
                            <a:srgbClr val="9db9ff"/>
                          </a:solidFill>
                          <a:latin typeface="Arial Black"/>
                        </a:rPr>
                        <a:t>СОЦИАЛЬНАЯ ПОЛИТИКА  </a:t>
                      </a:r>
                      <a:endParaRPr b="0" lang="ru-RU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feffd"/>
                    </a:solidFill>
                  </a:tcPr>
                </a:tc>
                <a:tc>
                  <a:txBody>
                    <a:bodyPr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1" lang="ru-RU" sz="9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Отчет за 2020</a:t>
                      </a:r>
                      <a:endParaRPr b="0" lang="ru-RU" sz="900" spc="-1" strike="noStrike"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1" lang="ru-RU" sz="9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(тыс.рублей)</a:t>
                      </a:r>
                      <a:endParaRPr b="0" lang="ru-RU" sz="9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feffd"/>
                    </a:solidFill>
                  </a:tcPr>
                </a:tc>
                <a:tc>
                  <a:txBody>
                    <a:bodyPr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1" lang="ru-RU" sz="9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Количество  получателей (чел.)</a:t>
                      </a:r>
                      <a:endParaRPr b="0" lang="ru-RU" sz="9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feffd"/>
                    </a:solidFill>
                  </a:tcPr>
                </a:tc>
              </a:tr>
              <a:tr h="261000">
                <a:tc>
                  <a:txBody>
                    <a:bodyPr>
                      <a:noAutofit/>
                    </a:bodyPr>
                    <a:p>
                      <a:pPr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1" lang="ru-RU" sz="10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ВСЕГО, в том числе:</a:t>
                      </a:r>
                      <a:endParaRPr b="0" lang="ru-RU" sz="10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2cff8"/>
                    </a:solidFill>
                  </a:tcPr>
                </a:tc>
                <a:tc>
                  <a:txBody>
                    <a:bodyPr>
                      <a:noAutofit/>
                    </a:bodyPr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1" lang="ru-RU" sz="12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2 025 266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59aaf2"/>
                    </a:solidFill>
                  </a:tcPr>
                </a:tc>
                <a:tc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59aaf2"/>
                    </a:solidFill>
                  </a:tcPr>
                </a:tc>
              </a:tr>
              <a:tr h="261000">
                <a:tc>
                  <a:txBody>
                    <a:bodyPr>
                      <a:noAutofit/>
                    </a:bodyPr>
                    <a:p>
                      <a:pPr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ru-RU" sz="10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</a:t>
                      </a:r>
                      <a:r>
                        <a:rPr b="0" lang="ru-RU" sz="10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-доплаты к пенсиям</a:t>
                      </a:r>
                      <a:endParaRPr b="0" lang="ru-RU" sz="10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2cff8"/>
                    </a:solidFill>
                  </a:tcPr>
                </a:tc>
                <a:tc>
                  <a:txBody>
                    <a:bodyPr>
                      <a:noAutofit/>
                    </a:bodyPr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ru-RU" sz="12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6 100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59aaf2"/>
                    </a:solidFill>
                  </a:tcPr>
                </a:tc>
                <a:tc>
                  <a:txBody>
                    <a:bodyPr>
                      <a:noAutofit/>
                    </a:bodyPr>
                    <a:p>
                      <a:pPr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ru-RU" sz="12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222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59aaf2"/>
                    </a:solidFill>
                  </a:tcPr>
                </a:tc>
              </a:tr>
              <a:tr h="261000">
                <a:tc>
                  <a:txBody>
                    <a:bodyPr>
                      <a:noAutofit/>
                    </a:bodyPr>
                    <a:p>
                      <a:pPr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ru-RU" sz="10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</a:t>
                      </a:r>
                      <a:r>
                        <a:rPr b="0" lang="ru-RU" sz="10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-осуществление  мер социальной поддержки работникам образовательных учреждений</a:t>
                      </a:r>
                      <a:endParaRPr b="0" lang="ru-RU" sz="10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2cff8"/>
                    </a:solidFill>
                  </a:tcPr>
                </a:tc>
                <a:tc>
                  <a:txBody>
                    <a:bodyPr>
                      <a:noAutofit/>
                    </a:bodyPr>
                    <a:p>
                      <a:pPr algn="r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ru-RU" sz="12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6 143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59aaf2"/>
                    </a:solidFill>
                  </a:tcPr>
                </a:tc>
                <a:tc>
                  <a:txBody>
                    <a:bodyPr>
                      <a:noAutofit/>
                    </a:bodyPr>
                    <a:p>
                      <a:pPr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ru-RU" sz="12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77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59aaf2"/>
                    </a:solidFill>
                  </a:tcPr>
                </a:tc>
              </a:tr>
              <a:tr h="261000">
                <a:tc>
                  <a:txBody>
                    <a:bodyPr>
                      <a:noAutofit/>
                    </a:bodyPr>
                    <a:p>
                      <a:pPr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ru-RU" sz="10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</a:t>
                      </a:r>
                      <a:r>
                        <a:rPr b="0" lang="ru-RU" sz="10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-обеспечение жильем молодых семей</a:t>
                      </a:r>
                      <a:endParaRPr b="0" lang="ru-RU" sz="10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2cff8"/>
                    </a:solidFill>
                  </a:tcPr>
                </a:tc>
                <a:tc>
                  <a:txBody>
                    <a:bodyPr>
                      <a:noAutofit/>
                    </a:bodyPr>
                    <a:p>
                      <a:pPr algn="r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ru-RU" sz="12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22 399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59aaf2"/>
                    </a:solidFill>
                  </a:tcPr>
                </a:tc>
                <a:tc>
                  <a:txBody>
                    <a:bodyPr>
                      <a:noAutofit/>
                    </a:bodyPr>
                    <a:p>
                      <a:pPr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ru-RU" sz="12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24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59aaf2"/>
                    </a:solidFill>
                  </a:tcPr>
                </a:tc>
              </a:tr>
              <a:tr h="371880">
                <a:tc>
                  <a:txBody>
                    <a:bodyPr>
                      <a:noAutofit/>
                    </a:bodyPr>
                    <a:p>
                      <a:pPr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ru-RU" sz="10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</a:t>
                      </a:r>
                      <a:r>
                        <a:rPr b="0" lang="ru-RU" sz="10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-компенсационные выплаты  по обеспечению  мер соц.поддержки по оплате ЖКУ ветеранам труда Курской области и многодетным семьям</a:t>
                      </a:r>
                      <a:endParaRPr b="0" lang="ru-RU" sz="10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2cff8"/>
                    </a:solidFill>
                  </a:tcPr>
                </a:tc>
                <a:tc>
                  <a:txBody>
                    <a:bodyPr>
                      <a:noAutofit/>
                    </a:bodyPr>
                    <a:p>
                      <a:pPr algn="r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ru-RU" sz="12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119 396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59aaf2"/>
                    </a:solidFill>
                  </a:tcPr>
                </a:tc>
                <a:tc>
                  <a:txBody>
                    <a:bodyPr>
                      <a:noAutofit/>
                    </a:bodyPr>
                    <a:p>
                      <a:pPr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ru-RU" sz="12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16 213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59aaf2"/>
                    </a:solidFill>
                  </a:tcPr>
                </a:tc>
              </a:tr>
              <a:tr h="371880">
                <a:tc>
                  <a:txBody>
                    <a:bodyPr>
                      <a:noAutofit/>
                    </a:bodyPr>
                    <a:p>
                      <a:pPr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ru-RU" sz="10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</a:t>
                      </a:r>
                      <a:r>
                        <a:rPr b="0" lang="ru-RU" sz="10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-обеспечение мер социальной поддержки реабилитированным лицам и лицам, пострадавшим от политических репрессий</a:t>
                      </a:r>
                      <a:endParaRPr b="0" lang="ru-RU" sz="10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2cff8"/>
                    </a:solidFill>
                  </a:tcPr>
                </a:tc>
                <a:tc>
                  <a:txBody>
                    <a:bodyPr>
                      <a:noAutofit/>
                    </a:bodyPr>
                    <a:p>
                      <a:pPr algn="r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ru-RU" sz="12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6 982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59aaf2"/>
                    </a:solidFill>
                  </a:tcPr>
                </a:tc>
                <a:tc>
                  <a:txBody>
                    <a:bodyPr>
                      <a:noAutofit/>
                    </a:bodyPr>
                    <a:p>
                      <a:pPr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ru-RU" sz="12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256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59aaf2"/>
                    </a:solidFill>
                  </a:tcPr>
                </a:tc>
              </a:tr>
              <a:tr h="371880">
                <a:tc>
                  <a:txBody>
                    <a:bodyPr>
                      <a:noAutofit/>
                    </a:bodyPr>
                    <a:p>
                      <a:pPr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ru-RU" sz="10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-компенсацию части родительской платы на содержание ребенка в  муниципальных учреждениях, реализующих основную общеобразовательную программу дошкольного образования</a:t>
                      </a:r>
                      <a:endParaRPr b="0" lang="ru-RU" sz="10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2cff8"/>
                    </a:solidFill>
                  </a:tcPr>
                </a:tc>
                <a:tc>
                  <a:txBody>
                    <a:bodyPr>
                      <a:noAutofit/>
                    </a:bodyPr>
                    <a:p>
                      <a:pPr algn="r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ru-RU" sz="12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70 972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59aaf2"/>
                    </a:solidFill>
                  </a:tcPr>
                </a:tc>
                <a:tc>
                  <a:txBody>
                    <a:bodyPr>
                      <a:noAutofit/>
                    </a:bodyPr>
                    <a:p>
                      <a:pPr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ru-RU" sz="12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20 000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59aaf2"/>
                    </a:solidFill>
                  </a:tcPr>
                </a:tc>
              </a:tr>
              <a:tr h="261000">
                <a:tc>
                  <a:txBody>
                    <a:bodyPr>
                      <a:noAutofit/>
                    </a:bodyPr>
                    <a:p>
                      <a:pPr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ru-RU" sz="10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-льготное торговое обслуживание и выплату денежной компенсации</a:t>
                      </a:r>
                      <a:endParaRPr b="0" lang="ru-RU" sz="10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2cff8"/>
                    </a:solidFill>
                  </a:tcPr>
                </a:tc>
                <a:tc>
                  <a:txBody>
                    <a:bodyPr>
                      <a:noAutofit/>
                    </a:bodyPr>
                    <a:p>
                      <a:pPr algn="r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ru-RU" sz="12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6 202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59aaf2"/>
                    </a:solidFill>
                  </a:tcPr>
                </a:tc>
                <a:tc>
                  <a:txBody>
                    <a:bodyPr>
                      <a:noAutofit/>
                    </a:bodyPr>
                    <a:p>
                      <a:pPr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ru-RU" sz="12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842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59aaf2"/>
                    </a:solidFill>
                  </a:tcPr>
                </a:tc>
              </a:tr>
              <a:tr h="261000">
                <a:tc>
                  <a:txBody>
                    <a:bodyPr>
                      <a:noAutofit/>
                    </a:bodyPr>
                    <a:p>
                      <a:pPr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ru-RU" sz="10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-выплату  гражданам субсидий на оплату жилья и коммунальных услуг</a:t>
                      </a:r>
                      <a:endParaRPr b="0" lang="ru-RU" sz="10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2cff8"/>
                    </a:solidFill>
                  </a:tcPr>
                </a:tc>
                <a:tc>
                  <a:txBody>
                    <a:bodyPr>
                      <a:noAutofit/>
                    </a:bodyPr>
                    <a:p>
                      <a:pPr algn="r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ru-RU" sz="12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105 610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59aaf2"/>
                    </a:solidFill>
                  </a:tcPr>
                </a:tc>
                <a:tc>
                  <a:txBody>
                    <a:bodyPr>
                      <a:noAutofit/>
                    </a:bodyPr>
                    <a:p>
                      <a:pPr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ru-RU" sz="12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5 672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59aaf2"/>
                    </a:solidFill>
                  </a:tcPr>
                </a:tc>
              </a:tr>
              <a:tr h="261000">
                <a:tc>
                  <a:txBody>
                    <a:bodyPr>
                      <a:noAutofit/>
                    </a:bodyPr>
                    <a:p>
                      <a:pPr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ru-RU" sz="10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-обеспечение мер социальной поддержки ветеранов труда и труженикам тыла</a:t>
                      </a:r>
                      <a:endParaRPr b="0" lang="ru-RU" sz="10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2cff8"/>
                    </a:solidFill>
                  </a:tcPr>
                </a:tc>
                <a:tc>
                  <a:txBody>
                    <a:bodyPr>
                      <a:noAutofit/>
                    </a:bodyPr>
                    <a:p>
                      <a:pPr algn="r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en-US" sz="12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</a:t>
                      </a:r>
                      <a:r>
                        <a:rPr b="0" lang="ru-RU" sz="12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66</a:t>
                      </a:r>
                      <a:r>
                        <a:rPr b="0" lang="en-US" sz="12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</a:t>
                      </a:r>
                      <a:r>
                        <a:rPr b="0" lang="ru-RU" sz="12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593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59aaf2"/>
                    </a:solidFill>
                  </a:tcPr>
                </a:tc>
                <a:tc>
                  <a:txBody>
                    <a:bodyPr>
                      <a:noAutofit/>
                    </a:bodyPr>
                    <a:p>
                      <a:pPr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ru-RU" sz="12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29 857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59aaf2"/>
                    </a:solidFill>
                  </a:tcPr>
                </a:tc>
              </a:tr>
              <a:tr h="261000">
                <a:tc>
                  <a:txBody>
                    <a:bodyPr>
                      <a:noAutofit/>
                    </a:bodyPr>
                    <a:p>
                      <a:pPr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ru-RU" sz="10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-выплату лицам, награжденным почетным знаком города Курска «За особые заслуги перед городом Курска»</a:t>
                      </a:r>
                      <a:endParaRPr b="0" lang="ru-RU" sz="10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2cff8"/>
                    </a:solidFill>
                  </a:tcPr>
                </a:tc>
                <a:tc>
                  <a:txBody>
                    <a:bodyPr>
                      <a:noAutofit/>
                    </a:bodyPr>
                    <a:p>
                      <a:pPr algn="r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en-US" sz="12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 </a:t>
                      </a:r>
                      <a:r>
                        <a:rPr b="0" lang="ru-RU" sz="12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161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59aaf2"/>
                    </a:solidFill>
                  </a:tcPr>
                </a:tc>
                <a:tc>
                  <a:txBody>
                    <a:bodyPr>
                      <a:noAutofit/>
                    </a:bodyPr>
                    <a:p>
                      <a:pPr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ru-RU" sz="12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121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59aaf2"/>
                    </a:solidFill>
                  </a:tcPr>
                </a:tc>
              </a:tr>
              <a:tr h="261000">
                <a:tc>
                  <a:txBody>
                    <a:bodyPr>
                      <a:noAutofit/>
                    </a:bodyPr>
                    <a:p>
                      <a:pPr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ru-RU" sz="10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-выплату пенсии за звание «Почетный гражданин города Курска»</a:t>
                      </a:r>
                      <a:endParaRPr b="0" lang="ru-RU" sz="10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2cff8"/>
                    </a:solidFill>
                  </a:tcPr>
                </a:tc>
                <a:tc>
                  <a:txBody>
                    <a:bodyPr>
                      <a:noAutofit/>
                    </a:bodyPr>
                    <a:p>
                      <a:pPr algn="r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en-US" sz="12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 </a:t>
                      </a:r>
                      <a:r>
                        <a:rPr b="0" lang="ru-RU" sz="12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821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59aaf2"/>
                    </a:solidFill>
                  </a:tcPr>
                </a:tc>
                <a:tc>
                  <a:txBody>
                    <a:bodyPr>
                      <a:noAutofit/>
                    </a:bodyPr>
                    <a:p>
                      <a:pPr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ru-RU" sz="12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49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59aaf2"/>
                    </a:solidFill>
                  </a:tcPr>
                </a:tc>
              </a:tr>
              <a:tr h="261000">
                <a:tc>
                  <a:txBody>
                    <a:bodyPr>
                      <a:noAutofit/>
                    </a:bodyPr>
                    <a:p>
                      <a:pPr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ru-RU" sz="10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</a:t>
                      </a:r>
                      <a:r>
                        <a:rPr b="0" lang="ru-RU" sz="10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-материальная  помощь отдельной категории граждан и адресная поддержка алкоголе и наркозависимым лицам</a:t>
                      </a:r>
                      <a:endParaRPr b="0" lang="ru-RU" sz="10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2cff8"/>
                    </a:solidFill>
                  </a:tcPr>
                </a:tc>
                <a:tc>
                  <a:txBody>
                    <a:bodyPr>
                      <a:noAutofit/>
                    </a:bodyPr>
                    <a:p>
                      <a:pPr algn="r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ru-RU" sz="12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8 034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59aaf2"/>
                    </a:solidFill>
                  </a:tcPr>
                </a:tc>
                <a:tc>
                  <a:txBody>
                    <a:bodyPr>
                      <a:noAutofit/>
                    </a:bodyPr>
                    <a:p>
                      <a:pPr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ru-RU" sz="12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675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59aaf2"/>
                    </a:solidFill>
                  </a:tcPr>
                </a:tc>
              </a:tr>
              <a:tr h="261000">
                <a:tc>
                  <a:txBody>
                    <a:bodyPr>
                      <a:noAutofit/>
                    </a:bodyPr>
                    <a:p>
                      <a:pPr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ru-RU" sz="10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-содержание детей в приемных семьях и семьях опекунов (попечителей)</a:t>
                      </a:r>
                      <a:endParaRPr b="0" lang="ru-RU" sz="10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2cff8"/>
                    </a:solidFill>
                  </a:tcPr>
                </a:tc>
                <a:tc>
                  <a:txBody>
                    <a:bodyPr>
                      <a:noAutofit/>
                    </a:bodyPr>
                    <a:p>
                      <a:pPr algn="r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ru-RU" sz="12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63 773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59aaf2"/>
                    </a:solidFill>
                  </a:tcPr>
                </a:tc>
                <a:tc>
                  <a:txBody>
                    <a:bodyPr>
                      <a:noAutofit/>
                    </a:bodyPr>
                    <a:p>
                      <a:pPr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ru-RU" sz="12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540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59aaf2"/>
                    </a:solidFill>
                  </a:tcPr>
                </a:tc>
              </a:tr>
              <a:tr h="261000">
                <a:tc>
                  <a:txBody>
                    <a:bodyPr>
                      <a:noAutofit/>
                    </a:bodyPr>
                    <a:p>
                      <a:pPr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ru-RU" sz="10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-МБУ «Социальная гостиная  для оказания помощи женщинам с детьми, оказавшимся в трудной жизненной ситуации»</a:t>
                      </a:r>
                      <a:endParaRPr b="0" lang="ru-RU" sz="10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2cff8"/>
                    </a:solidFill>
                  </a:tcPr>
                </a:tc>
                <a:tc>
                  <a:txBody>
                    <a:bodyPr>
                      <a:noAutofit/>
                    </a:bodyPr>
                    <a:p>
                      <a:pPr algn="r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ru-RU" sz="12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4 082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59aaf2"/>
                    </a:solidFill>
                  </a:tcPr>
                </a:tc>
                <a:tc>
                  <a:txBody>
                    <a:bodyPr>
                      <a:noAutofit/>
                    </a:bodyPr>
                    <a:p>
                      <a:pPr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ru-RU" sz="12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11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59aaf2"/>
                    </a:solidFill>
                  </a:tcPr>
                </a:tc>
              </a:tr>
              <a:tr h="261000">
                <a:tc>
                  <a:txBody>
                    <a:bodyPr>
                      <a:noAutofit/>
                    </a:bodyPr>
                    <a:p>
                      <a:pPr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ru-RU" sz="10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- оплату ЖКУ отдельным категориям граждан</a:t>
                      </a:r>
                      <a:endParaRPr b="0" lang="ru-RU" sz="10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2cff8"/>
                    </a:solidFill>
                  </a:tcPr>
                </a:tc>
                <a:tc>
                  <a:txBody>
                    <a:bodyPr>
                      <a:noAutofit/>
                    </a:bodyPr>
                    <a:p>
                      <a:pPr algn="r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ru-RU" sz="12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230 072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59aaf2"/>
                    </a:solidFill>
                  </a:tcPr>
                </a:tc>
                <a:tc>
                  <a:txBody>
                    <a:bodyPr>
                      <a:noAutofit/>
                    </a:bodyPr>
                    <a:p>
                      <a:pPr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ru-RU" sz="12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37 310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59aaf2"/>
                    </a:solidFill>
                  </a:tcPr>
                </a:tc>
              </a:tr>
              <a:tr h="371880">
                <a:tc>
                  <a:txBody>
                    <a:bodyPr>
                      <a:noAutofit/>
                    </a:bodyPr>
                    <a:p>
                      <a:pPr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ru-RU" sz="10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- содержание работников,  выполняющие государственные полномочия Курской области  и за счет средств бюджета города в сфере социальной защиты населения</a:t>
                      </a:r>
                      <a:endParaRPr b="0" lang="ru-RU" sz="10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2cff8"/>
                    </a:solidFill>
                  </a:tcPr>
                </a:tc>
                <a:tc>
                  <a:txBody>
                    <a:bodyPr>
                      <a:noAutofit/>
                    </a:bodyPr>
                    <a:p>
                      <a:pPr algn="r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ru-RU" sz="12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101 764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59aaf2"/>
                    </a:solidFill>
                  </a:tcPr>
                </a:tc>
                <a:tc>
                  <a:txBody>
                    <a:bodyPr>
                      <a:noAutofit/>
                    </a:bodyPr>
                    <a:p>
                      <a:pPr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ru-RU" sz="12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128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59aaf2"/>
                    </a:solidFill>
                  </a:tcPr>
                </a:tc>
              </a:tr>
              <a:tr h="261000">
                <a:tc>
                  <a:txBody>
                    <a:bodyPr>
                      <a:noAutofit/>
                    </a:bodyPr>
                    <a:p>
                      <a:pPr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ru-RU" sz="10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- поддержку отдельных категорий граждан по уплате взноса на капитальный ремонт в многоквартирных домах</a:t>
                      </a:r>
                      <a:endParaRPr b="0" lang="ru-RU" sz="10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2cff8"/>
                    </a:solidFill>
                  </a:tcPr>
                </a:tc>
                <a:tc>
                  <a:txBody>
                    <a:bodyPr>
                      <a:noAutofit/>
                    </a:bodyPr>
                    <a:p>
                      <a:pPr algn="r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ru-RU" sz="12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691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59aaf2"/>
                    </a:solidFill>
                  </a:tcPr>
                </a:tc>
                <a:tc>
                  <a:txBody>
                    <a:bodyPr>
                      <a:noAutofit/>
                    </a:bodyPr>
                    <a:p>
                      <a:pPr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ru-RU" sz="12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410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59aaf2"/>
                    </a:solidFill>
                  </a:tcPr>
                </a:tc>
              </a:tr>
              <a:tr h="261000">
                <a:tc>
                  <a:txBody>
                    <a:bodyPr>
                      <a:noAutofit/>
                    </a:bodyPr>
                    <a:p>
                      <a:pPr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ru-RU" sz="10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</a:t>
                      </a:r>
                      <a:r>
                        <a:rPr b="0" lang="ru-RU" sz="10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-выплату пособия на детей</a:t>
                      </a:r>
                      <a:endParaRPr b="0" lang="ru-RU" sz="10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2cff8"/>
                    </a:solidFill>
                  </a:tcPr>
                </a:tc>
                <a:tc>
                  <a:txBody>
                    <a:bodyPr>
                      <a:noAutofit/>
                    </a:bodyPr>
                    <a:p>
                      <a:pPr algn="r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ru-RU" sz="12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701 471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59aaf2"/>
                    </a:solidFill>
                  </a:tcPr>
                </a:tc>
                <a:tc>
                  <a:txBody>
                    <a:bodyPr>
                      <a:noAutofit/>
                    </a:bodyPr>
                    <a:p>
                      <a:pPr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ru-RU" sz="12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3 918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59aaf2"/>
                    </a:solidFill>
                  </a:tcPr>
                </a:tc>
              </a:tr>
            </a:tbl>
          </a:graphicData>
        </a:graphic>
      </p:graphicFrame>
      <p:pic>
        <p:nvPicPr>
          <p:cNvPr id="368" name="Рисунок 19" descr="header2.jpg"/>
          <p:cNvPicPr/>
          <p:nvPr/>
        </p:nvPicPr>
        <p:blipFill>
          <a:blip r:embed="rId6"/>
          <a:stretch/>
        </p:blipFill>
        <p:spPr>
          <a:xfrm>
            <a:off x="0" y="0"/>
            <a:ext cx="9143640" cy="856800"/>
          </a:xfrm>
          <a:prstGeom prst="rect">
            <a:avLst/>
          </a:prstGeom>
          <a:ln w="0">
            <a:noFill/>
          </a:ln>
        </p:spPr>
      </p:pic>
      <p:sp>
        <p:nvSpPr>
          <p:cNvPr id="369" name="TextShape 9"/>
          <p:cNvSpPr txBox="1"/>
          <p:nvPr/>
        </p:nvSpPr>
        <p:spPr>
          <a:xfrm>
            <a:off x="8572320" y="7101360"/>
            <a:ext cx="571320" cy="3646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p>
            <a:pPr algn="r">
              <a:lnSpc>
                <a:spcPct val="100000"/>
              </a:lnSpc>
            </a:pPr>
            <a:fld id="{B508969B-6B46-4427-AD8F-C6DEB4FFC92B}" type="slidenum">
              <a:rPr b="0" lang="ru-RU" sz="1200" spc="-1" strike="noStrike">
                <a:solidFill>
                  <a:srgbClr val="035c75"/>
                </a:solidFill>
                <a:latin typeface="Arial"/>
              </a:rPr>
              <a:t>&lt;номер&gt;</a:t>
            </a:fld>
            <a:endParaRPr b="0" lang="ru-RU" sz="1200" spc="-1" strike="noStrike">
              <a:latin typeface="Times New Roman"/>
            </a:endParaRPr>
          </a:p>
        </p:txBody>
      </p:sp>
      <p:pic>
        <p:nvPicPr>
          <p:cNvPr id="370" name="Picture 2" descr="http://yuzgu.ru/images/files/gerb-kursk.png"/>
          <p:cNvPicPr/>
          <p:nvPr/>
        </p:nvPicPr>
        <p:blipFill>
          <a:blip r:embed="rId7"/>
          <a:stretch/>
        </p:blipFill>
        <p:spPr>
          <a:xfrm>
            <a:off x="4071960" y="0"/>
            <a:ext cx="1071360" cy="8568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1" name="Text Box 2" descr=""/>
          <p:cNvPicPr/>
          <p:nvPr/>
        </p:nvPicPr>
        <p:blipFill>
          <a:blip r:embed="rId1">
            <a:alphaModFix amt="0"/>
          </a:blip>
          <a:stretch/>
        </p:blipFill>
        <p:spPr>
          <a:xfrm rot="10800000">
            <a:off x="-12240" y="688320"/>
            <a:ext cx="9156600" cy="6169320"/>
          </a:xfrm>
          <a:prstGeom prst="rect">
            <a:avLst/>
          </a:prstGeom>
          <a:ln w="0">
            <a:noFill/>
          </a:ln>
        </p:spPr>
      </p:pic>
      <p:sp>
        <p:nvSpPr>
          <p:cNvPr id="372" name="CustomShape 1"/>
          <p:cNvSpPr/>
          <p:nvPr/>
        </p:nvSpPr>
        <p:spPr>
          <a:xfrm>
            <a:off x="7705800" y="649440"/>
            <a:ext cx="472680" cy="479160"/>
          </a:xfrm>
          <a:prstGeom prst="rect">
            <a:avLst/>
          </a:prstGeom>
          <a:blipFill rotWithShape="0">
            <a:blip r:embed="rId2"/>
            <a:stretch/>
          </a:blipFill>
          <a:ln w="9525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73" name="CustomShape 2"/>
          <p:cNvSpPr/>
          <p:nvPr/>
        </p:nvSpPr>
        <p:spPr>
          <a:xfrm>
            <a:off x="8294760" y="1000080"/>
            <a:ext cx="474480" cy="479160"/>
          </a:xfrm>
          <a:prstGeom prst="rect">
            <a:avLst/>
          </a:prstGeom>
          <a:blipFill rotWithShape="0">
            <a:blip r:embed="rId3"/>
            <a:stretch/>
          </a:blipFill>
          <a:ln w="9525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74" name="CustomShape 3"/>
          <p:cNvSpPr/>
          <p:nvPr/>
        </p:nvSpPr>
        <p:spPr>
          <a:xfrm>
            <a:off x="6586560" y="1351080"/>
            <a:ext cx="474480" cy="479160"/>
          </a:xfrm>
          <a:prstGeom prst="rect">
            <a:avLst/>
          </a:prstGeom>
          <a:blipFill rotWithShape="0">
            <a:blip r:embed="rId4"/>
            <a:stretch/>
          </a:blipFill>
          <a:ln w="9525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75" name="CustomShape 4"/>
          <p:cNvSpPr/>
          <p:nvPr/>
        </p:nvSpPr>
        <p:spPr>
          <a:xfrm>
            <a:off x="8423280" y="268200"/>
            <a:ext cx="196560" cy="198000"/>
          </a:xfrm>
          <a:prstGeom prst="rect">
            <a:avLst/>
          </a:prstGeom>
          <a:blipFill rotWithShape="0">
            <a:blip r:embed="rId5"/>
            <a:stretch/>
          </a:blipFill>
          <a:ln w="9525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76" name="CustomShape 5"/>
          <p:cNvSpPr/>
          <p:nvPr/>
        </p:nvSpPr>
        <p:spPr>
          <a:xfrm rot="567000">
            <a:off x="2340000" y="3284640"/>
            <a:ext cx="647280" cy="132840"/>
          </a:xfrm>
          <a:prstGeom prst="rect">
            <a:avLst/>
          </a:prstGeom>
          <a:noFill/>
          <a:ln w="0">
            <a:noFill/>
          </a:ln>
          <a:effectLst>
            <a:outerShdw algn="t" blurRad="50800" dir="5400000" dist="38160" rotWithShape="0">
              <a:srgbClr val="000000">
                <a:alpha val="40000"/>
              </a:srgbClr>
            </a:outerShdw>
          </a:effectLst>
        </p:spPr>
        <p:style>
          <a:lnRef idx="0"/>
          <a:fillRef idx="0"/>
          <a:effectRef idx="0"/>
          <a:fontRef idx="minor"/>
        </p:style>
      </p:sp>
      <p:sp>
        <p:nvSpPr>
          <p:cNvPr id="377" name="CustomShape 6"/>
          <p:cNvSpPr/>
          <p:nvPr/>
        </p:nvSpPr>
        <p:spPr>
          <a:xfrm rot="21200400">
            <a:off x="6438600" y="3106440"/>
            <a:ext cx="647280" cy="132840"/>
          </a:xfrm>
          <a:prstGeom prst="rect">
            <a:avLst/>
          </a:prstGeom>
          <a:noFill/>
          <a:ln w="0">
            <a:noFill/>
          </a:ln>
          <a:effectLst>
            <a:outerShdw algn="t" blurRad="50800" dir="5400000" dist="38160" rotWithShape="0">
              <a:srgbClr val="000000">
                <a:alpha val="40000"/>
              </a:srgbClr>
            </a:outerShdw>
          </a:effectLst>
        </p:spPr>
        <p:style>
          <a:lnRef idx="0"/>
          <a:fillRef idx="0"/>
          <a:effectRef idx="0"/>
          <a:fontRef idx="minor"/>
        </p:style>
      </p:sp>
      <p:sp>
        <p:nvSpPr>
          <p:cNvPr id="378" name="CustomShape 7"/>
          <p:cNvSpPr/>
          <p:nvPr/>
        </p:nvSpPr>
        <p:spPr>
          <a:xfrm>
            <a:off x="0" y="1071720"/>
            <a:ext cx="9143640" cy="863640"/>
          </a:xfrm>
          <a:prstGeom prst="rect">
            <a:avLst/>
          </a:prstGeom>
          <a:noFill/>
          <a:ln w="0">
            <a:noFill/>
          </a:ln>
          <a:effectLst>
            <a:outerShdw algn="tl" blurRad="25400" dir="2700000" dist="25455" rotWithShape="0">
              <a:srgbClr val="000000">
                <a:alpha val="4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algn="ctr">
              <a:lnSpc>
                <a:spcPts val="2401"/>
              </a:lnSpc>
            </a:pPr>
            <a:r>
              <a:rPr b="1" lang="ru-RU" sz="2400" spc="-1" strike="noStrike">
                <a:solidFill>
                  <a:srgbClr val="9db9ff"/>
                </a:solidFill>
                <a:latin typeface="Arial Black"/>
              </a:rPr>
              <a:t>РАСХОДЫ БЮДЖЕТА ГОРОДА КУРСКА НА ФИЗКУЛЬТУРУ И СПОРТ ЗА 2020 ГОД</a:t>
            </a:r>
            <a:endParaRPr b="0" lang="ru-RU" sz="2400" spc="-1" strike="noStrike">
              <a:latin typeface="Arial"/>
            </a:endParaRPr>
          </a:p>
        </p:txBody>
      </p:sp>
      <p:sp>
        <p:nvSpPr>
          <p:cNvPr id="379" name="CustomShape 8"/>
          <p:cNvSpPr/>
          <p:nvPr/>
        </p:nvSpPr>
        <p:spPr>
          <a:xfrm>
            <a:off x="7102440" y="6464160"/>
            <a:ext cx="1828440" cy="364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80" name="CustomShape 9"/>
          <p:cNvSpPr/>
          <p:nvPr/>
        </p:nvSpPr>
        <p:spPr>
          <a:xfrm rot="16200000">
            <a:off x="-377640" y="4521240"/>
            <a:ext cx="1258560" cy="379080"/>
          </a:xfrm>
          <a:prstGeom prst="rect">
            <a:avLst/>
          </a:prstGeom>
          <a:blipFill rotWithShape="0">
            <a:blip r:embed="rId6"/>
            <a:stretch/>
          </a:blipFill>
          <a:ln w="9525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81" name="CustomShape 10"/>
          <p:cNvSpPr/>
          <p:nvPr/>
        </p:nvSpPr>
        <p:spPr>
          <a:xfrm>
            <a:off x="357120" y="3786120"/>
            <a:ext cx="8352720" cy="577080"/>
          </a:xfrm>
          <a:prstGeom prst="rect">
            <a:avLst/>
          </a:prstGeom>
          <a:noFill/>
          <a:ln w="9525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ru-RU" sz="1600" spc="-1" strike="noStrike">
                <a:solidFill>
                  <a:srgbClr val="000000"/>
                </a:solidFill>
                <a:latin typeface="Times New Roman"/>
              </a:rPr>
              <a:t>На проведение мероприятий в области физической культуры и спорта и содержание 14 учреждений из бюджета города Курска  направлены средства в следующих объемах:</a:t>
            </a:r>
            <a:endParaRPr b="0" lang="ru-RU" sz="1600" spc="-1" strike="noStrike">
              <a:latin typeface="Arial"/>
            </a:endParaRPr>
          </a:p>
        </p:txBody>
      </p:sp>
      <p:graphicFrame>
        <p:nvGraphicFramePr>
          <p:cNvPr id="382" name="Table 11"/>
          <p:cNvGraphicFramePr/>
          <p:nvPr/>
        </p:nvGraphicFramePr>
        <p:xfrm>
          <a:off x="142920" y="4429080"/>
          <a:ext cx="8821440" cy="559080"/>
        </p:xfrm>
        <a:graphic>
          <a:graphicData uri="http://schemas.openxmlformats.org/drawingml/2006/table">
            <a:tbl>
              <a:tblPr/>
              <a:tblGrid>
                <a:gridCol w="3298320"/>
                <a:gridCol w="3451320"/>
                <a:gridCol w="2071800"/>
              </a:tblGrid>
              <a:tr h="579240">
                <a:tc>
                  <a:txBody>
                    <a:bodyPr>
                      <a:noAutofit/>
                    </a:bodyPr>
                    <a:p>
                      <a:pPr algn="ctr">
                        <a:lnSpc>
                          <a:spcPts val="1919"/>
                        </a:lnSpc>
                        <a:tabLst>
                          <a:tab algn="l" pos="0"/>
                        </a:tabLst>
                      </a:pPr>
                      <a:r>
                        <a:rPr b="1" lang="ru-RU" sz="16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ПЛАН НА 2020ГОД </a:t>
                      </a:r>
                      <a:endParaRPr b="0" lang="ru-RU" sz="1600" spc="-1" strike="noStrike">
                        <a:latin typeface="Arial"/>
                      </a:endParaRPr>
                    </a:p>
                    <a:p>
                      <a:pPr algn="ctr">
                        <a:lnSpc>
                          <a:spcPts val="1919"/>
                        </a:lnSpc>
                        <a:tabLst>
                          <a:tab algn="l" pos="0"/>
                        </a:tabLst>
                      </a:pPr>
                      <a:r>
                        <a:rPr b="1" lang="ru-RU" sz="16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</a:t>
                      </a:r>
                      <a:r>
                        <a:rPr b="1" lang="ru-RU" sz="12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(ТЫС.РУБЛЕЙ)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c8e3fb"/>
                      </a:solidFill>
                    </a:lnL>
                    <a:lnR w="12240">
                      <a:solidFill>
                        <a:srgbClr val="c8e3fb"/>
                      </a:solidFill>
                    </a:lnR>
                    <a:lnT w="12240">
                      <a:solidFill>
                        <a:srgbClr val="c8e3fb"/>
                      </a:solidFill>
                    </a:lnT>
                    <a:lnB w="12240">
                      <a:solidFill>
                        <a:srgbClr val="c8e3fb"/>
                      </a:solidFill>
                    </a:lnB>
                    <a:solidFill>
                      <a:srgbClr val="dfeffd"/>
                    </a:solidFill>
                  </a:tcPr>
                </a:tc>
                <a:tc>
                  <a:txBody>
                    <a:bodyPr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spcBef>
                          <a:spcPts val="320"/>
                        </a:spcBef>
                        <a:tabLst>
                          <a:tab algn="l" pos="0"/>
                        </a:tabLst>
                      </a:pPr>
                      <a:r>
                        <a:rPr b="1" lang="ru-RU" sz="16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ИСПОЛНЕНО ЗА 2020 ГОД  </a:t>
                      </a:r>
                      <a:endParaRPr b="0" lang="ru-RU" sz="1600" spc="-1" strike="noStrike"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241"/>
                        </a:spcBef>
                        <a:tabLst>
                          <a:tab algn="l" pos="0"/>
                        </a:tabLst>
                      </a:pPr>
                      <a:r>
                        <a:rPr b="1" lang="ru-RU" sz="12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(ТЫС. РУБ.)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c8e3fb"/>
                      </a:solidFill>
                    </a:lnL>
                    <a:lnR w="12240">
                      <a:solidFill>
                        <a:srgbClr val="c8e3fb"/>
                      </a:solidFill>
                    </a:lnR>
                    <a:lnT w="12240">
                      <a:solidFill>
                        <a:srgbClr val="c8e3fb"/>
                      </a:solidFill>
                    </a:lnT>
                    <a:lnB w="12240">
                      <a:solidFill>
                        <a:srgbClr val="c8e3fb"/>
                      </a:solidFill>
                    </a:lnB>
                    <a:solidFill>
                      <a:srgbClr val="dfeffd"/>
                    </a:solidFill>
                  </a:tcPr>
                </a:tc>
                <a:tc>
                  <a:txBody>
                    <a:bodyPr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spcBef>
                          <a:spcPts val="320"/>
                        </a:spcBef>
                        <a:tabLst>
                          <a:tab algn="l" pos="0"/>
                        </a:tabLst>
                      </a:pPr>
                      <a:r>
                        <a:rPr b="1" lang="ru-RU" sz="16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% ИСПОЛНЕНИЯ</a:t>
                      </a:r>
                      <a:endParaRPr b="0" lang="ru-RU" sz="16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c8e3fb"/>
                      </a:solidFill>
                    </a:lnL>
                    <a:lnR w="12240">
                      <a:solidFill>
                        <a:srgbClr val="c8e3fb"/>
                      </a:solidFill>
                    </a:lnR>
                    <a:lnT w="12240">
                      <a:solidFill>
                        <a:srgbClr val="c8e3fb"/>
                      </a:solidFill>
                    </a:lnT>
                    <a:lnB w="12240">
                      <a:solidFill>
                        <a:srgbClr val="c8e3fb"/>
                      </a:solidFill>
                    </a:lnB>
                    <a:solidFill>
                      <a:srgbClr val="dfeffd"/>
                    </a:solidFill>
                  </a:tcPr>
                </a:tc>
              </a:tr>
              <a:tr h="436320">
                <a:tc>
                  <a:txBody>
                    <a:bodyPr lIns="9360" rIns="9360" tIns="9360" bIns="0" anchor="b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ru-RU" sz="28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73 938</a:t>
                      </a:r>
                      <a:endParaRPr b="0" lang="ru-RU" sz="28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c8e3fb"/>
                      </a:solidFill>
                    </a:lnL>
                    <a:lnR w="12240">
                      <a:solidFill>
                        <a:srgbClr val="c8e3fb"/>
                      </a:solidFill>
                    </a:lnR>
                    <a:lnT w="12240">
                      <a:solidFill>
                        <a:srgbClr val="c8e3fb"/>
                      </a:solidFill>
                    </a:lnT>
                    <a:lnB w="12240">
                      <a:solidFill>
                        <a:srgbClr val="c8e3fb"/>
                      </a:solidFill>
                    </a:lnB>
                    <a:solidFill>
                      <a:srgbClr val="a2cff8"/>
                    </a:solidFill>
                  </a:tcPr>
                </a:tc>
                <a:tc>
                  <a:txBody>
                    <a:bodyPr lIns="9360" rIns="9360" tIns="9360" bIns="0" anchor="b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ru-RU" sz="28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71 538</a:t>
                      </a:r>
                      <a:endParaRPr b="0" lang="ru-RU" sz="28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c8e3fb"/>
                      </a:solidFill>
                    </a:lnL>
                    <a:lnR w="12240">
                      <a:solidFill>
                        <a:srgbClr val="c8e3fb"/>
                      </a:solidFill>
                    </a:lnR>
                    <a:lnT w="12240">
                      <a:solidFill>
                        <a:srgbClr val="c8e3fb"/>
                      </a:solidFill>
                    </a:lnT>
                    <a:lnB w="12240">
                      <a:solidFill>
                        <a:srgbClr val="c8e3fb"/>
                      </a:solidFill>
                    </a:lnB>
                    <a:solidFill>
                      <a:srgbClr val="a2cff8"/>
                    </a:solidFill>
                  </a:tcPr>
                </a:tc>
                <a:tc>
                  <a:txBody>
                    <a:bodyPr lIns="9360" rIns="9360" tIns="9360" bIns="0" anchor="b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ru-RU" sz="28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96,8</a:t>
                      </a:r>
                      <a:endParaRPr b="0" lang="ru-RU" sz="28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c8e3fb"/>
                      </a:solidFill>
                    </a:lnL>
                    <a:lnR w="12240">
                      <a:solidFill>
                        <a:srgbClr val="c8e3fb"/>
                      </a:solidFill>
                    </a:lnR>
                    <a:lnT w="12240">
                      <a:solidFill>
                        <a:srgbClr val="c8e3fb"/>
                      </a:solidFill>
                    </a:lnT>
                    <a:lnB w="12240">
                      <a:solidFill>
                        <a:srgbClr val="c8e3fb"/>
                      </a:solidFill>
                    </a:lnB>
                    <a:solidFill>
                      <a:srgbClr val="a2cff8"/>
                    </a:solidFill>
                  </a:tcPr>
                </a:tc>
              </a:tr>
            </a:tbl>
          </a:graphicData>
        </a:graphic>
      </p:graphicFrame>
      <p:pic>
        <p:nvPicPr>
          <p:cNvPr id="383" name="Рисунок 22" descr="header2.jpg"/>
          <p:cNvPicPr/>
          <p:nvPr/>
        </p:nvPicPr>
        <p:blipFill>
          <a:blip r:embed="rId7"/>
          <a:stretch/>
        </p:blipFill>
        <p:spPr>
          <a:xfrm>
            <a:off x="0" y="0"/>
            <a:ext cx="9143640" cy="1052280"/>
          </a:xfrm>
          <a:prstGeom prst="rect">
            <a:avLst/>
          </a:prstGeom>
          <a:ln w="0">
            <a:noFill/>
          </a:ln>
        </p:spPr>
      </p:pic>
      <p:sp>
        <p:nvSpPr>
          <p:cNvPr id="384" name="TextShape 12"/>
          <p:cNvSpPr txBox="1"/>
          <p:nvPr/>
        </p:nvSpPr>
        <p:spPr>
          <a:xfrm>
            <a:off x="8381880" y="6643800"/>
            <a:ext cx="761760" cy="213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p>
            <a:pPr algn="r">
              <a:lnSpc>
                <a:spcPct val="100000"/>
              </a:lnSpc>
            </a:pPr>
            <a:fld id="{6A58B878-723C-430B-B582-0B6648507953}" type="slidenum">
              <a:rPr b="0" lang="ru-RU" sz="1200" spc="-1" strike="noStrike">
                <a:solidFill>
                  <a:srgbClr val="035c75"/>
                </a:solidFill>
                <a:latin typeface="Arial"/>
              </a:rPr>
              <a:t>&lt;номер&gt;</a:t>
            </a:fld>
            <a:endParaRPr b="0" lang="ru-RU" sz="1200" spc="-1" strike="noStrike">
              <a:latin typeface="Times New Roman"/>
            </a:endParaRPr>
          </a:p>
        </p:txBody>
      </p:sp>
      <p:sp>
        <p:nvSpPr>
          <p:cNvPr id="385" name="CustomShape 13"/>
          <p:cNvSpPr/>
          <p:nvPr/>
        </p:nvSpPr>
        <p:spPr>
          <a:xfrm>
            <a:off x="155520" y="-144360"/>
            <a:ext cx="304560" cy="304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86" name="CustomShape 14"/>
          <p:cNvSpPr/>
          <p:nvPr/>
        </p:nvSpPr>
        <p:spPr>
          <a:xfrm>
            <a:off x="155520" y="-144360"/>
            <a:ext cx="304560" cy="304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87" name="CustomShape 15"/>
          <p:cNvSpPr/>
          <p:nvPr/>
        </p:nvSpPr>
        <p:spPr>
          <a:xfrm>
            <a:off x="155520" y="-144360"/>
            <a:ext cx="304560" cy="304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388" name="Picture 8" descr="http://gov.cap.ru/UserFiles/orgs/GrvId_20/dekada_sporta.jpg"/>
          <p:cNvPicPr/>
          <p:nvPr/>
        </p:nvPicPr>
        <p:blipFill>
          <a:blip r:embed="rId8"/>
          <a:stretch/>
        </p:blipFill>
        <p:spPr>
          <a:xfrm>
            <a:off x="5072040" y="1643040"/>
            <a:ext cx="3571560" cy="2356920"/>
          </a:xfrm>
          <a:prstGeom prst="rect">
            <a:avLst/>
          </a:prstGeom>
          <a:ln w="0">
            <a:noFill/>
          </a:ln>
          <a:effectLst>
            <a:softEdge rad="317520"/>
          </a:effectLst>
        </p:spPr>
      </p:pic>
      <p:pic>
        <p:nvPicPr>
          <p:cNvPr id="389" name="Picture 10" descr="http://egoland.ru/myimages/sport200.jpg"/>
          <p:cNvPicPr/>
          <p:nvPr/>
        </p:nvPicPr>
        <p:blipFill>
          <a:blip r:embed="rId9"/>
          <a:stretch/>
        </p:blipFill>
        <p:spPr>
          <a:xfrm>
            <a:off x="785880" y="1785960"/>
            <a:ext cx="3214440" cy="2167920"/>
          </a:xfrm>
          <a:prstGeom prst="rect">
            <a:avLst/>
          </a:prstGeom>
          <a:ln w="0">
            <a:noFill/>
          </a:ln>
          <a:effectLst>
            <a:softEdge rad="317520"/>
          </a:effectLst>
        </p:spPr>
      </p:pic>
      <p:pic>
        <p:nvPicPr>
          <p:cNvPr id="390" name="Picture 2" descr="http://yuzgu.ru/images/files/gerb-kursk.png"/>
          <p:cNvPicPr/>
          <p:nvPr/>
        </p:nvPicPr>
        <p:blipFill>
          <a:blip r:embed="rId10"/>
          <a:stretch/>
        </p:blipFill>
        <p:spPr>
          <a:xfrm>
            <a:off x="3996000" y="0"/>
            <a:ext cx="1147320" cy="1071360"/>
          </a:xfrm>
          <a:prstGeom prst="rect">
            <a:avLst/>
          </a:prstGeom>
          <a:ln w="0">
            <a:noFill/>
          </a:ln>
        </p:spPr>
      </p:pic>
      <p:sp>
        <p:nvSpPr>
          <p:cNvPr id="391" name="CustomShape 16"/>
          <p:cNvSpPr/>
          <p:nvPr/>
        </p:nvSpPr>
        <p:spPr>
          <a:xfrm>
            <a:off x="428760" y="5500800"/>
            <a:ext cx="8352720" cy="577080"/>
          </a:xfrm>
          <a:prstGeom prst="rect">
            <a:avLst/>
          </a:prstGeom>
          <a:noFill/>
          <a:ln w="9525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ru-RU" sz="1600" spc="-1" strike="noStrike">
                <a:solidFill>
                  <a:srgbClr val="000000"/>
                </a:solidFill>
                <a:latin typeface="Times New Roman"/>
              </a:rPr>
              <a:t>В отчетном году в рамках проекта «Народный бюджет» направлено 5 972 тыс. рублей и отремонтированы 2 учреждения:</a:t>
            </a:r>
            <a:endParaRPr b="0" lang="ru-RU" sz="1600" spc="-1" strike="noStrike">
              <a:latin typeface="Arial"/>
            </a:endParaRPr>
          </a:p>
        </p:txBody>
      </p:sp>
      <p:sp>
        <p:nvSpPr>
          <p:cNvPr id="392" name="CustomShape 17"/>
          <p:cNvSpPr/>
          <p:nvPr/>
        </p:nvSpPr>
        <p:spPr>
          <a:xfrm>
            <a:off x="285840" y="6000840"/>
            <a:ext cx="2735280" cy="78552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>
            <a:solidFill>
              <a:srgbClr val="009dd9"/>
            </a:solidFill>
            <a:rou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ru-RU" sz="1600" spc="-1" strike="noStrike">
                <a:solidFill>
                  <a:srgbClr val="000000"/>
                </a:solidFill>
                <a:latin typeface="Times New Roman"/>
              </a:rPr>
              <a:t>Трасса и ограждение МБУ ДО ДЮСШ «Картинг»</a:t>
            </a:r>
            <a:endParaRPr b="0" lang="ru-RU" sz="1600" spc="-1" strike="noStrike">
              <a:latin typeface="Arial"/>
            </a:endParaRPr>
          </a:p>
        </p:txBody>
      </p:sp>
      <p:sp>
        <p:nvSpPr>
          <p:cNvPr id="393" name="CustomShape 18"/>
          <p:cNvSpPr/>
          <p:nvPr/>
        </p:nvSpPr>
        <p:spPr>
          <a:xfrm>
            <a:off x="6143760" y="6000840"/>
            <a:ext cx="2857320" cy="78552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>
            <a:solidFill>
              <a:srgbClr val="009dd9"/>
            </a:solidFill>
            <a:rou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ru-RU" sz="1600" spc="-1" strike="noStrike">
                <a:solidFill>
                  <a:srgbClr val="000000"/>
                </a:solidFill>
                <a:latin typeface="Times New Roman"/>
              </a:rPr>
              <a:t>Ремонт МБУ «ДЮСШ №4»</a:t>
            </a:r>
            <a:endParaRPr b="0" lang="ru-RU" sz="16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4" name="Text Box 2" descr=""/>
          <p:cNvPicPr/>
          <p:nvPr/>
        </p:nvPicPr>
        <p:blipFill>
          <a:blip r:embed="rId1">
            <a:alphaModFix amt="0"/>
          </a:blip>
          <a:stretch/>
        </p:blipFill>
        <p:spPr>
          <a:xfrm rot="10800000">
            <a:off x="-12240" y="688320"/>
            <a:ext cx="9156600" cy="6169320"/>
          </a:xfrm>
          <a:prstGeom prst="rect">
            <a:avLst/>
          </a:prstGeom>
          <a:ln w="0">
            <a:noFill/>
          </a:ln>
        </p:spPr>
      </p:pic>
      <p:sp>
        <p:nvSpPr>
          <p:cNvPr id="395" name="CustomShape 1"/>
          <p:cNvSpPr/>
          <p:nvPr/>
        </p:nvSpPr>
        <p:spPr>
          <a:xfrm>
            <a:off x="7705800" y="649440"/>
            <a:ext cx="472680" cy="479160"/>
          </a:xfrm>
          <a:prstGeom prst="rect">
            <a:avLst/>
          </a:prstGeom>
          <a:blipFill rotWithShape="0">
            <a:blip r:embed="rId2"/>
            <a:stretch/>
          </a:blipFill>
          <a:ln w="9525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96" name="CustomShape 2"/>
          <p:cNvSpPr/>
          <p:nvPr/>
        </p:nvSpPr>
        <p:spPr>
          <a:xfrm>
            <a:off x="8294760" y="1000080"/>
            <a:ext cx="474480" cy="479160"/>
          </a:xfrm>
          <a:prstGeom prst="rect">
            <a:avLst/>
          </a:prstGeom>
          <a:blipFill rotWithShape="0">
            <a:blip r:embed="rId3"/>
            <a:stretch/>
          </a:blipFill>
          <a:ln w="9525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97" name="CustomShape 3"/>
          <p:cNvSpPr/>
          <p:nvPr/>
        </p:nvSpPr>
        <p:spPr>
          <a:xfrm>
            <a:off x="6586560" y="1351080"/>
            <a:ext cx="474480" cy="479160"/>
          </a:xfrm>
          <a:prstGeom prst="rect">
            <a:avLst/>
          </a:prstGeom>
          <a:blipFill rotWithShape="0">
            <a:blip r:embed="rId4"/>
            <a:stretch/>
          </a:blipFill>
          <a:ln w="9525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98" name="CustomShape 4"/>
          <p:cNvSpPr/>
          <p:nvPr/>
        </p:nvSpPr>
        <p:spPr>
          <a:xfrm>
            <a:off x="8423280" y="268200"/>
            <a:ext cx="196560" cy="198000"/>
          </a:xfrm>
          <a:prstGeom prst="rect">
            <a:avLst/>
          </a:prstGeom>
          <a:blipFill rotWithShape="0">
            <a:blip r:embed="rId5"/>
            <a:stretch/>
          </a:blipFill>
          <a:ln w="9525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99" name="CustomShape 5"/>
          <p:cNvSpPr/>
          <p:nvPr/>
        </p:nvSpPr>
        <p:spPr>
          <a:xfrm rot="567000">
            <a:off x="2340000" y="3284640"/>
            <a:ext cx="647280" cy="132840"/>
          </a:xfrm>
          <a:prstGeom prst="rect">
            <a:avLst/>
          </a:prstGeom>
          <a:noFill/>
          <a:ln w="0">
            <a:noFill/>
          </a:ln>
          <a:effectLst>
            <a:outerShdw algn="t" blurRad="50800" dir="5400000" dist="38160" rotWithShape="0">
              <a:srgbClr val="000000">
                <a:alpha val="40000"/>
              </a:srgbClr>
            </a:outerShdw>
          </a:effectLst>
        </p:spPr>
        <p:style>
          <a:lnRef idx="0"/>
          <a:fillRef idx="0"/>
          <a:effectRef idx="0"/>
          <a:fontRef idx="minor"/>
        </p:style>
      </p:sp>
      <p:sp>
        <p:nvSpPr>
          <p:cNvPr id="400" name="CustomShape 6"/>
          <p:cNvSpPr/>
          <p:nvPr/>
        </p:nvSpPr>
        <p:spPr>
          <a:xfrm rot="21200400">
            <a:off x="6438600" y="3106440"/>
            <a:ext cx="647280" cy="132840"/>
          </a:xfrm>
          <a:prstGeom prst="rect">
            <a:avLst/>
          </a:prstGeom>
          <a:noFill/>
          <a:ln w="0">
            <a:noFill/>
          </a:ln>
          <a:effectLst>
            <a:outerShdw algn="t" blurRad="50800" dir="5400000" dist="38160" rotWithShape="0">
              <a:srgbClr val="000000">
                <a:alpha val="40000"/>
              </a:srgbClr>
            </a:outerShdw>
          </a:effectLst>
        </p:spPr>
        <p:style>
          <a:lnRef idx="0"/>
          <a:fillRef idx="0"/>
          <a:effectRef idx="0"/>
          <a:fontRef idx="minor"/>
        </p:style>
      </p:sp>
      <p:sp>
        <p:nvSpPr>
          <p:cNvPr id="401" name="CustomShape 7"/>
          <p:cNvSpPr/>
          <p:nvPr/>
        </p:nvSpPr>
        <p:spPr>
          <a:xfrm>
            <a:off x="0" y="1000080"/>
            <a:ext cx="9143640" cy="863640"/>
          </a:xfrm>
          <a:prstGeom prst="rect">
            <a:avLst/>
          </a:prstGeom>
          <a:noFill/>
          <a:ln w="0">
            <a:noFill/>
          </a:ln>
          <a:effectLst>
            <a:outerShdw algn="tl" blurRad="25400" dir="2700000" dist="25455" rotWithShape="0">
              <a:srgbClr val="000000">
                <a:alpha val="4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algn="ctr">
              <a:lnSpc>
                <a:spcPct val="100000"/>
              </a:lnSpc>
            </a:pPr>
            <a:r>
              <a:rPr b="1" lang="ru-RU" sz="2400" spc="-1" strike="noStrike">
                <a:solidFill>
                  <a:srgbClr val="9db9ff"/>
                </a:solidFill>
                <a:latin typeface="Arial Black"/>
              </a:rPr>
              <a:t>РАСХОДЫ БЮДЖЕТА ГОРОДА КУРСКА НА ЖИЛИЩНО-КОММУНАЛЬНОЕ ХОЗЯЙСТВО</a:t>
            </a:r>
            <a:endParaRPr b="0" lang="ru-RU" sz="2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ru-RU" sz="2400" spc="-1" strike="noStrike">
                <a:solidFill>
                  <a:srgbClr val="9db9ff"/>
                </a:solidFill>
                <a:latin typeface="Arial Black"/>
              </a:rPr>
              <a:t> </a:t>
            </a:r>
            <a:r>
              <a:rPr b="1" lang="ru-RU" sz="2400" spc="-1" strike="noStrike">
                <a:solidFill>
                  <a:srgbClr val="9db9ff"/>
                </a:solidFill>
                <a:latin typeface="Arial Black"/>
              </a:rPr>
              <a:t>ЗА 2020 ГОД</a:t>
            </a:r>
            <a:endParaRPr b="0" lang="ru-RU" sz="2400" spc="-1" strike="noStrike">
              <a:latin typeface="Arial"/>
            </a:endParaRPr>
          </a:p>
        </p:txBody>
      </p:sp>
      <p:sp>
        <p:nvSpPr>
          <p:cNvPr id="402" name="CustomShape 8"/>
          <p:cNvSpPr/>
          <p:nvPr/>
        </p:nvSpPr>
        <p:spPr>
          <a:xfrm>
            <a:off x="7135920" y="6381720"/>
            <a:ext cx="1828440" cy="364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03" name="CustomShape 9"/>
          <p:cNvSpPr/>
          <p:nvPr/>
        </p:nvSpPr>
        <p:spPr>
          <a:xfrm rot="16200000">
            <a:off x="-268200" y="4594320"/>
            <a:ext cx="1258560" cy="379080"/>
          </a:xfrm>
          <a:prstGeom prst="rect">
            <a:avLst/>
          </a:prstGeom>
          <a:blipFill rotWithShape="0">
            <a:blip r:embed="rId6"/>
            <a:stretch/>
          </a:blipFill>
          <a:ln w="9525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04" name="CustomShape 10"/>
          <p:cNvSpPr/>
          <p:nvPr/>
        </p:nvSpPr>
        <p:spPr>
          <a:xfrm>
            <a:off x="0" y="3094920"/>
            <a:ext cx="9143640" cy="2225520"/>
          </a:xfrm>
          <a:prstGeom prst="rect">
            <a:avLst/>
          </a:prstGeom>
          <a:noFill/>
          <a:ln w="9525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spAutoFit/>
          </a:bodyPr>
          <a:p>
            <a:pPr algn="just">
              <a:lnSpc>
                <a:spcPts val="1681"/>
              </a:lnSpc>
            </a:pPr>
            <a:r>
              <a:rPr b="1" lang="ru-RU" sz="1400" spc="-1" strike="noStrike">
                <a:solidFill>
                  <a:srgbClr val="000000"/>
                </a:solidFill>
                <a:latin typeface="Times New Roman"/>
              </a:rPr>
              <a:t>В отчетном году по разделу «Жилищно-коммунальное хозяйство» приходится 9,3% расходов бюджета города или 1 205 659 тыс.руб., которые были направлены:</a:t>
            </a:r>
            <a:endParaRPr b="0" lang="ru-RU" sz="1400" spc="-1" strike="noStrike">
              <a:latin typeface="Arial"/>
            </a:endParaRPr>
          </a:p>
          <a:p>
            <a:pPr marL="216000" indent="-216000" algn="just">
              <a:lnSpc>
                <a:spcPts val="1681"/>
              </a:lnSpc>
              <a:buClr>
                <a:srgbClr val="000000"/>
              </a:buClr>
              <a:buFont typeface="Wingdings" charset="2"/>
              <a:buChar char=""/>
            </a:pPr>
            <a:r>
              <a:rPr b="1" lang="ru-RU" sz="1400" spc="-1" strike="noStrike">
                <a:solidFill>
                  <a:srgbClr val="000000"/>
                </a:solidFill>
                <a:latin typeface="Times New Roman"/>
              </a:rPr>
              <a:t>на реконструкцию системы биологической очистки на городских очистных сооружениях г. Курск – 546 034 тыс.руб.;</a:t>
            </a:r>
            <a:endParaRPr b="0" lang="ru-RU" sz="1400" spc="-1" strike="noStrike">
              <a:latin typeface="Arial"/>
            </a:endParaRPr>
          </a:p>
          <a:p>
            <a:pPr marL="216000" indent="-216000" algn="just">
              <a:lnSpc>
                <a:spcPts val="1681"/>
              </a:lnSpc>
              <a:buClr>
                <a:srgbClr val="000000"/>
              </a:buClr>
              <a:buFont typeface="Wingdings" charset="2"/>
              <a:buChar char=""/>
            </a:pPr>
            <a:r>
              <a:rPr b="1" lang="ru-RU" sz="1400" spc="-1" strike="noStrike">
                <a:solidFill>
                  <a:srgbClr val="000000"/>
                </a:solidFill>
                <a:latin typeface="Times New Roman"/>
              </a:rPr>
              <a:t>в рамках национального проекта «Жилье и городская среда»:</a:t>
            </a:r>
            <a:endParaRPr b="0" lang="ru-RU" sz="1400" spc="-1" strike="noStrike">
              <a:latin typeface="Arial"/>
            </a:endParaRPr>
          </a:p>
          <a:p>
            <a:pPr marL="360000" indent="-216000" algn="just">
              <a:lnSpc>
                <a:spcPts val="1681"/>
              </a:lnSpc>
              <a:buClr>
                <a:srgbClr val="000000"/>
              </a:buClr>
              <a:buFont typeface="Wingdings" charset="2"/>
              <a:buChar char=""/>
            </a:pPr>
            <a:r>
              <a:rPr b="1" lang="ru-RU" sz="1400" spc="-1" strike="noStrike">
                <a:solidFill>
                  <a:srgbClr val="000000"/>
                </a:solidFill>
                <a:latin typeface="Times New Roman"/>
              </a:rPr>
              <a:t>на приобретение квартир гражданам, переселившимся из ветхого и аварийного жилья- 49 809 тыс.руб.;</a:t>
            </a:r>
            <a:endParaRPr b="0" lang="ru-RU" sz="1400" spc="-1" strike="noStrike">
              <a:latin typeface="Arial"/>
            </a:endParaRPr>
          </a:p>
          <a:p>
            <a:pPr marL="360000" indent="-216000" algn="just">
              <a:lnSpc>
                <a:spcPts val="1681"/>
              </a:lnSpc>
              <a:buClr>
                <a:srgbClr val="000000"/>
              </a:buClr>
              <a:buFont typeface="Wingdings" charset="2"/>
              <a:buChar char=""/>
            </a:pPr>
            <a:r>
              <a:rPr b="1" lang="ru-RU" sz="1400" spc="-1" strike="noStrike">
                <a:solidFill>
                  <a:srgbClr val="000000"/>
                </a:solidFill>
                <a:latin typeface="Times New Roman"/>
              </a:rPr>
              <a:t>на строительство зоны отдыха «Озеро Ермошкино», благоустройство пешеходных зон, парков, скверов, дворовых территорий-134 378 тыс.руб.;</a:t>
            </a:r>
            <a:endParaRPr b="0" lang="ru-RU" sz="1400" spc="-1" strike="noStrike">
              <a:latin typeface="Arial"/>
            </a:endParaRPr>
          </a:p>
          <a:p>
            <a:pPr marL="360000" indent="-216000" algn="just">
              <a:lnSpc>
                <a:spcPts val="1681"/>
              </a:lnSpc>
              <a:buClr>
                <a:srgbClr val="000000"/>
              </a:buClr>
              <a:buFont typeface="Wingdings" charset="2"/>
              <a:buChar char=""/>
            </a:pPr>
            <a:r>
              <a:rPr b="1" lang="ru-RU" sz="1400" spc="-1" strike="noStrike">
                <a:solidFill>
                  <a:srgbClr val="000000"/>
                </a:solidFill>
                <a:latin typeface="Times New Roman"/>
              </a:rPr>
              <a:t>в рамках проекта «Народный бюджет» направлено -8 651 тыс.руб. на благоустройство общественных территорий, игровых и спортивных площадок.</a:t>
            </a:r>
            <a:endParaRPr b="0" lang="ru-RU" sz="1400" spc="-1" strike="noStrike">
              <a:latin typeface="Arial"/>
            </a:endParaRPr>
          </a:p>
        </p:txBody>
      </p:sp>
      <p:graphicFrame>
        <p:nvGraphicFramePr>
          <p:cNvPr id="405" name="Table 11"/>
          <p:cNvGraphicFramePr/>
          <p:nvPr/>
        </p:nvGraphicFramePr>
        <p:xfrm>
          <a:off x="71280" y="5429160"/>
          <a:ext cx="5857560" cy="1162800"/>
        </p:xfrm>
        <a:graphic>
          <a:graphicData uri="http://schemas.openxmlformats.org/drawingml/2006/table">
            <a:tbl>
              <a:tblPr/>
              <a:tblGrid>
                <a:gridCol w="2076120"/>
                <a:gridCol w="2067120"/>
                <a:gridCol w="1714320"/>
              </a:tblGrid>
              <a:tr h="862560">
                <a:tc>
                  <a:txBody>
                    <a:bodyPr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spcBef>
                          <a:spcPts val="320"/>
                        </a:spcBef>
                        <a:tabLst>
                          <a:tab algn="l" pos="0"/>
                        </a:tabLst>
                      </a:pPr>
                      <a:r>
                        <a:rPr b="1" lang="ru-RU" sz="16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ПЛАН НА 2020 ГОД</a:t>
                      </a:r>
                      <a:endParaRPr b="0" lang="ru-RU" sz="1600" spc="-1" strike="noStrike"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320"/>
                        </a:spcBef>
                        <a:tabLst>
                          <a:tab algn="l" pos="0"/>
                        </a:tabLst>
                      </a:pPr>
                      <a:r>
                        <a:rPr b="1" lang="ru-RU" sz="16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(ТЫС.РУБЛЕЙ)</a:t>
                      </a:r>
                      <a:endParaRPr b="0" lang="ru-RU" sz="16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c8e3fb"/>
                      </a:solidFill>
                    </a:lnL>
                    <a:lnR w="12240">
                      <a:solidFill>
                        <a:srgbClr val="c8e3fb"/>
                      </a:solidFill>
                    </a:lnR>
                    <a:lnT w="12240">
                      <a:solidFill>
                        <a:srgbClr val="c8e3fb"/>
                      </a:solidFill>
                    </a:lnT>
                    <a:lnB w="12240">
                      <a:solidFill>
                        <a:srgbClr val="c8e3fb"/>
                      </a:solidFill>
                    </a:lnB>
                    <a:solidFill>
                      <a:srgbClr val="dfeffd"/>
                    </a:solidFill>
                  </a:tcPr>
                </a:tc>
                <a:tc>
                  <a:txBody>
                    <a:bodyPr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spcBef>
                          <a:spcPts val="320"/>
                        </a:spcBef>
                        <a:tabLst>
                          <a:tab algn="l" pos="0"/>
                        </a:tabLst>
                      </a:pPr>
                      <a:r>
                        <a:rPr b="1" lang="ru-RU" sz="16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ИСПОЛНЕНО ЗА 2020</a:t>
                      </a:r>
                      <a:endParaRPr b="0" lang="ru-RU" sz="1600" spc="-1" strike="noStrike"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320"/>
                        </a:spcBef>
                        <a:tabLst>
                          <a:tab algn="l" pos="0"/>
                        </a:tabLst>
                      </a:pPr>
                      <a:r>
                        <a:rPr b="1" lang="ru-RU" sz="16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(ТЫС. РУБЛЕЙ)</a:t>
                      </a:r>
                      <a:endParaRPr b="0" lang="ru-RU" sz="16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c8e3fb"/>
                      </a:solidFill>
                    </a:lnL>
                    <a:lnR w="12240">
                      <a:solidFill>
                        <a:srgbClr val="c8e3fb"/>
                      </a:solidFill>
                    </a:lnR>
                    <a:lnT w="12240">
                      <a:solidFill>
                        <a:srgbClr val="c8e3fb"/>
                      </a:solidFill>
                    </a:lnT>
                    <a:lnB w="12240">
                      <a:solidFill>
                        <a:srgbClr val="c8e3fb"/>
                      </a:solidFill>
                    </a:lnB>
                    <a:solidFill>
                      <a:srgbClr val="dfeffd"/>
                    </a:solidFill>
                  </a:tcPr>
                </a:tc>
                <a:tc>
                  <a:txBody>
                    <a:bodyPr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spcBef>
                          <a:spcPts val="320"/>
                        </a:spcBef>
                        <a:tabLst>
                          <a:tab algn="l" pos="0"/>
                        </a:tabLst>
                      </a:pPr>
                      <a:r>
                        <a:rPr b="1" lang="ru-RU" sz="16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% ИСПОЛНЕНИЯ</a:t>
                      </a:r>
                      <a:endParaRPr b="0" lang="ru-RU" sz="16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c8e3fb"/>
                      </a:solidFill>
                    </a:lnL>
                    <a:lnR w="12240">
                      <a:solidFill>
                        <a:srgbClr val="c8e3fb"/>
                      </a:solidFill>
                    </a:lnR>
                    <a:lnT w="12240">
                      <a:solidFill>
                        <a:srgbClr val="c8e3fb"/>
                      </a:solidFill>
                    </a:lnT>
                    <a:lnB w="12240">
                      <a:solidFill>
                        <a:srgbClr val="c8e3fb"/>
                      </a:solidFill>
                    </a:lnB>
                    <a:solidFill>
                      <a:srgbClr val="dfeffd"/>
                    </a:solidFill>
                  </a:tcPr>
                </a:tc>
              </a:tr>
              <a:tr h="518400">
                <a:tc>
                  <a:txBody>
                    <a:bodyPr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spcBef>
                          <a:spcPts val="561"/>
                        </a:spcBef>
                        <a:tabLst>
                          <a:tab algn="l" pos="0"/>
                        </a:tabLst>
                      </a:pPr>
                      <a:r>
                        <a:rPr b="1" lang="ru-RU" sz="28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1 269 407</a:t>
                      </a:r>
                      <a:endParaRPr b="0" lang="ru-RU" sz="2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c8e3fb"/>
                      </a:solidFill>
                    </a:lnL>
                    <a:lnR w="12240">
                      <a:solidFill>
                        <a:srgbClr val="c8e3fb"/>
                      </a:solidFill>
                    </a:lnR>
                    <a:lnT w="12240">
                      <a:solidFill>
                        <a:srgbClr val="c8e3fb"/>
                      </a:solidFill>
                    </a:lnT>
                    <a:lnB w="12240">
                      <a:solidFill>
                        <a:srgbClr val="c8e3fb"/>
                      </a:solidFill>
                    </a:lnB>
                    <a:solidFill>
                      <a:srgbClr val="a2cff8"/>
                    </a:solidFill>
                  </a:tcPr>
                </a:tc>
                <a:tc>
                  <a:txBody>
                    <a:bodyPr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spcBef>
                          <a:spcPts val="561"/>
                        </a:spcBef>
                        <a:tabLst>
                          <a:tab algn="l" pos="0"/>
                        </a:tabLst>
                      </a:pPr>
                      <a:r>
                        <a:rPr b="1" lang="ru-RU" sz="28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1 205 659</a:t>
                      </a:r>
                      <a:endParaRPr b="0" lang="ru-RU" sz="2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c8e3fb"/>
                      </a:solidFill>
                    </a:lnL>
                    <a:lnR w="12240">
                      <a:solidFill>
                        <a:srgbClr val="c8e3fb"/>
                      </a:solidFill>
                    </a:lnR>
                    <a:lnT w="12240">
                      <a:solidFill>
                        <a:srgbClr val="c8e3fb"/>
                      </a:solidFill>
                    </a:lnT>
                    <a:lnB w="12240">
                      <a:solidFill>
                        <a:srgbClr val="c8e3fb"/>
                      </a:solidFill>
                    </a:lnB>
                    <a:solidFill>
                      <a:srgbClr val="a2cff8"/>
                    </a:solidFill>
                  </a:tcPr>
                </a:tc>
                <a:tc>
                  <a:txBody>
                    <a:bodyPr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spcBef>
                          <a:spcPts val="561"/>
                        </a:spcBef>
                        <a:tabLst>
                          <a:tab algn="l" pos="0"/>
                        </a:tabLst>
                      </a:pPr>
                      <a:r>
                        <a:rPr b="1" lang="ru-RU" sz="28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95,0%</a:t>
                      </a:r>
                      <a:endParaRPr b="0" lang="ru-RU" sz="2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c8e3fb"/>
                      </a:solidFill>
                    </a:lnL>
                    <a:lnR w="12240">
                      <a:solidFill>
                        <a:srgbClr val="c8e3fb"/>
                      </a:solidFill>
                    </a:lnR>
                    <a:lnT w="12240">
                      <a:solidFill>
                        <a:srgbClr val="c8e3fb"/>
                      </a:solidFill>
                    </a:lnT>
                    <a:lnB w="12240">
                      <a:solidFill>
                        <a:srgbClr val="c8e3fb"/>
                      </a:solidFill>
                    </a:lnB>
                    <a:solidFill>
                      <a:srgbClr val="a2cff8"/>
                    </a:solidFill>
                  </a:tcPr>
                </a:tc>
              </a:tr>
            </a:tbl>
          </a:graphicData>
        </a:graphic>
      </p:graphicFrame>
      <p:pic>
        <p:nvPicPr>
          <p:cNvPr id="406" name="Рисунок 22" descr="header2.jpg"/>
          <p:cNvPicPr/>
          <p:nvPr/>
        </p:nvPicPr>
        <p:blipFill>
          <a:blip r:embed="rId7"/>
          <a:stretch/>
        </p:blipFill>
        <p:spPr>
          <a:xfrm>
            <a:off x="0" y="0"/>
            <a:ext cx="9143640" cy="1052280"/>
          </a:xfrm>
          <a:prstGeom prst="rect">
            <a:avLst/>
          </a:prstGeom>
          <a:ln w="0">
            <a:noFill/>
          </a:ln>
        </p:spPr>
      </p:pic>
      <p:pic>
        <p:nvPicPr>
          <p:cNvPr id="407" name="Picture 4" descr="http://www.tgl.ru/files/tinymce/sreda_file_1496751520.JPG"/>
          <p:cNvPicPr/>
          <p:nvPr/>
        </p:nvPicPr>
        <p:blipFill>
          <a:blip r:embed="rId8"/>
          <a:stretch/>
        </p:blipFill>
        <p:spPr>
          <a:xfrm>
            <a:off x="5786280" y="1428840"/>
            <a:ext cx="3958920" cy="2356920"/>
          </a:xfrm>
          <a:prstGeom prst="rect">
            <a:avLst/>
          </a:prstGeom>
          <a:ln w="0">
            <a:noFill/>
          </a:ln>
          <a:effectLst>
            <a:softEdge rad="635040"/>
          </a:effectLst>
        </p:spPr>
      </p:pic>
      <p:sp>
        <p:nvSpPr>
          <p:cNvPr id="408" name="TextShape 12"/>
          <p:cNvSpPr txBox="1"/>
          <p:nvPr/>
        </p:nvSpPr>
        <p:spPr>
          <a:xfrm>
            <a:off x="8381880" y="6643800"/>
            <a:ext cx="761760" cy="213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p>
            <a:pPr algn="r">
              <a:lnSpc>
                <a:spcPct val="100000"/>
              </a:lnSpc>
            </a:pPr>
            <a:fld id="{196E6E0E-1006-46C7-AE47-67FFA450D5C1}" type="slidenum">
              <a:rPr b="0" lang="ru-RU" sz="1200" spc="-1" strike="noStrike">
                <a:solidFill>
                  <a:srgbClr val="035c75"/>
                </a:solidFill>
                <a:latin typeface="Arial"/>
              </a:rPr>
              <a:t>&lt;номер&gt;</a:t>
            </a:fld>
            <a:endParaRPr b="0" lang="ru-RU" sz="1200" spc="-1" strike="noStrike">
              <a:latin typeface="Times New Roman"/>
            </a:endParaRPr>
          </a:p>
        </p:txBody>
      </p:sp>
      <p:pic>
        <p:nvPicPr>
          <p:cNvPr id="409" name="Picture 2" descr="http://yuzgu.ru/images/files/gerb-kursk.png"/>
          <p:cNvPicPr/>
          <p:nvPr/>
        </p:nvPicPr>
        <p:blipFill>
          <a:blip r:embed="rId9"/>
          <a:stretch/>
        </p:blipFill>
        <p:spPr>
          <a:xfrm>
            <a:off x="3996000" y="0"/>
            <a:ext cx="1158840" cy="1071360"/>
          </a:xfrm>
          <a:prstGeom prst="rect">
            <a:avLst/>
          </a:prstGeom>
          <a:ln w="0">
            <a:noFill/>
          </a:ln>
        </p:spPr>
      </p:pic>
      <p:pic>
        <p:nvPicPr>
          <p:cNvPr id="410" name="Picture 10" descr="http://moelublino.ru/wp-content/uploads/2017/01/Uborka-ulits_2.jpg"/>
          <p:cNvPicPr/>
          <p:nvPr/>
        </p:nvPicPr>
        <p:blipFill>
          <a:blip r:embed="rId10"/>
          <a:stretch/>
        </p:blipFill>
        <p:spPr>
          <a:xfrm>
            <a:off x="0" y="1571760"/>
            <a:ext cx="2785680" cy="1824840"/>
          </a:xfrm>
          <a:prstGeom prst="rect">
            <a:avLst/>
          </a:prstGeom>
          <a:ln w="0">
            <a:noFill/>
          </a:ln>
          <a:effectLst>
            <a:softEdge rad="317520"/>
          </a:effectLst>
        </p:spPr>
      </p:pic>
      <p:pic>
        <p:nvPicPr>
          <p:cNvPr id="411" name="Picture 12" descr="http://baykovoshkola.ucoz.ru/_bd/0/47.jpg"/>
          <p:cNvPicPr/>
          <p:nvPr/>
        </p:nvPicPr>
        <p:blipFill>
          <a:blip r:embed="rId11"/>
          <a:stretch/>
        </p:blipFill>
        <p:spPr>
          <a:xfrm>
            <a:off x="5929200" y="5072040"/>
            <a:ext cx="3214440" cy="1785600"/>
          </a:xfrm>
          <a:prstGeom prst="rect">
            <a:avLst/>
          </a:prstGeom>
          <a:ln w="0">
            <a:noFill/>
          </a:ln>
          <a:effectLst>
            <a:softEdge rad="127080"/>
          </a:effectLst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2" name="Text Box 2" descr=""/>
          <p:cNvPicPr/>
          <p:nvPr/>
        </p:nvPicPr>
        <p:blipFill>
          <a:blip r:embed="rId1">
            <a:alphaModFix amt="0"/>
          </a:blip>
          <a:stretch/>
        </p:blipFill>
        <p:spPr>
          <a:xfrm rot="10800000">
            <a:off x="-12240" y="688320"/>
            <a:ext cx="9156600" cy="6169320"/>
          </a:xfrm>
          <a:prstGeom prst="rect">
            <a:avLst/>
          </a:prstGeom>
          <a:ln w="0">
            <a:noFill/>
          </a:ln>
        </p:spPr>
      </p:pic>
      <p:pic>
        <p:nvPicPr>
          <p:cNvPr id="413" name="Рисунок 1" descr="header2.jpg"/>
          <p:cNvPicPr/>
          <p:nvPr/>
        </p:nvPicPr>
        <p:blipFill>
          <a:blip r:embed="rId2"/>
          <a:stretch/>
        </p:blipFill>
        <p:spPr>
          <a:xfrm>
            <a:off x="0" y="0"/>
            <a:ext cx="9143640" cy="1052280"/>
          </a:xfrm>
          <a:prstGeom prst="rect">
            <a:avLst/>
          </a:prstGeom>
          <a:ln w="0">
            <a:noFill/>
          </a:ln>
        </p:spPr>
      </p:pic>
      <p:sp>
        <p:nvSpPr>
          <p:cNvPr id="414" name="CustomShape 1"/>
          <p:cNvSpPr/>
          <p:nvPr/>
        </p:nvSpPr>
        <p:spPr>
          <a:xfrm>
            <a:off x="71280" y="3786120"/>
            <a:ext cx="9000720" cy="295236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>
            <a:solidFill>
              <a:srgbClr val="009dd9"/>
            </a:solidFill>
            <a:rou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/>
        </p:style>
        <p:txBody>
          <a:bodyPr lIns="90000" rIns="90000" tIns="45000" bIns="45000">
            <a:spAutoFit/>
          </a:bodyPr>
          <a:p>
            <a:pPr algn="just">
              <a:lnSpc>
                <a:spcPct val="100000"/>
              </a:lnSpc>
            </a:pPr>
            <a:r>
              <a:rPr b="0" lang="ru-RU" sz="1300" spc="-1" strike="noStrike">
                <a:solidFill>
                  <a:srgbClr val="000000"/>
                </a:solidFill>
                <a:latin typeface="Times New Roman"/>
              </a:rPr>
              <a:t>	</a:t>
            </a:r>
            <a:r>
              <a:rPr b="0" lang="ru-RU" sz="1300" spc="-1" strike="noStrike">
                <a:solidFill>
                  <a:srgbClr val="000000"/>
                </a:solidFill>
                <a:latin typeface="Times New Roman"/>
              </a:rPr>
              <a:t>Из бюджета города Курска в 2020 году  направлены средства на предоставление субсидий транспортным организациям : </a:t>
            </a:r>
            <a:endParaRPr b="0" lang="ru-RU" sz="1300" spc="-1" strike="noStrike">
              <a:latin typeface="Arial"/>
            </a:endParaRPr>
          </a:p>
          <a:p>
            <a:pPr marL="216000" indent="-216000" algn="just">
              <a:lnSpc>
                <a:spcPct val="100000"/>
              </a:lnSpc>
              <a:buClr>
                <a:srgbClr val="000000"/>
              </a:buClr>
              <a:buFont typeface="Wingdings" charset="2"/>
              <a:buChar char=""/>
            </a:pPr>
            <a:r>
              <a:rPr b="0" lang="ru-RU" sz="1300" spc="-1" strike="noStrike">
                <a:solidFill>
                  <a:srgbClr val="000000"/>
                </a:solidFill>
                <a:latin typeface="Times New Roman"/>
              </a:rPr>
              <a:t>на возмещение разницы в тарифах на проезд в городском пассажирском транспорте</a:t>
            </a:r>
            <a:r>
              <a:rPr b="1" lang="ru-RU" sz="1300" spc="-1" strike="noStrike">
                <a:solidFill>
                  <a:srgbClr val="000000"/>
                </a:solidFill>
                <a:latin typeface="Times New Roman"/>
              </a:rPr>
              <a:t> – 30 772 тыс. рублей;</a:t>
            </a:r>
            <a:endParaRPr b="0" lang="ru-RU" sz="1300" spc="-1" strike="noStrike">
              <a:latin typeface="Arial"/>
            </a:endParaRPr>
          </a:p>
          <a:p>
            <a:pPr marL="216000" indent="-216000" algn="just">
              <a:lnSpc>
                <a:spcPct val="100000"/>
              </a:lnSpc>
              <a:buClr>
                <a:srgbClr val="000000"/>
              </a:buClr>
              <a:buFont typeface="Wingdings" charset="2"/>
              <a:buChar char=""/>
            </a:pPr>
            <a:r>
              <a:rPr b="0" lang="ru-RU" sz="1300" spc="-1" strike="noStrike">
                <a:solidFill>
                  <a:srgbClr val="000000"/>
                </a:solidFill>
                <a:latin typeface="Times New Roman"/>
              </a:rPr>
              <a:t>на возмещение затрат в связи с предоставлением права бесплатного проезда в городском транспорте общего пользования обучающимся общеобразовательных организаций города Курска, за исключением детей из многодетных семей, а также детей-сирот и детей, оставшихся без попечения родителей, и лиц из числа детей-сирот и детей, оставшихся без попечения родителей, обучающихся по имеющим государственную аккредитацию образовательным программам </a:t>
            </a:r>
            <a:r>
              <a:rPr b="1" lang="ru-RU" sz="1300" spc="-1" strike="noStrike">
                <a:solidFill>
                  <a:srgbClr val="000000"/>
                </a:solidFill>
                <a:latin typeface="Times New Roman"/>
              </a:rPr>
              <a:t> – 6 139  руб. ;</a:t>
            </a:r>
            <a:endParaRPr b="0" lang="ru-RU" sz="1300" spc="-1" strike="noStrike">
              <a:latin typeface="Arial"/>
            </a:endParaRPr>
          </a:p>
          <a:p>
            <a:pPr marL="216000" indent="-216000" algn="just">
              <a:lnSpc>
                <a:spcPct val="100000"/>
              </a:lnSpc>
              <a:buClr>
                <a:srgbClr val="000000"/>
              </a:buClr>
              <a:buFont typeface="Wingdings" charset="2"/>
              <a:buChar char=""/>
            </a:pPr>
            <a:r>
              <a:rPr b="0" lang="ru-RU" sz="1300" spc="-1" strike="noStrike">
                <a:solidFill>
                  <a:srgbClr val="000000"/>
                </a:solidFill>
                <a:latin typeface="Times New Roman"/>
              </a:rPr>
              <a:t>на выполнение работ, связанных с осуществлением регулярных перевозок по регулярным тарифам по отдельным муниципальным маршрутам- </a:t>
            </a:r>
            <a:r>
              <a:rPr b="1" lang="ru-RU" sz="1300" spc="-1" strike="noStrike">
                <a:solidFill>
                  <a:srgbClr val="000000"/>
                </a:solidFill>
                <a:latin typeface="Times New Roman"/>
              </a:rPr>
              <a:t>81 187 тыс.руб.;</a:t>
            </a:r>
            <a:endParaRPr b="0" lang="ru-RU" sz="1300" spc="-1" strike="noStrike">
              <a:latin typeface="Arial"/>
            </a:endParaRPr>
          </a:p>
          <a:p>
            <a:pPr marL="216000" indent="-216000" algn="just">
              <a:lnSpc>
                <a:spcPct val="100000"/>
              </a:lnSpc>
              <a:buClr>
                <a:srgbClr val="000000"/>
              </a:buClr>
              <a:buFont typeface="Wingdings" charset="2"/>
              <a:buChar char=""/>
            </a:pPr>
            <a:r>
              <a:rPr b="0" lang="ru-RU" sz="1300" spc="-1" strike="noStrike">
                <a:solidFill>
                  <a:srgbClr val="000000"/>
                </a:solidFill>
                <a:latin typeface="Times New Roman"/>
              </a:rPr>
              <a:t>субсидия на оказание финансовой помощи, направленной на восстановление платежеспособности-</a:t>
            </a:r>
            <a:r>
              <a:rPr b="1" lang="ru-RU" sz="1300" spc="-1" strike="noStrike">
                <a:solidFill>
                  <a:srgbClr val="000000"/>
                </a:solidFill>
                <a:latin typeface="Times New Roman"/>
              </a:rPr>
              <a:t>61 176 тыс.руб.</a:t>
            </a:r>
            <a:endParaRPr b="0" lang="ru-RU" sz="13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0" lang="ru-RU" sz="1300" spc="-1" strike="noStrike">
                <a:solidFill>
                  <a:srgbClr val="000000"/>
                </a:solidFill>
                <a:latin typeface="Times New Roman"/>
              </a:rPr>
              <a:t>	</a:t>
            </a:r>
            <a:r>
              <a:rPr b="0" lang="ru-RU" sz="1300" spc="-1" strike="noStrike">
                <a:solidFill>
                  <a:srgbClr val="000000"/>
                </a:solidFill>
                <a:latin typeface="Times New Roman"/>
              </a:rPr>
              <a:t>Также в 2020 году по данной отрасли направлены средства на приобретение троллейбусов по лизинговому контракту в сумме </a:t>
            </a:r>
            <a:r>
              <a:rPr b="1" lang="ru-RU" sz="1300" spc="-1" strike="noStrike">
                <a:solidFill>
                  <a:srgbClr val="000000"/>
                </a:solidFill>
                <a:latin typeface="Times New Roman"/>
              </a:rPr>
              <a:t>27 026 тыс. руб.</a:t>
            </a:r>
            <a:endParaRPr b="0" lang="ru-RU" sz="1300" spc="-1" strike="noStrike">
              <a:latin typeface="Arial"/>
            </a:endParaRPr>
          </a:p>
        </p:txBody>
      </p:sp>
      <p:sp>
        <p:nvSpPr>
          <p:cNvPr id="415" name="TextShape 2"/>
          <p:cNvSpPr txBox="1"/>
          <p:nvPr/>
        </p:nvSpPr>
        <p:spPr>
          <a:xfrm>
            <a:off x="8381880" y="6492960"/>
            <a:ext cx="761760" cy="3646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p>
            <a:pPr algn="r">
              <a:lnSpc>
                <a:spcPct val="100000"/>
              </a:lnSpc>
            </a:pPr>
            <a:fld id="{46D27934-E227-4C85-A0BC-A27E9461EA7A}" type="slidenum">
              <a:rPr b="0" lang="ru-RU" sz="1200" spc="-1" strike="noStrike">
                <a:solidFill>
                  <a:srgbClr val="035c75"/>
                </a:solidFill>
                <a:latin typeface="Arial"/>
              </a:rPr>
              <a:t>&lt;номер&gt;</a:t>
            </a:fld>
            <a:endParaRPr b="0" lang="ru-RU" sz="1200" spc="-1" strike="noStrike">
              <a:latin typeface="Times New Roman"/>
            </a:endParaRPr>
          </a:p>
        </p:txBody>
      </p:sp>
      <p:pic>
        <p:nvPicPr>
          <p:cNvPr id="416" name="Picture 2" descr="http://gikursk.ru/storage/press/big/2015/08/10/3_55c89de7892a4.jpg"/>
          <p:cNvPicPr/>
          <p:nvPr/>
        </p:nvPicPr>
        <p:blipFill>
          <a:blip r:embed="rId3"/>
          <a:stretch/>
        </p:blipFill>
        <p:spPr>
          <a:xfrm>
            <a:off x="0" y="1714320"/>
            <a:ext cx="3357360" cy="2071440"/>
          </a:xfrm>
          <a:prstGeom prst="rect">
            <a:avLst/>
          </a:prstGeom>
          <a:ln w="0">
            <a:noFill/>
          </a:ln>
          <a:effectLst>
            <a:softEdge rad="127080"/>
          </a:effectLst>
        </p:spPr>
      </p:pic>
      <p:pic>
        <p:nvPicPr>
          <p:cNvPr id="417" name="Picture 4" descr="http://kursktv.ru/sites/default/files/kursk_podem_s_engelsa_1.jpg"/>
          <p:cNvPicPr/>
          <p:nvPr/>
        </p:nvPicPr>
        <p:blipFill>
          <a:blip r:embed="rId4"/>
          <a:stretch/>
        </p:blipFill>
        <p:spPr>
          <a:xfrm>
            <a:off x="3357720" y="1714320"/>
            <a:ext cx="2999880" cy="2166480"/>
          </a:xfrm>
          <a:prstGeom prst="rect">
            <a:avLst/>
          </a:prstGeom>
          <a:ln w="0">
            <a:noFill/>
          </a:ln>
          <a:effectLst>
            <a:softEdge rad="317520"/>
          </a:effectLst>
        </p:spPr>
      </p:pic>
      <p:pic>
        <p:nvPicPr>
          <p:cNvPr id="418" name="Picture 6" descr="http://static.tonkosti.ru/images/1/1f/%D0%9A%D1%83%D1%80%D1%81%D0%BA%D0%B8%D0%B9_%D1%82%D1%80%D0%BE%D0%BB%D0%BB%D0%B5%D0%B9%D0%B1%D1%83%D1%81_%D0%90%D0%9A%D0%A1%D0%9C-321.jpg"/>
          <p:cNvPicPr/>
          <p:nvPr/>
        </p:nvPicPr>
        <p:blipFill>
          <a:blip r:embed="rId5"/>
          <a:stretch/>
        </p:blipFill>
        <p:spPr>
          <a:xfrm>
            <a:off x="6286680" y="1785960"/>
            <a:ext cx="2714400" cy="1999800"/>
          </a:xfrm>
          <a:prstGeom prst="rect">
            <a:avLst/>
          </a:prstGeom>
          <a:ln w="0">
            <a:noFill/>
          </a:ln>
          <a:effectLst>
            <a:softEdge rad="127080"/>
          </a:effectLst>
        </p:spPr>
      </p:pic>
      <p:pic>
        <p:nvPicPr>
          <p:cNvPr id="419" name="Picture 2" descr="http://yuzgu.ru/images/files/gerb-kursk.png"/>
          <p:cNvPicPr/>
          <p:nvPr/>
        </p:nvPicPr>
        <p:blipFill>
          <a:blip r:embed="rId6"/>
          <a:stretch/>
        </p:blipFill>
        <p:spPr>
          <a:xfrm>
            <a:off x="3996000" y="0"/>
            <a:ext cx="1158840" cy="1071360"/>
          </a:xfrm>
          <a:prstGeom prst="rect">
            <a:avLst/>
          </a:prstGeom>
          <a:ln w="0">
            <a:noFill/>
          </a:ln>
        </p:spPr>
      </p:pic>
      <p:sp>
        <p:nvSpPr>
          <p:cNvPr id="420" name="CustomShape 3"/>
          <p:cNvSpPr/>
          <p:nvPr/>
        </p:nvSpPr>
        <p:spPr>
          <a:xfrm>
            <a:off x="0" y="1071720"/>
            <a:ext cx="9143640" cy="821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ru-RU" sz="2400" spc="-1" strike="noStrike">
                <a:solidFill>
                  <a:srgbClr val="9db9ff"/>
                </a:solidFill>
                <a:latin typeface="Arial Black"/>
              </a:rPr>
              <a:t>РАСХОДЫ БЮДЖЕТА ГОРОДА КУРСКА НА ТРАНСПОРТ  ЗА 2020 ГОД</a:t>
            </a:r>
            <a:endParaRPr b="0" lang="ru-RU" sz="2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Text Box 2" descr=""/>
          <p:cNvPicPr/>
          <p:nvPr/>
        </p:nvPicPr>
        <p:blipFill>
          <a:blip r:embed="rId1">
            <a:alphaModFix amt="0"/>
          </a:blip>
          <a:stretch/>
        </p:blipFill>
        <p:spPr>
          <a:xfrm rot="10800000">
            <a:off x="-12240" y="688320"/>
            <a:ext cx="9156600" cy="6169320"/>
          </a:xfrm>
          <a:prstGeom prst="rect">
            <a:avLst/>
          </a:prstGeom>
          <a:ln w="0">
            <a:noFill/>
          </a:ln>
        </p:spPr>
      </p:pic>
      <p:sp>
        <p:nvSpPr>
          <p:cNvPr id="120" name="TextShape 1"/>
          <p:cNvSpPr txBox="1"/>
          <p:nvPr/>
        </p:nvSpPr>
        <p:spPr>
          <a:xfrm>
            <a:off x="7924680" y="6356520"/>
            <a:ext cx="761760" cy="3646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p>
            <a:pPr algn="r">
              <a:lnSpc>
                <a:spcPct val="100000"/>
              </a:lnSpc>
            </a:pPr>
            <a:fld id="{251D8CB1-F237-49E2-B374-4496D9C1CCDE}" type="slidenum">
              <a:rPr b="0" lang="ru-RU" sz="1200" spc="-1" strike="noStrike">
                <a:solidFill>
                  <a:srgbClr val="035c75"/>
                </a:solidFill>
                <a:latin typeface="Arial"/>
              </a:rPr>
              <a:t>2</a:t>
            </a:fld>
            <a:endParaRPr b="0" lang="ru-RU" sz="1200" spc="-1" strike="noStrike">
              <a:latin typeface="Times New Roman"/>
            </a:endParaRPr>
          </a:p>
        </p:txBody>
      </p:sp>
      <p:sp>
        <p:nvSpPr>
          <p:cNvPr id="121" name="CustomShape 2"/>
          <p:cNvSpPr/>
          <p:nvPr/>
        </p:nvSpPr>
        <p:spPr>
          <a:xfrm>
            <a:off x="-71640" y="1052640"/>
            <a:ext cx="9215280" cy="375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ru-RU" sz="1800" spc="-1" strike="noStrike">
                <a:solidFill>
                  <a:srgbClr val="9db9ff"/>
                </a:solidFill>
                <a:latin typeface="Arial Black"/>
              </a:rPr>
              <a:t>ПОКАЗАТЕЛИ СОЦИАЛЬНО-ЭКОНОМИЧЕСКОГО РАЗВИТИЯ  ГОРОДА КУРСКА</a:t>
            </a:r>
            <a:endParaRPr b="0" lang="ru-RU" sz="1800" spc="-1" strike="noStrike">
              <a:latin typeface="Arial"/>
            </a:endParaRPr>
          </a:p>
        </p:txBody>
      </p:sp>
      <p:graphicFrame>
        <p:nvGraphicFramePr>
          <p:cNvPr id="122" name="Диаграмма 5"/>
          <p:cNvGraphicFramePr/>
          <p:nvPr/>
        </p:nvGraphicFramePr>
        <p:xfrm>
          <a:off x="4929120" y="1571760"/>
          <a:ext cx="3999960" cy="24998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23" name="Диаграмма 6"/>
          <p:cNvGraphicFramePr/>
          <p:nvPr/>
        </p:nvGraphicFramePr>
        <p:xfrm>
          <a:off x="4716000" y="4500720"/>
          <a:ext cx="4427640" cy="244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24" name="CustomShape 3"/>
          <p:cNvSpPr/>
          <p:nvPr/>
        </p:nvSpPr>
        <p:spPr>
          <a:xfrm>
            <a:off x="6732360" y="5157360"/>
            <a:ext cx="791640" cy="215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25" name="CustomShape 4"/>
          <p:cNvSpPr/>
          <p:nvPr/>
        </p:nvSpPr>
        <p:spPr>
          <a:xfrm>
            <a:off x="7956360" y="5373360"/>
            <a:ext cx="791640" cy="215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graphicFrame>
        <p:nvGraphicFramePr>
          <p:cNvPr id="126" name="Диаграмма 16"/>
          <p:cNvGraphicFramePr/>
          <p:nvPr/>
        </p:nvGraphicFramePr>
        <p:xfrm>
          <a:off x="179640" y="1772640"/>
          <a:ext cx="4534560" cy="27975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27" name="CustomShape 5"/>
          <p:cNvSpPr/>
          <p:nvPr/>
        </p:nvSpPr>
        <p:spPr>
          <a:xfrm>
            <a:off x="1357200" y="2857320"/>
            <a:ext cx="791640" cy="215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28" name="CustomShape 6"/>
          <p:cNvSpPr/>
          <p:nvPr/>
        </p:nvSpPr>
        <p:spPr>
          <a:xfrm>
            <a:off x="3060000" y="2421000"/>
            <a:ext cx="791640" cy="215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29" name="CustomShape 7"/>
          <p:cNvSpPr/>
          <p:nvPr/>
        </p:nvSpPr>
        <p:spPr>
          <a:xfrm>
            <a:off x="3636000" y="2493000"/>
            <a:ext cx="791640" cy="215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30" name="CustomShape 8"/>
          <p:cNvSpPr/>
          <p:nvPr/>
        </p:nvSpPr>
        <p:spPr>
          <a:xfrm>
            <a:off x="214200" y="4786200"/>
            <a:ext cx="3672000" cy="2204640"/>
          </a:xfrm>
          <a:prstGeom prst="ellipse">
            <a:avLst/>
          </a:prstGeom>
          <a:blipFill rotWithShape="0">
            <a:blip r:embed="rId5"/>
            <a:stretch/>
          </a:blipFill>
          <a:ln w="0">
            <a:noFill/>
          </a:ln>
          <a:effectLst>
            <a:softEdge rad="317520"/>
          </a:effectLst>
        </p:spPr>
        <p:style>
          <a:lnRef idx="0"/>
          <a:fillRef idx="0"/>
          <a:effectRef idx="0"/>
          <a:fontRef idx="minor"/>
        </p:style>
      </p:sp>
      <p:sp>
        <p:nvSpPr>
          <p:cNvPr id="131" name="CustomShape 9"/>
          <p:cNvSpPr/>
          <p:nvPr/>
        </p:nvSpPr>
        <p:spPr>
          <a:xfrm>
            <a:off x="1357200" y="4500720"/>
            <a:ext cx="2928600" cy="333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ru-RU" sz="1600" spc="-1" strike="noStrike">
                <a:solidFill>
                  <a:srgbClr val="000000"/>
                </a:solidFill>
                <a:latin typeface="Times New Roman"/>
              </a:rPr>
              <a:t>отчет 2019</a:t>
            </a:r>
            <a:r>
              <a:rPr b="1" lang="en-US" sz="1600" spc="-1" strike="noStrike">
                <a:solidFill>
                  <a:srgbClr val="000000"/>
                </a:solidFill>
                <a:latin typeface="Times New Roman"/>
              </a:rPr>
              <a:t>          </a:t>
            </a:r>
            <a:r>
              <a:rPr b="1" lang="ru-RU" sz="1600" spc="-1" strike="noStrike">
                <a:solidFill>
                  <a:srgbClr val="000000"/>
                </a:solidFill>
                <a:latin typeface="Times New Roman"/>
              </a:rPr>
              <a:t>оценка 2020</a:t>
            </a:r>
            <a:endParaRPr b="0" lang="ru-RU" sz="1600" spc="-1" strike="noStrike">
              <a:latin typeface="Arial"/>
            </a:endParaRPr>
          </a:p>
        </p:txBody>
      </p:sp>
      <p:pic>
        <p:nvPicPr>
          <p:cNvPr id="132" name="Рисунок 28" descr="header2.jpg"/>
          <p:cNvPicPr/>
          <p:nvPr/>
        </p:nvPicPr>
        <p:blipFill>
          <a:blip r:embed="rId6"/>
          <a:stretch/>
        </p:blipFill>
        <p:spPr>
          <a:xfrm>
            <a:off x="0" y="0"/>
            <a:ext cx="9143640" cy="1052280"/>
          </a:xfrm>
          <a:prstGeom prst="rect">
            <a:avLst/>
          </a:prstGeom>
          <a:ln w="0">
            <a:noFill/>
          </a:ln>
        </p:spPr>
      </p:pic>
      <p:pic>
        <p:nvPicPr>
          <p:cNvPr id="133" name="Picture 2" descr="http://yuzgu.ru/images/files/gerb-kursk.png"/>
          <p:cNvPicPr/>
          <p:nvPr/>
        </p:nvPicPr>
        <p:blipFill>
          <a:blip r:embed="rId7"/>
          <a:stretch/>
        </p:blipFill>
        <p:spPr>
          <a:xfrm>
            <a:off x="4000320" y="0"/>
            <a:ext cx="1071360" cy="999720"/>
          </a:xfrm>
          <a:prstGeom prst="rect">
            <a:avLst/>
          </a:prstGeom>
          <a:ln w="0">
            <a:noFill/>
          </a:ln>
        </p:spPr>
      </p:pic>
      <p:sp>
        <p:nvSpPr>
          <p:cNvPr id="134" name="CustomShape 10"/>
          <p:cNvSpPr/>
          <p:nvPr/>
        </p:nvSpPr>
        <p:spPr>
          <a:xfrm>
            <a:off x="1285920" y="1643040"/>
            <a:ext cx="2785680" cy="35676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>
            <a:solidFill>
              <a:srgbClr val="009dd9"/>
            </a:solidFill>
            <a:rou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/>
        </p:style>
      </p:sp>
      <p:sp>
        <p:nvSpPr>
          <p:cNvPr id="135" name="CustomShape 11"/>
          <p:cNvSpPr/>
          <p:nvPr/>
        </p:nvSpPr>
        <p:spPr>
          <a:xfrm>
            <a:off x="785880" y="1643040"/>
            <a:ext cx="3785760" cy="333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ru-RU" sz="1600" spc="-1" strike="noStrike">
                <a:solidFill>
                  <a:srgbClr val="0b5394"/>
                </a:solidFill>
                <a:latin typeface="Times New Roman"/>
              </a:rPr>
              <a:t>Фонд оплаты труда</a:t>
            </a:r>
            <a:endParaRPr b="0" lang="ru-RU" sz="1600" spc="-1" strike="noStrike">
              <a:latin typeface="Arial"/>
            </a:endParaRPr>
          </a:p>
        </p:txBody>
      </p:sp>
      <p:sp>
        <p:nvSpPr>
          <p:cNvPr id="136" name="CustomShape 12"/>
          <p:cNvSpPr/>
          <p:nvPr/>
        </p:nvSpPr>
        <p:spPr>
          <a:xfrm>
            <a:off x="5429160" y="1500120"/>
            <a:ext cx="3642840" cy="35676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>
            <a:solidFill>
              <a:srgbClr val="009dd9"/>
            </a:solidFill>
            <a:rou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/>
        </p:style>
      </p:sp>
      <p:sp>
        <p:nvSpPr>
          <p:cNvPr id="137" name="CustomShape 13"/>
          <p:cNvSpPr/>
          <p:nvPr/>
        </p:nvSpPr>
        <p:spPr>
          <a:xfrm>
            <a:off x="5429160" y="1500120"/>
            <a:ext cx="3571560" cy="333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ru-RU" sz="1600" spc="-1" strike="noStrike">
                <a:solidFill>
                  <a:srgbClr val="0b5394"/>
                </a:solidFill>
                <a:latin typeface="Times New Roman"/>
              </a:rPr>
              <a:t>Численность работающих, тыс. чел.</a:t>
            </a:r>
            <a:endParaRPr b="0" lang="ru-RU" sz="1600" spc="-1" strike="noStrike">
              <a:latin typeface="Arial"/>
            </a:endParaRPr>
          </a:p>
        </p:txBody>
      </p:sp>
      <p:sp>
        <p:nvSpPr>
          <p:cNvPr id="138" name="CustomShape 14"/>
          <p:cNvSpPr/>
          <p:nvPr/>
        </p:nvSpPr>
        <p:spPr>
          <a:xfrm>
            <a:off x="5143680" y="4000680"/>
            <a:ext cx="3928680" cy="49968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>
            <a:solidFill>
              <a:srgbClr val="009dd9"/>
            </a:solidFill>
            <a:rou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/>
        </p:style>
      </p:sp>
      <p:sp>
        <p:nvSpPr>
          <p:cNvPr id="139" name="CustomShape 15"/>
          <p:cNvSpPr/>
          <p:nvPr/>
        </p:nvSpPr>
        <p:spPr>
          <a:xfrm>
            <a:off x="4978080" y="3929040"/>
            <a:ext cx="4165560" cy="577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ru-RU" sz="1600" spc="-1" strike="noStrike">
                <a:solidFill>
                  <a:srgbClr val="0b5394"/>
                </a:solidFill>
                <a:latin typeface="Times New Roman"/>
              </a:rPr>
              <a:t>Среднемесячная заработная плата </a:t>
            </a:r>
            <a:endParaRPr b="0" lang="ru-RU" sz="16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ru-RU" sz="1600" spc="-1" strike="noStrike">
                <a:solidFill>
                  <a:srgbClr val="0b5394"/>
                </a:solidFill>
                <a:latin typeface="Times New Roman"/>
              </a:rPr>
              <a:t> </a:t>
            </a:r>
            <a:r>
              <a:rPr b="1" lang="ru-RU" sz="1600" spc="-1" strike="noStrike">
                <a:solidFill>
                  <a:srgbClr val="0b5394"/>
                </a:solidFill>
                <a:latin typeface="Times New Roman"/>
              </a:rPr>
              <a:t>одного работающего в городе</a:t>
            </a:r>
            <a:endParaRPr b="0" lang="ru-RU" sz="16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1" name="Text Box 2" descr=""/>
          <p:cNvPicPr/>
          <p:nvPr/>
        </p:nvPicPr>
        <p:blipFill>
          <a:blip r:embed="rId1">
            <a:alphaModFix amt="0"/>
          </a:blip>
          <a:stretch/>
        </p:blipFill>
        <p:spPr>
          <a:xfrm rot="10800000">
            <a:off x="-12240" y="688320"/>
            <a:ext cx="9156600" cy="6169320"/>
          </a:xfrm>
          <a:prstGeom prst="rect">
            <a:avLst/>
          </a:prstGeom>
          <a:ln w="0">
            <a:noFill/>
          </a:ln>
        </p:spPr>
      </p:pic>
      <p:sp>
        <p:nvSpPr>
          <p:cNvPr id="422" name="TextShape 1"/>
          <p:cNvSpPr txBox="1"/>
          <p:nvPr/>
        </p:nvSpPr>
        <p:spPr>
          <a:xfrm>
            <a:off x="6480" y="836640"/>
            <a:ext cx="9131040" cy="591840"/>
          </a:xfrm>
          <a:prstGeom prst="rect">
            <a:avLst/>
          </a:prstGeom>
          <a:noFill/>
          <a:ln w="0">
            <a:noFill/>
          </a:ln>
        </p:spPr>
        <p:txBody>
          <a:bodyPr lIns="0" rIns="0" tIns="45000" bIns="0" anchor="b">
            <a:normAutofit/>
          </a:bodyPr>
          <a:p>
            <a:pPr algn="ctr">
              <a:lnSpc>
                <a:spcPct val="100000"/>
              </a:lnSpc>
            </a:pPr>
            <a:r>
              <a:rPr b="1" lang="ru-RU" sz="2000" spc="-1" strike="noStrike">
                <a:solidFill>
                  <a:srgbClr val="9db9ff"/>
                </a:solidFill>
                <a:latin typeface="Arial Black"/>
              </a:rPr>
              <a:t>МУНИЦИПАЛЬНЫЙ  ДОРОЖНЫЙ  ФОНД ГОРОДА КУРСКА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23" name="TextShape 2"/>
          <p:cNvSpPr txBox="1"/>
          <p:nvPr/>
        </p:nvSpPr>
        <p:spPr>
          <a:xfrm>
            <a:off x="8316360" y="6381360"/>
            <a:ext cx="761760" cy="3646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p>
            <a:pPr algn="r">
              <a:lnSpc>
                <a:spcPct val="100000"/>
              </a:lnSpc>
            </a:pPr>
            <a:fld id="{9691155A-EB95-4552-BE6B-074309E0F26D}" type="slidenum">
              <a:rPr b="0" lang="ru-RU" sz="1200" spc="-1" strike="noStrike">
                <a:solidFill>
                  <a:srgbClr val="035c75"/>
                </a:solidFill>
                <a:latin typeface="Arial"/>
              </a:rPr>
              <a:t>&lt;номер&gt;</a:t>
            </a:fld>
            <a:endParaRPr b="0" lang="ru-RU" sz="1200" spc="-1" strike="noStrike">
              <a:latin typeface="Times New Roman"/>
            </a:endParaRPr>
          </a:p>
        </p:txBody>
      </p:sp>
      <p:sp>
        <p:nvSpPr>
          <p:cNvPr id="424" name="CustomShape 3"/>
          <p:cNvSpPr/>
          <p:nvPr/>
        </p:nvSpPr>
        <p:spPr>
          <a:xfrm>
            <a:off x="142920" y="1428840"/>
            <a:ext cx="8857800" cy="269748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>
            <a:solidFill>
              <a:srgbClr val="009dd9"/>
            </a:solidFill>
            <a:rou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/>
        </p:style>
        <p:txBody>
          <a:bodyPr lIns="90000" rIns="90000" tIns="45000" bIns="45000">
            <a:spAutoFit/>
          </a:bodyPr>
          <a:p>
            <a:pPr algn="just">
              <a:lnSpc>
                <a:spcPct val="100000"/>
              </a:lnSpc>
            </a:pPr>
            <a:r>
              <a:rPr b="0" lang="ru-RU" sz="1400" spc="-1" strike="noStrike">
                <a:solidFill>
                  <a:srgbClr val="000000"/>
                </a:solidFill>
                <a:latin typeface="Times New Roman"/>
              </a:rPr>
              <a:t>Объем бюджетных ассигнований муниципального дорожного фонда города Курска на 2020 год   предусмотрен в размере </a:t>
            </a:r>
            <a:r>
              <a:rPr b="1" lang="ru-RU" sz="1400" spc="-1" strike="noStrike">
                <a:solidFill>
                  <a:srgbClr val="000000"/>
                </a:solidFill>
                <a:latin typeface="Times New Roman"/>
              </a:rPr>
              <a:t>1 852 861 тыс. рублей</a:t>
            </a:r>
            <a:r>
              <a:rPr b="0" lang="ru-RU" sz="1400" spc="-1" strike="noStrike">
                <a:solidFill>
                  <a:srgbClr val="000000"/>
                </a:solidFill>
                <a:latin typeface="Times New Roman"/>
              </a:rPr>
              <a:t>, исполнение составило 96,6% или </a:t>
            </a:r>
            <a:r>
              <a:rPr b="1" lang="ru-RU" sz="1400" spc="-1" strike="noStrike">
                <a:solidFill>
                  <a:srgbClr val="000000"/>
                </a:solidFill>
                <a:latin typeface="Times New Roman"/>
              </a:rPr>
              <a:t>1 789 134 тыс.рублей</a:t>
            </a:r>
            <a:r>
              <a:rPr b="0" lang="ru-RU" sz="1400" spc="-1" strike="noStrike">
                <a:solidFill>
                  <a:srgbClr val="000000"/>
                </a:solidFill>
                <a:latin typeface="Times New Roman"/>
              </a:rPr>
              <a:t>. </a:t>
            </a:r>
            <a:endParaRPr b="0" lang="ru-RU" sz="14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0" lang="ru-RU" sz="1400" spc="-1" strike="noStrike">
                <a:solidFill>
                  <a:srgbClr val="000000"/>
                </a:solidFill>
                <a:latin typeface="Times New Roman"/>
              </a:rPr>
              <a:t>Средства дорожного фонда были направлены:</a:t>
            </a:r>
            <a:endParaRPr b="0" lang="ru-RU" sz="1400" spc="-1" strike="noStrike">
              <a:latin typeface="Arial"/>
            </a:endParaRPr>
          </a:p>
          <a:p>
            <a:pPr marL="216000" indent="-216000" algn="just">
              <a:lnSpc>
                <a:spcPct val="100000"/>
              </a:lnSpc>
              <a:buClr>
                <a:srgbClr val="000000"/>
              </a:buClr>
              <a:buFont typeface="Wingdings" charset="2"/>
              <a:buChar char=""/>
            </a:pPr>
            <a:r>
              <a:rPr b="0" lang="ru-RU" sz="1400" spc="-1" strike="noStrike">
                <a:solidFill>
                  <a:srgbClr val="000000"/>
                </a:solidFill>
                <a:latin typeface="Times New Roman"/>
              </a:rPr>
              <a:t>в рамках национального проекта «Безопасные и качественные автомобильные дороги» на строительство, реконструкцию и ремонт дорог местного значения в сумме </a:t>
            </a:r>
            <a:r>
              <a:rPr b="1" lang="ru-RU" sz="1400" spc="-1" strike="noStrike">
                <a:solidFill>
                  <a:srgbClr val="000000"/>
                </a:solidFill>
                <a:latin typeface="Times New Roman"/>
              </a:rPr>
              <a:t>1 064 426 тыс.руб. </a:t>
            </a:r>
            <a:r>
              <a:rPr b="0" lang="ru-RU" sz="1400" spc="-1" strike="noStrike">
                <a:solidFill>
                  <a:srgbClr val="000000"/>
                </a:solidFill>
                <a:latin typeface="Times New Roman"/>
              </a:rPr>
              <a:t>из них: </a:t>
            </a:r>
            <a:endParaRPr b="0" lang="ru-RU" sz="14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0" lang="ru-RU" sz="1400" spc="-1" strike="noStrike">
                <a:solidFill>
                  <a:srgbClr val="000000"/>
                </a:solidFill>
                <a:latin typeface="Times New Roman"/>
              </a:rPr>
              <a:t>            −</a:t>
            </a:r>
            <a:r>
              <a:rPr b="0" lang="ru-RU" sz="1400" spc="-1" strike="noStrike">
                <a:solidFill>
                  <a:srgbClr val="000000"/>
                </a:solidFill>
                <a:latin typeface="Times New Roman"/>
              </a:rPr>
              <a:t>на строительство магистральной улицы – проспект Дружбы и улица Просторная в Северо-Западном районе города Курска (1-я и 2-я очереди) – </a:t>
            </a:r>
            <a:r>
              <a:rPr b="1" lang="ru-RU" sz="1400" spc="-1" strike="noStrike">
                <a:solidFill>
                  <a:srgbClr val="000000"/>
                </a:solidFill>
                <a:latin typeface="Times New Roman"/>
              </a:rPr>
              <a:t>177 064 тыс.руб</a:t>
            </a:r>
            <a:r>
              <a:rPr b="0" lang="ru-RU" sz="1400" spc="-1" strike="noStrike">
                <a:solidFill>
                  <a:srgbClr val="000000"/>
                </a:solidFill>
                <a:latin typeface="Times New Roman"/>
              </a:rPr>
              <a:t>.;</a:t>
            </a:r>
            <a:endParaRPr b="0" lang="ru-RU" sz="14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0" lang="ru-RU" sz="1400" spc="-1" strike="noStrike">
                <a:solidFill>
                  <a:srgbClr val="000000"/>
                </a:solidFill>
                <a:latin typeface="Times New Roman"/>
              </a:rPr>
              <a:t>            −</a:t>
            </a:r>
            <a:r>
              <a:rPr b="0" lang="ru-RU" sz="1400" spc="-1" strike="noStrike">
                <a:solidFill>
                  <a:srgbClr val="000000"/>
                </a:solidFill>
                <a:latin typeface="Times New Roman"/>
              </a:rPr>
              <a:t>на внедрение интеллектуальных транспортных систем – </a:t>
            </a:r>
            <a:r>
              <a:rPr b="1" lang="ru-RU" sz="1400" spc="-1" strike="noStrike">
                <a:solidFill>
                  <a:srgbClr val="000000"/>
                </a:solidFill>
                <a:latin typeface="Times New Roman"/>
              </a:rPr>
              <a:t>6 300 тыс.руб.;</a:t>
            </a:r>
            <a:endParaRPr b="0" lang="ru-RU" sz="1400" spc="-1" strike="noStrike">
              <a:latin typeface="Arial"/>
            </a:endParaRPr>
          </a:p>
          <a:p>
            <a:pPr marL="216000" indent="-216000" algn="just">
              <a:lnSpc>
                <a:spcPct val="100000"/>
              </a:lnSpc>
              <a:buClr>
                <a:srgbClr val="000000"/>
              </a:buClr>
              <a:buFont typeface="Wingdings" charset="2"/>
              <a:buChar char=""/>
            </a:pPr>
            <a:r>
              <a:rPr b="0" lang="ru-RU" sz="1400" spc="-1" strike="noStrike">
                <a:solidFill>
                  <a:srgbClr val="000000"/>
                </a:solidFill>
                <a:latin typeface="Times New Roman"/>
              </a:rPr>
              <a:t>в рамках национального проекта «Жилье и городская среда» осуществлялось строительство магистральной улицы общегородского значения регулируемого движения по проспекту Надежды Плевицкой в городе Курске   (2-я очередь) – </a:t>
            </a:r>
            <a:r>
              <a:rPr b="1" lang="ru-RU" sz="1400" spc="-1" strike="noStrike">
                <a:solidFill>
                  <a:srgbClr val="000000"/>
                </a:solidFill>
                <a:latin typeface="Times New Roman"/>
              </a:rPr>
              <a:t>207 144 тыс.руб</a:t>
            </a:r>
            <a:r>
              <a:rPr b="0" lang="ru-RU" sz="1400" spc="-1" strike="noStrike">
                <a:solidFill>
                  <a:srgbClr val="000000"/>
                </a:solidFill>
                <a:latin typeface="Times New Roman"/>
              </a:rPr>
              <a:t>.</a:t>
            </a:r>
            <a:endParaRPr b="0" lang="ru-RU" sz="1400" spc="-1" strike="noStrike">
              <a:latin typeface="Arial"/>
            </a:endParaRPr>
          </a:p>
        </p:txBody>
      </p:sp>
      <p:pic>
        <p:nvPicPr>
          <p:cNvPr id="425" name="Picture 2" descr="http://asfaltdorog.ru/wp-content/uploads/2016/08/kemerovchane_smogut_kontrolirovat_remont_dvorovyh_territoriy_cherez_internet.jpg"/>
          <p:cNvPicPr/>
          <p:nvPr/>
        </p:nvPicPr>
        <p:blipFill>
          <a:blip r:embed="rId2"/>
          <a:stretch/>
        </p:blipFill>
        <p:spPr>
          <a:xfrm>
            <a:off x="4929120" y="4214880"/>
            <a:ext cx="3894840" cy="2642760"/>
          </a:xfrm>
          <a:prstGeom prst="rect">
            <a:avLst/>
          </a:prstGeom>
          <a:ln w="0">
            <a:noFill/>
          </a:ln>
          <a:effectLst>
            <a:softEdge rad="127080"/>
          </a:effectLst>
        </p:spPr>
      </p:pic>
      <p:pic>
        <p:nvPicPr>
          <p:cNvPr id="426" name="Picture 4" descr="http://www.kurskadmin.ru/sites/default/files/field/image/45a827496a0a9e507735bf02f1278469_l.jpg"/>
          <p:cNvPicPr/>
          <p:nvPr/>
        </p:nvPicPr>
        <p:blipFill>
          <a:blip r:embed="rId3"/>
          <a:stretch/>
        </p:blipFill>
        <p:spPr>
          <a:xfrm>
            <a:off x="500040" y="4231800"/>
            <a:ext cx="4130280" cy="2554560"/>
          </a:xfrm>
          <a:prstGeom prst="rect">
            <a:avLst/>
          </a:prstGeom>
          <a:ln w="0">
            <a:noFill/>
          </a:ln>
          <a:effectLst>
            <a:softEdge rad="127080"/>
          </a:effectLst>
        </p:spPr>
      </p:pic>
      <p:pic>
        <p:nvPicPr>
          <p:cNvPr id="427" name="Рисунок 15" descr="header2.jpg"/>
          <p:cNvPicPr/>
          <p:nvPr/>
        </p:nvPicPr>
        <p:blipFill>
          <a:blip r:embed="rId4"/>
          <a:stretch/>
        </p:blipFill>
        <p:spPr>
          <a:xfrm>
            <a:off x="0" y="0"/>
            <a:ext cx="9143640" cy="1052280"/>
          </a:xfrm>
          <a:prstGeom prst="rect">
            <a:avLst/>
          </a:prstGeom>
          <a:ln w="0">
            <a:noFill/>
          </a:ln>
        </p:spPr>
      </p:pic>
      <p:pic>
        <p:nvPicPr>
          <p:cNvPr id="428" name="Picture 2" descr="http://yuzgu.ru/images/files/gerb-kursk.png"/>
          <p:cNvPicPr/>
          <p:nvPr/>
        </p:nvPicPr>
        <p:blipFill>
          <a:blip r:embed="rId5"/>
          <a:stretch/>
        </p:blipFill>
        <p:spPr>
          <a:xfrm>
            <a:off x="3996000" y="0"/>
            <a:ext cx="1158840" cy="10713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9" name="Text Box 2" descr=""/>
          <p:cNvPicPr/>
          <p:nvPr/>
        </p:nvPicPr>
        <p:blipFill>
          <a:blip r:embed="rId1">
            <a:alphaModFix amt="0"/>
          </a:blip>
          <a:stretch/>
        </p:blipFill>
        <p:spPr>
          <a:xfrm rot="10800000">
            <a:off x="-12240" y="688320"/>
            <a:ext cx="9156600" cy="6169320"/>
          </a:xfrm>
          <a:prstGeom prst="rect">
            <a:avLst/>
          </a:prstGeom>
          <a:ln w="0">
            <a:noFill/>
          </a:ln>
        </p:spPr>
      </p:pic>
      <p:pic>
        <p:nvPicPr>
          <p:cNvPr id="430" name="Picture 2" descr="http://www.kurskadmin.ru/sites/default/files/field/image/sady.jpg"/>
          <p:cNvPicPr/>
          <p:nvPr/>
        </p:nvPicPr>
        <p:blipFill>
          <a:blip r:embed="rId2"/>
          <a:stretch/>
        </p:blipFill>
        <p:spPr>
          <a:xfrm>
            <a:off x="3357720" y="4971240"/>
            <a:ext cx="2714400" cy="1886400"/>
          </a:xfrm>
          <a:prstGeom prst="rect">
            <a:avLst/>
          </a:prstGeom>
          <a:ln w="0">
            <a:noFill/>
          </a:ln>
          <a:effectLst>
            <a:softEdge rad="112680"/>
          </a:effectLst>
        </p:spPr>
      </p:pic>
      <p:sp>
        <p:nvSpPr>
          <p:cNvPr id="431" name="TextShape 1"/>
          <p:cNvSpPr txBox="1"/>
          <p:nvPr/>
        </p:nvSpPr>
        <p:spPr>
          <a:xfrm>
            <a:off x="2214720" y="1928880"/>
            <a:ext cx="4643280" cy="2785680"/>
          </a:xfrm>
          <a:prstGeom prst="rect">
            <a:avLst/>
          </a:prstGeom>
          <a:solidFill>
            <a:srgbClr val="ffffff"/>
          </a:solidFill>
          <a:ln w="25560">
            <a:solidFill>
              <a:srgbClr val="009dd9"/>
            </a:solidFill>
            <a:round/>
          </a:ln>
        </p:spPr>
        <p:txBody>
          <a:bodyPr lIns="90000" rIns="90000" tIns="45000" bIns="45000">
            <a:noAutofit/>
          </a:bodyPr>
          <a:p>
            <a:pPr algn="just">
              <a:lnSpc>
                <a:spcPct val="100000"/>
              </a:lnSpc>
              <a:tabLst>
                <a:tab algn="l" pos="0"/>
              </a:tabLst>
            </a:pPr>
            <a:r>
              <a:rPr b="0" lang="ru-RU" sz="1400" spc="-1" strike="noStrike">
                <a:solidFill>
                  <a:srgbClr val="000000"/>
                </a:solidFill>
                <a:latin typeface="Times New Roman"/>
              </a:rPr>
              <a:t>      </a:t>
            </a:r>
            <a:r>
              <a:rPr b="0" lang="ru-RU" sz="1400" spc="-1" strike="noStrike">
                <a:solidFill>
                  <a:srgbClr val="000000"/>
                </a:solidFill>
                <a:latin typeface="Times New Roman"/>
              </a:rPr>
              <a:t>В 2020 году из бюджета города Курска направлены средства на строительство, реконструкцию, ремонты объектов социально-культурной сферы в сумме        </a:t>
            </a:r>
            <a:r>
              <a:rPr b="1" lang="ru-RU" sz="1400" spc="-1" strike="noStrike">
                <a:solidFill>
                  <a:srgbClr val="000000"/>
                </a:solidFill>
                <a:latin typeface="Times New Roman"/>
              </a:rPr>
              <a:t>693 431 тыс.рублей</a:t>
            </a:r>
            <a:r>
              <a:rPr b="0" lang="ru-RU" sz="1400" spc="-1" strike="noStrike">
                <a:solidFill>
                  <a:srgbClr val="000000"/>
                </a:solidFill>
                <a:latin typeface="Times New Roman"/>
              </a:rPr>
              <a:t>, из них на :</a:t>
            </a:r>
            <a:endParaRPr b="0" lang="ru-RU" sz="1400" spc="-1" strike="noStrike">
              <a:solidFill>
                <a:srgbClr val="000000"/>
              </a:solidFill>
              <a:latin typeface="Constantia"/>
            </a:endParaRPr>
          </a:p>
          <a:p>
            <a:pPr indent="-71640" algn="just">
              <a:lnSpc>
                <a:spcPct val="100000"/>
              </a:lnSpc>
              <a:buClr>
                <a:srgbClr val="0bd0d9"/>
              </a:buClr>
              <a:buSzPct val="95000"/>
              <a:buFont typeface="Wingdings 2" charset="2"/>
              <a:buChar char=""/>
              <a:tabLst>
                <a:tab algn="l" pos="0"/>
              </a:tabLst>
            </a:pPr>
            <a:r>
              <a:rPr b="0" lang="ru-RU" sz="1400" spc="-1" strike="noStrike">
                <a:solidFill>
                  <a:srgbClr val="000000"/>
                </a:solidFill>
                <a:latin typeface="Times New Roman"/>
              </a:rPr>
              <a:t>  </a:t>
            </a:r>
            <a:r>
              <a:rPr b="0" lang="ru-RU" sz="1400" spc="-1" strike="noStrike">
                <a:solidFill>
                  <a:srgbClr val="000000"/>
                </a:solidFill>
                <a:latin typeface="Times New Roman"/>
              </a:rPr>
              <a:t>Строительство школы  на проспекте  В. Клыкова,65-       </a:t>
            </a:r>
            <a:r>
              <a:rPr b="1" lang="ru-RU" sz="1400" spc="-1" strike="noStrike">
                <a:solidFill>
                  <a:srgbClr val="000000"/>
                </a:solidFill>
                <a:latin typeface="Times New Roman"/>
              </a:rPr>
              <a:t>501 197 тыс.рублей</a:t>
            </a:r>
            <a:r>
              <a:rPr b="0" lang="ru-RU" sz="1400" spc="-1" strike="noStrike">
                <a:solidFill>
                  <a:srgbClr val="000000"/>
                </a:solidFill>
                <a:latin typeface="Times New Roman"/>
              </a:rPr>
              <a:t>;</a:t>
            </a:r>
            <a:endParaRPr b="0" lang="ru-RU" sz="1400" spc="-1" strike="noStrike">
              <a:solidFill>
                <a:srgbClr val="000000"/>
              </a:solidFill>
              <a:latin typeface="Constantia"/>
            </a:endParaRPr>
          </a:p>
          <a:p>
            <a:pPr indent="-71640" algn="just">
              <a:lnSpc>
                <a:spcPct val="100000"/>
              </a:lnSpc>
              <a:buClr>
                <a:srgbClr val="0bd0d9"/>
              </a:buClr>
              <a:buSzPct val="95000"/>
              <a:buFont typeface="Wingdings 2" charset="2"/>
              <a:buChar char=""/>
              <a:tabLst>
                <a:tab algn="l" pos="0"/>
              </a:tabLst>
            </a:pPr>
            <a:r>
              <a:rPr b="0" lang="ru-RU" sz="1400" spc="-1" strike="noStrike">
                <a:solidFill>
                  <a:srgbClr val="000000"/>
                </a:solidFill>
                <a:latin typeface="Times New Roman"/>
              </a:rPr>
              <a:t>  </a:t>
            </a:r>
            <a:r>
              <a:rPr b="0" lang="ru-RU" sz="1400" spc="-1" strike="noStrike">
                <a:solidFill>
                  <a:srgbClr val="000000"/>
                </a:solidFill>
                <a:latin typeface="Times New Roman"/>
              </a:rPr>
              <a:t>Строительство школы №12- </a:t>
            </a:r>
            <a:r>
              <a:rPr b="1" lang="ru-RU" sz="1400" spc="-1" strike="noStrike">
                <a:solidFill>
                  <a:srgbClr val="000000"/>
                </a:solidFill>
                <a:latin typeface="Times New Roman"/>
              </a:rPr>
              <a:t>93 346 тыс.руб.</a:t>
            </a:r>
            <a:endParaRPr b="0" lang="ru-RU" sz="1400" spc="-1" strike="noStrike">
              <a:solidFill>
                <a:srgbClr val="000000"/>
              </a:solidFill>
              <a:latin typeface="Constantia"/>
            </a:endParaRPr>
          </a:p>
          <a:p>
            <a:pPr algn="just">
              <a:lnSpc>
                <a:spcPts val="700"/>
              </a:lnSpc>
              <a:tabLst>
                <a:tab algn="l" pos="0"/>
              </a:tabLst>
            </a:pPr>
            <a:endParaRPr b="0" lang="ru-RU" sz="1400" spc="-1" strike="noStrike">
              <a:solidFill>
                <a:srgbClr val="000000"/>
              </a:solidFill>
              <a:latin typeface="Constantia"/>
            </a:endParaRPr>
          </a:p>
          <a:p>
            <a:pPr algn="just">
              <a:lnSpc>
                <a:spcPct val="100000"/>
              </a:lnSpc>
              <a:tabLst>
                <a:tab algn="l" pos="0"/>
              </a:tabLst>
            </a:pPr>
            <a:r>
              <a:rPr b="0" lang="ru-RU" sz="1400" spc="-1" strike="noStrike">
                <a:solidFill>
                  <a:srgbClr val="000000"/>
                </a:solidFill>
                <a:latin typeface="Times New Roman"/>
              </a:rPr>
              <a:t>      </a:t>
            </a:r>
            <a:r>
              <a:rPr b="0" lang="ru-RU" sz="1400" spc="-1" strike="noStrike">
                <a:solidFill>
                  <a:srgbClr val="000000"/>
                </a:solidFill>
                <a:latin typeface="Times New Roman"/>
              </a:rPr>
              <a:t>Кроме того, направлены  средства на капитальные  ремонты учреждений образования, культуры, молодежной  политики, физической культуры и спорта </a:t>
            </a:r>
            <a:r>
              <a:rPr b="1" lang="ru-RU" sz="1400" spc="-1" strike="noStrike">
                <a:solidFill>
                  <a:srgbClr val="000000"/>
                </a:solidFill>
                <a:latin typeface="Times New Roman"/>
              </a:rPr>
              <a:t>-   98 888 тыс.рублей</a:t>
            </a:r>
            <a:r>
              <a:rPr b="0" lang="ru-RU" sz="1400" spc="-1" strike="noStrike">
                <a:solidFill>
                  <a:srgbClr val="000000"/>
                </a:solidFill>
                <a:latin typeface="Times New Roman"/>
              </a:rPr>
              <a:t>. </a:t>
            </a:r>
            <a:endParaRPr b="0" lang="ru-RU" sz="1400" spc="-1" strike="noStrike">
              <a:solidFill>
                <a:srgbClr val="000000"/>
              </a:solidFill>
              <a:latin typeface="Constantia"/>
            </a:endParaRPr>
          </a:p>
        </p:txBody>
      </p:sp>
      <p:sp>
        <p:nvSpPr>
          <p:cNvPr id="432" name="TextShape 2"/>
          <p:cNvSpPr txBox="1"/>
          <p:nvPr/>
        </p:nvSpPr>
        <p:spPr>
          <a:xfrm>
            <a:off x="8381880" y="6492960"/>
            <a:ext cx="761760" cy="3646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p>
            <a:pPr algn="r">
              <a:lnSpc>
                <a:spcPct val="100000"/>
              </a:lnSpc>
            </a:pPr>
            <a:fld id="{EE233E75-8B0B-4366-B24F-452EFE9B7640}" type="slidenum">
              <a:rPr b="0" lang="ru-RU" sz="1200" spc="-1" strike="noStrike">
                <a:solidFill>
                  <a:srgbClr val="035c75"/>
                </a:solidFill>
                <a:latin typeface="Arial"/>
              </a:rPr>
              <a:t>&lt;номер&gt;</a:t>
            </a:fld>
            <a:endParaRPr b="0" lang="ru-RU" sz="1200" spc="-1" strike="noStrike">
              <a:latin typeface="Times New Roman"/>
            </a:endParaRPr>
          </a:p>
        </p:txBody>
      </p:sp>
      <p:pic>
        <p:nvPicPr>
          <p:cNvPr id="433" name="Picture 2" descr="http://www.kurskadmin.ru/sites/default/files/field/image/karting_2014.jpg"/>
          <p:cNvPicPr/>
          <p:nvPr/>
        </p:nvPicPr>
        <p:blipFill>
          <a:blip r:embed="rId3"/>
          <a:stretch/>
        </p:blipFill>
        <p:spPr>
          <a:xfrm>
            <a:off x="6929280" y="2143080"/>
            <a:ext cx="2142720" cy="2142720"/>
          </a:xfrm>
          <a:prstGeom prst="rect">
            <a:avLst/>
          </a:prstGeom>
          <a:ln w="0">
            <a:noFill/>
          </a:ln>
          <a:effectLst>
            <a:softEdge rad="112680"/>
          </a:effectLst>
        </p:spPr>
      </p:pic>
      <p:pic>
        <p:nvPicPr>
          <p:cNvPr id="434" name="Picture 4" descr="http://sdelanounas.ru/i/d/3/d/f_d3d3Lm1vcy5ydS91cGxvYWQvbmV3c2ZlZWQvbmV3c2ZlZWQvMTA2OTU0LmpwZz9fX2lkPTcyNzAz.jpeg"/>
          <p:cNvPicPr/>
          <p:nvPr/>
        </p:nvPicPr>
        <p:blipFill>
          <a:blip r:embed="rId4"/>
          <a:stretch/>
        </p:blipFill>
        <p:spPr>
          <a:xfrm>
            <a:off x="6215040" y="4857840"/>
            <a:ext cx="2928600" cy="1999800"/>
          </a:xfrm>
          <a:prstGeom prst="rect">
            <a:avLst/>
          </a:prstGeom>
          <a:ln w="0">
            <a:noFill/>
          </a:ln>
          <a:effectLst>
            <a:softEdge rad="112680"/>
          </a:effectLst>
        </p:spPr>
      </p:pic>
      <p:pic>
        <p:nvPicPr>
          <p:cNvPr id="435" name="Picture 8" descr="http://static.akipress.org/127/.storage/yp/images/98b096be8c35531400ef22226598807f.jpg"/>
          <p:cNvPicPr/>
          <p:nvPr/>
        </p:nvPicPr>
        <p:blipFill>
          <a:blip r:embed="rId5"/>
          <a:stretch/>
        </p:blipFill>
        <p:spPr>
          <a:xfrm>
            <a:off x="142920" y="2286000"/>
            <a:ext cx="2071440" cy="1928520"/>
          </a:xfrm>
          <a:prstGeom prst="rect">
            <a:avLst/>
          </a:prstGeom>
          <a:ln w="0">
            <a:noFill/>
          </a:ln>
          <a:effectLst>
            <a:softEdge rad="112680"/>
          </a:effectLst>
        </p:spPr>
      </p:pic>
      <p:pic>
        <p:nvPicPr>
          <p:cNvPr id="436" name="Picture 10" descr="http://bhnews.ru/wp-content/uploads/2016/04/regiony-budut-finansirovat-kapremont-shkol-i-detsadov.jpg"/>
          <p:cNvPicPr/>
          <p:nvPr/>
        </p:nvPicPr>
        <p:blipFill>
          <a:blip r:embed="rId6"/>
          <a:stretch/>
        </p:blipFill>
        <p:spPr>
          <a:xfrm>
            <a:off x="0" y="4786200"/>
            <a:ext cx="3071520" cy="2071440"/>
          </a:xfrm>
          <a:prstGeom prst="rect">
            <a:avLst/>
          </a:prstGeom>
          <a:ln w="0">
            <a:noFill/>
          </a:ln>
          <a:effectLst>
            <a:softEdge rad="112680"/>
          </a:effectLst>
        </p:spPr>
      </p:pic>
      <p:pic>
        <p:nvPicPr>
          <p:cNvPr id="437" name="Рисунок 16" descr="header2.jpg"/>
          <p:cNvPicPr/>
          <p:nvPr/>
        </p:nvPicPr>
        <p:blipFill>
          <a:blip r:embed="rId7"/>
          <a:stretch/>
        </p:blipFill>
        <p:spPr>
          <a:xfrm>
            <a:off x="0" y="0"/>
            <a:ext cx="9143640" cy="1052280"/>
          </a:xfrm>
          <a:prstGeom prst="rect">
            <a:avLst/>
          </a:prstGeom>
          <a:ln w="0">
            <a:noFill/>
          </a:ln>
        </p:spPr>
      </p:pic>
      <p:pic>
        <p:nvPicPr>
          <p:cNvPr id="438" name="Picture 2" descr="http://yuzgu.ru/images/files/gerb-kursk.png"/>
          <p:cNvPicPr/>
          <p:nvPr/>
        </p:nvPicPr>
        <p:blipFill>
          <a:blip r:embed="rId8"/>
          <a:stretch/>
        </p:blipFill>
        <p:spPr>
          <a:xfrm>
            <a:off x="3996000" y="0"/>
            <a:ext cx="1158840" cy="1071360"/>
          </a:xfrm>
          <a:prstGeom prst="rect">
            <a:avLst/>
          </a:prstGeom>
          <a:ln w="0">
            <a:noFill/>
          </a:ln>
        </p:spPr>
      </p:pic>
      <p:sp>
        <p:nvSpPr>
          <p:cNvPr id="439" name="CustomShape 3"/>
          <p:cNvSpPr/>
          <p:nvPr/>
        </p:nvSpPr>
        <p:spPr>
          <a:xfrm>
            <a:off x="0" y="1143000"/>
            <a:ext cx="9143640" cy="821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ru-RU" sz="2400" spc="-1" strike="noStrike">
                <a:solidFill>
                  <a:srgbClr val="9db9ff"/>
                </a:solidFill>
                <a:latin typeface="Arial Black"/>
              </a:rPr>
              <a:t>СТРОИТЕЛЬСТВО, РЕКОНСТРУКЦИЯ И РЕМОНТЫ СОЦИАЛЬНО-ЗНАЧИМЫХ ОБЪЕКТОВ В  2020 ГОДУ</a:t>
            </a:r>
            <a:endParaRPr b="0" lang="ru-RU" sz="2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" name="Text Box 2" descr=""/>
          <p:cNvPicPr/>
          <p:nvPr/>
        </p:nvPicPr>
        <p:blipFill>
          <a:blip r:embed="rId1">
            <a:alphaModFix amt="0"/>
          </a:blip>
          <a:stretch/>
        </p:blipFill>
        <p:spPr>
          <a:xfrm rot="10800000">
            <a:off x="-12240" y="688320"/>
            <a:ext cx="9156600" cy="6169320"/>
          </a:xfrm>
          <a:prstGeom prst="rect">
            <a:avLst/>
          </a:prstGeom>
          <a:ln w="0">
            <a:noFill/>
          </a:ln>
        </p:spPr>
      </p:pic>
      <p:sp>
        <p:nvSpPr>
          <p:cNvPr id="441" name="TextShape 1"/>
          <p:cNvSpPr txBox="1"/>
          <p:nvPr/>
        </p:nvSpPr>
        <p:spPr>
          <a:xfrm>
            <a:off x="8381880" y="6492960"/>
            <a:ext cx="761760" cy="3646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p>
            <a:pPr algn="r">
              <a:lnSpc>
                <a:spcPct val="100000"/>
              </a:lnSpc>
            </a:pPr>
            <a:fld id="{37447C04-F5C0-4517-9FB5-1E3F934648F2}" type="slidenum">
              <a:rPr b="0" lang="ru-RU" sz="1200" spc="-1" strike="noStrike">
                <a:solidFill>
                  <a:srgbClr val="035c75"/>
                </a:solidFill>
                <a:latin typeface="Arial"/>
              </a:rPr>
              <a:t>&lt;номер&gt;</a:t>
            </a:fld>
            <a:endParaRPr b="0" lang="ru-RU" sz="1200" spc="-1" strike="noStrike">
              <a:latin typeface="Times New Roman"/>
            </a:endParaRPr>
          </a:p>
        </p:txBody>
      </p:sp>
      <p:grpSp>
        <p:nvGrpSpPr>
          <p:cNvPr id="442" name="Group 2"/>
          <p:cNvGrpSpPr/>
          <p:nvPr/>
        </p:nvGrpSpPr>
        <p:grpSpPr>
          <a:xfrm>
            <a:off x="0" y="1643040"/>
            <a:ext cx="9143640" cy="5072040"/>
            <a:chOff x="0" y="1643040"/>
            <a:chExt cx="9143640" cy="5072040"/>
          </a:xfrm>
        </p:grpSpPr>
        <p:sp>
          <p:nvSpPr>
            <p:cNvPr id="443" name="CustomShape 3"/>
            <p:cNvSpPr/>
            <p:nvPr/>
          </p:nvSpPr>
          <p:spPr>
            <a:xfrm>
              <a:off x="254880" y="3247560"/>
              <a:ext cx="3643200" cy="317880"/>
            </a:xfrm>
            <a:prstGeom prst="rect">
              <a:avLst/>
            </a:prstGeom>
            <a:noFill/>
            <a:ln w="9525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44" name="CustomShape 4"/>
            <p:cNvSpPr/>
            <p:nvPr/>
          </p:nvSpPr>
          <p:spPr>
            <a:xfrm>
              <a:off x="0" y="2085120"/>
              <a:ext cx="4406760" cy="497880"/>
            </a:xfrm>
            <a:prstGeom prst="roundRect">
              <a:avLst>
                <a:gd name="adj" fmla="val 16667"/>
              </a:avLst>
            </a:prstGeom>
            <a:solidFill>
              <a:schemeClr val="bg2">
                <a:lumMod val="90000"/>
              </a:schemeClr>
            </a:solidFill>
            <a:ln>
              <a:noFill/>
            </a:ln>
            <a:scene3d>
              <a:camera prst="orthographicFront">
                <a:rot lat="0" lon="0" rev="0"/>
              </a:camera>
              <a:lightRig dir="t" rig="glow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/>
          </p:style>
          <p:txBody>
            <a:bodyPr wrap="none" lIns="90000" rIns="90000" tIns="45000" bIns="45000" anchor="ctr">
              <a:noAutofit/>
              <a:scene3d>
                <a:camera prst="orthographicFront">
                  <a:rot lat="0" lon="0" rev="0"/>
                </a:camera>
                <a:lightRig dir="t" rig="glow">
                  <a:rot lat="0" lon="0" rev="4800000"/>
                </a:lightRig>
              </a:scene3d>
              <a:sp3d prstMaterial="matte">
                <a:bevelT w="127000" h="63500"/>
              </a:sp3d>
            </a:bodyPr>
            <a:p>
              <a:pPr algn="ctr">
                <a:lnSpc>
                  <a:spcPct val="100000"/>
                </a:lnSpc>
              </a:pPr>
              <a:r>
                <a:rPr b="1" lang="ru-RU" sz="1200" spc="-1" strike="noStrike">
                  <a:solidFill>
                    <a:srgbClr val="0b5394"/>
                  </a:solidFill>
                  <a:latin typeface="Times New Roman"/>
                </a:rPr>
                <a:t>  </a:t>
              </a:r>
              <a:r>
                <a:rPr b="1" lang="ru-RU" sz="1200" spc="-1" strike="noStrike">
                  <a:solidFill>
                    <a:srgbClr val="08674d"/>
                  </a:solidFill>
                  <a:latin typeface="Times New Roman"/>
                </a:rPr>
                <a:t>2.Социальная поддержка граждан города Курска</a:t>
              </a:r>
              <a:endParaRPr b="0" lang="ru-RU" sz="1200" spc="-1" strike="noStrike">
                <a:latin typeface="Arial"/>
              </a:endParaRPr>
            </a:p>
            <a:p>
              <a:pPr algn="ctr">
                <a:lnSpc>
                  <a:spcPct val="100000"/>
                </a:lnSpc>
              </a:pPr>
              <a:r>
                <a:rPr b="1" lang="ru-RU" sz="1200" spc="-1" strike="noStrike">
                  <a:solidFill>
                    <a:srgbClr val="0b5394"/>
                  </a:solidFill>
                  <a:latin typeface="Times New Roman"/>
                </a:rPr>
                <a:t>- </a:t>
              </a:r>
              <a:r>
                <a:rPr b="1" lang="ru-RU" sz="1400" spc="-1" strike="noStrike">
                  <a:solidFill>
                    <a:srgbClr val="000000"/>
                  </a:solidFill>
                  <a:latin typeface="Times New Roman"/>
                </a:rPr>
                <a:t>2 043 500</a:t>
              </a:r>
              <a:endParaRPr b="0" lang="ru-RU" sz="1400" spc="-1" strike="noStrike">
                <a:latin typeface="Arial"/>
              </a:endParaRPr>
            </a:p>
          </p:txBody>
        </p:sp>
        <p:sp>
          <p:nvSpPr>
            <p:cNvPr id="445" name="CustomShape 5"/>
            <p:cNvSpPr/>
            <p:nvPr/>
          </p:nvSpPr>
          <p:spPr>
            <a:xfrm>
              <a:off x="0" y="3072600"/>
              <a:ext cx="4406760" cy="574200"/>
            </a:xfrm>
            <a:prstGeom prst="roundRect">
              <a:avLst>
                <a:gd name="adj" fmla="val 16667"/>
              </a:avLst>
            </a:prstGeom>
            <a:solidFill>
              <a:schemeClr val="bg2">
                <a:lumMod val="90000"/>
              </a:schemeClr>
            </a:solidFill>
            <a:ln w="9525">
              <a:noFill/>
            </a:ln>
            <a:scene3d>
              <a:camera prst="orthographicFront">
                <a:rot lat="0" lon="0" rev="0"/>
              </a:camera>
              <a:lightRig dir="t" rig="glow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ctr">
              <a:noAutofit/>
              <a:scene3d>
                <a:camera prst="orthographicFront">
                  <a:rot lat="0" lon="0" rev="0"/>
                </a:camera>
                <a:lightRig dir="t" rig="glow">
                  <a:rot lat="0" lon="0" rev="4800000"/>
                </a:lightRig>
              </a:scene3d>
              <a:sp3d prstMaterial="matte">
                <a:bevelT w="127000" h="63500"/>
              </a:sp3d>
            </a:bodyPr>
            <a:p>
              <a:pPr algn="ctr">
                <a:lnSpc>
                  <a:spcPct val="100000"/>
                </a:lnSpc>
              </a:pPr>
              <a:r>
                <a:rPr b="1" lang="ru-RU" sz="1200" spc="-1" strike="noStrike">
                  <a:solidFill>
                    <a:srgbClr val="08674d"/>
                  </a:solidFill>
                  <a:latin typeface="Times New Roman"/>
                </a:rPr>
                <a:t>4.Уравление муниципальным имуществом и земельными ресурсами города Курска– </a:t>
              </a:r>
              <a:r>
                <a:rPr b="1" lang="ru-RU" sz="1400" spc="-1" strike="noStrike">
                  <a:solidFill>
                    <a:srgbClr val="000000"/>
                  </a:solidFill>
                  <a:latin typeface="Times New Roman"/>
                </a:rPr>
                <a:t>66 636</a:t>
              </a:r>
              <a:endParaRPr b="0" lang="ru-RU" sz="1400" spc="-1" strike="noStrike">
                <a:latin typeface="Arial"/>
              </a:endParaRPr>
            </a:p>
          </p:txBody>
        </p:sp>
        <p:sp>
          <p:nvSpPr>
            <p:cNvPr id="446" name="CustomShape 6"/>
            <p:cNvSpPr/>
            <p:nvPr/>
          </p:nvSpPr>
          <p:spPr>
            <a:xfrm>
              <a:off x="0" y="2661480"/>
              <a:ext cx="4406760" cy="335520"/>
            </a:xfrm>
            <a:prstGeom prst="roundRect">
              <a:avLst>
                <a:gd name="adj" fmla="val 16667"/>
              </a:avLst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  <a:effectLst>
              <a:outerShdw algn="ctr" blurRad="190500" dir="2700000" dist="228593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dir="t" rig="glow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/>
          </p:style>
          <p:txBody>
            <a:bodyPr lIns="90000" rIns="90000" tIns="45000" bIns="45000" anchor="ctr">
              <a:noAutofit/>
              <a:scene3d>
                <a:camera prst="orthographicFront">
                  <a:rot lat="0" lon="0" rev="0"/>
                </a:camera>
                <a:lightRig dir="t" rig="glow">
                  <a:rot lat="0" lon="0" rev="4800000"/>
                </a:lightRig>
              </a:scene3d>
              <a:sp3d prstMaterial="matte">
                <a:bevelT w="127000" h="63500"/>
              </a:sp3d>
            </a:bodyPr>
            <a:p>
              <a:pPr algn="ctr">
                <a:lnSpc>
                  <a:spcPct val="100000"/>
                </a:lnSpc>
                <a:spcBef>
                  <a:spcPts val="281"/>
                </a:spcBef>
              </a:pPr>
              <a:r>
                <a:rPr b="1" lang="ru-RU" sz="1200" spc="-1" strike="noStrike">
                  <a:solidFill>
                    <a:srgbClr val="0b5394"/>
                  </a:solidFill>
                  <a:latin typeface="Times New Roman"/>
                </a:rPr>
                <a:t> </a:t>
              </a:r>
              <a:r>
                <a:rPr b="1" lang="ru-RU" sz="1200" spc="-1" strike="noStrike">
                  <a:solidFill>
                    <a:srgbClr val="0b5394"/>
                  </a:solidFill>
                  <a:latin typeface="Times New Roman"/>
                </a:rPr>
                <a:t>3.Развитие образования в городе – </a:t>
              </a:r>
              <a:r>
                <a:rPr b="1" lang="ru-RU" sz="1400" spc="-1" strike="noStrike">
                  <a:solidFill>
                    <a:srgbClr val="000000"/>
                  </a:solidFill>
                  <a:latin typeface="Times New Roman"/>
                </a:rPr>
                <a:t>5 269 228</a:t>
              </a:r>
              <a:endParaRPr b="0" lang="ru-RU" sz="1400" spc="-1" strike="noStrike">
                <a:latin typeface="Arial"/>
              </a:endParaRPr>
            </a:p>
          </p:txBody>
        </p:sp>
        <p:sp>
          <p:nvSpPr>
            <p:cNvPr id="447" name="CustomShape 7"/>
            <p:cNvSpPr/>
            <p:nvPr/>
          </p:nvSpPr>
          <p:spPr>
            <a:xfrm>
              <a:off x="0" y="4389480"/>
              <a:ext cx="4406760" cy="328680"/>
            </a:xfrm>
            <a:prstGeom prst="roundRect">
              <a:avLst>
                <a:gd name="adj" fmla="val 16667"/>
              </a:avLst>
            </a:prstGeom>
            <a:solidFill>
              <a:schemeClr val="bg2">
                <a:lumMod val="90000"/>
              </a:schemeClr>
            </a:solidFill>
            <a:ln w="9525">
              <a:noFill/>
            </a:ln>
            <a:scene3d>
              <a:camera prst="orthographicFront">
                <a:rot lat="0" lon="0" rev="0"/>
              </a:camera>
              <a:lightRig dir="t" rig="glow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ctr">
              <a:noAutofit/>
              <a:scene3d>
                <a:camera prst="orthographicFront">
                  <a:rot lat="0" lon="0" rev="0"/>
                </a:camera>
                <a:lightRig dir="t" rig="glow">
                  <a:rot lat="0" lon="0" rev="4800000"/>
                </a:lightRig>
              </a:scene3d>
              <a:sp3d prstMaterial="matte">
                <a:bevelT w="127000" h="63500"/>
              </a:sp3d>
            </a:bodyPr>
            <a:p>
              <a:pPr algn="ctr">
                <a:lnSpc>
                  <a:spcPct val="100000"/>
                </a:lnSpc>
              </a:pPr>
              <a:r>
                <a:rPr b="1" lang="ru-RU" sz="1200" spc="-1" strike="noStrike">
                  <a:solidFill>
                    <a:srgbClr val="08674d"/>
                  </a:solidFill>
                  <a:latin typeface="Times New Roman"/>
                </a:rPr>
                <a:t>6. Обеспечение жильем граждан города Курска - </a:t>
              </a:r>
              <a:r>
                <a:rPr b="1" lang="ru-RU" sz="1400" spc="-1" strike="noStrike">
                  <a:solidFill>
                    <a:srgbClr val="000000"/>
                  </a:solidFill>
                  <a:latin typeface="Times New Roman"/>
                </a:rPr>
                <a:t>87 228</a:t>
              </a:r>
              <a:endParaRPr b="0" lang="ru-RU" sz="1400" spc="-1" strike="noStrike">
                <a:latin typeface="Arial"/>
              </a:endParaRPr>
            </a:p>
          </p:txBody>
        </p:sp>
        <p:sp>
          <p:nvSpPr>
            <p:cNvPr id="448" name="CustomShape 8"/>
            <p:cNvSpPr/>
            <p:nvPr/>
          </p:nvSpPr>
          <p:spPr>
            <a:xfrm>
              <a:off x="0" y="3731040"/>
              <a:ext cx="4406760" cy="505080"/>
            </a:xfrm>
            <a:prstGeom prst="roundRect">
              <a:avLst>
                <a:gd name="adj" fmla="val 16667"/>
              </a:avLst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  <a:effectLst>
              <a:outerShdw algn="ctr" blurRad="190500" dir="2700000" dist="228593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dir="t" rig="glow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/>
          </p:style>
          <p:txBody>
            <a:bodyPr lIns="90000" rIns="90000" tIns="45000" bIns="45000" anchor="ctr">
              <a:noAutofit/>
              <a:scene3d>
                <a:camera prst="orthographicFront">
                  <a:rot lat="0" lon="0" rev="0"/>
                </a:camera>
                <a:lightRig dir="t" rig="glow">
                  <a:rot lat="0" lon="0" rev="4800000"/>
                </a:lightRig>
              </a:scene3d>
              <a:sp3d prstMaterial="matte">
                <a:bevelT w="127000" h="63500"/>
              </a:sp3d>
            </a:bodyPr>
            <a:p>
              <a:pPr algn="ctr">
                <a:lnSpc>
                  <a:spcPct val="100000"/>
                </a:lnSpc>
                <a:spcBef>
                  <a:spcPts val="281"/>
                </a:spcBef>
              </a:pPr>
              <a:r>
                <a:rPr b="1" lang="ru-RU" sz="1200" spc="-1" strike="noStrike">
                  <a:solidFill>
                    <a:srgbClr val="0b5394"/>
                  </a:solidFill>
                  <a:latin typeface="Times New Roman"/>
                </a:rPr>
                <a:t>5.Энергосбережение и повышение энергетической эффективности на территории МО "Город Курск" - </a:t>
              </a:r>
              <a:r>
                <a:rPr b="1" lang="ru-RU" sz="1400" spc="-1" strike="noStrike">
                  <a:solidFill>
                    <a:srgbClr val="000000"/>
                  </a:solidFill>
                  <a:latin typeface="Times New Roman"/>
                </a:rPr>
                <a:t>592</a:t>
              </a:r>
              <a:endParaRPr b="0" lang="ru-RU" sz="1400" spc="-1" strike="noStrike">
                <a:latin typeface="Arial"/>
              </a:endParaRPr>
            </a:p>
          </p:txBody>
        </p:sp>
        <p:sp>
          <p:nvSpPr>
            <p:cNvPr id="449" name="CustomShape 9"/>
            <p:cNvSpPr/>
            <p:nvPr/>
          </p:nvSpPr>
          <p:spPr>
            <a:xfrm>
              <a:off x="4663800" y="1643040"/>
              <a:ext cx="4479840" cy="575640"/>
            </a:xfrm>
            <a:prstGeom prst="roundRect">
              <a:avLst>
                <a:gd name="adj" fmla="val 16667"/>
              </a:avLst>
            </a:prstGeom>
            <a:solidFill>
              <a:schemeClr val="bg2">
                <a:lumMod val="90000"/>
              </a:schemeClr>
            </a:solidFill>
            <a:ln w="9525">
              <a:noFill/>
            </a:ln>
            <a:scene3d>
              <a:camera prst="orthographicFront">
                <a:rot lat="0" lon="0" rev="0"/>
              </a:camera>
              <a:lightRig dir="t" rig="glow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ctr">
              <a:noAutofit/>
              <a:scene3d>
                <a:camera prst="orthographicFront">
                  <a:rot lat="0" lon="0" rev="0"/>
                </a:camera>
                <a:lightRig dir="t" rig="glow">
                  <a:rot lat="0" lon="0" rev="4800000"/>
                </a:lightRig>
              </a:scene3d>
              <a:sp3d prstMaterial="matte">
                <a:bevelT w="127000" h="63500"/>
              </a:sp3d>
            </a:bodyPr>
            <a:p>
              <a:pPr algn="ctr">
                <a:lnSpc>
                  <a:spcPct val="100000"/>
                </a:lnSpc>
              </a:pPr>
              <a:r>
                <a:rPr b="1" lang="ru-RU" sz="1200" spc="-1" strike="noStrike">
                  <a:solidFill>
                    <a:srgbClr val="08674d"/>
                  </a:solidFill>
                  <a:latin typeface="Times New Roman"/>
                </a:rPr>
                <a:t>10. Формирование здорового образа жизни, улучшение демографической ситуации в городе – </a:t>
              </a:r>
              <a:r>
                <a:rPr b="1" lang="ru-RU" sz="1400" spc="-1" strike="noStrike">
                  <a:solidFill>
                    <a:srgbClr val="000000"/>
                  </a:solidFill>
                  <a:latin typeface="Times New Roman"/>
                </a:rPr>
                <a:t>1 267 859</a:t>
              </a:r>
              <a:endParaRPr b="0" lang="ru-RU" sz="1400" spc="-1" strike="noStrike">
                <a:latin typeface="Arial"/>
              </a:endParaRPr>
            </a:p>
          </p:txBody>
        </p:sp>
        <p:sp>
          <p:nvSpPr>
            <p:cNvPr id="450" name="CustomShape 10"/>
            <p:cNvSpPr/>
            <p:nvPr/>
          </p:nvSpPr>
          <p:spPr>
            <a:xfrm>
              <a:off x="4663800" y="3134880"/>
              <a:ext cx="4479840" cy="262800"/>
            </a:xfrm>
            <a:prstGeom prst="roundRect">
              <a:avLst>
                <a:gd name="adj" fmla="val 16667"/>
              </a:avLst>
            </a:prstGeom>
            <a:solidFill>
              <a:schemeClr val="bg2">
                <a:lumMod val="90000"/>
              </a:schemeClr>
            </a:solidFill>
            <a:ln w="9525">
              <a:noFill/>
            </a:ln>
            <a:scene3d>
              <a:camera prst="orthographicFront">
                <a:rot lat="0" lon="0" rev="0"/>
              </a:camera>
              <a:lightRig dir="t" rig="glow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ctr">
              <a:noAutofit/>
              <a:scene3d>
                <a:camera prst="orthographicFront">
                  <a:rot lat="0" lon="0" rev="0"/>
                </a:camera>
                <a:lightRig dir="t" rig="glow">
                  <a:rot lat="0" lon="0" rev="4800000"/>
                </a:lightRig>
              </a:scene3d>
              <a:sp3d prstMaterial="matte">
                <a:bevelT w="127000" h="63500"/>
              </a:sp3d>
            </a:bodyPr>
            <a:p>
              <a:pPr algn="ctr">
                <a:lnSpc>
                  <a:spcPct val="100000"/>
                </a:lnSpc>
              </a:pPr>
              <a:r>
                <a:rPr b="1" lang="ru-RU" sz="1200" spc="-1" strike="noStrike">
                  <a:solidFill>
                    <a:srgbClr val="08674d"/>
                  </a:solidFill>
                  <a:latin typeface="Times New Roman"/>
                </a:rPr>
                <a:t>12.Профилактика правонарушений в городе Курске – </a:t>
              </a:r>
              <a:r>
                <a:rPr b="1" lang="ru-RU" sz="1400" spc="-1" strike="noStrike">
                  <a:solidFill>
                    <a:srgbClr val="000000"/>
                  </a:solidFill>
                  <a:latin typeface="Times New Roman"/>
                </a:rPr>
                <a:t>3 184</a:t>
              </a:r>
              <a:endParaRPr b="0" lang="ru-RU" sz="1400" spc="-1" strike="noStrike">
                <a:latin typeface="Arial"/>
              </a:endParaRPr>
            </a:p>
          </p:txBody>
        </p:sp>
        <p:sp>
          <p:nvSpPr>
            <p:cNvPr id="451" name="CustomShape 11"/>
            <p:cNvSpPr/>
            <p:nvPr/>
          </p:nvSpPr>
          <p:spPr>
            <a:xfrm>
              <a:off x="0" y="5623560"/>
              <a:ext cx="4406760" cy="493200"/>
            </a:xfrm>
            <a:prstGeom prst="roundRect">
              <a:avLst>
                <a:gd name="adj" fmla="val 16667"/>
              </a:avLst>
            </a:prstGeom>
            <a:solidFill>
              <a:schemeClr val="bg2">
                <a:lumMod val="90000"/>
              </a:schemeClr>
            </a:solidFill>
            <a:ln w="9525">
              <a:noFill/>
            </a:ln>
            <a:scene3d>
              <a:camera prst="orthographicFront">
                <a:rot lat="0" lon="0" rev="0"/>
              </a:camera>
              <a:lightRig dir="t" rig="glow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ctr">
              <a:noAutofit/>
              <a:scene3d>
                <a:camera prst="orthographicFront">
                  <a:rot lat="0" lon="0" rev="0"/>
                </a:camera>
                <a:lightRig dir="t" rig="glow">
                  <a:rot lat="0" lon="0" rev="4800000"/>
                </a:lightRig>
              </a:scene3d>
              <a:sp3d prstMaterial="matte">
                <a:bevelT w="127000" h="63500"/>
              </a:sp3d>
            </a:bodyPr>
            <a:p>
              <a:pPr algn="ctr">
                <a:lnSpc>
                  <a:spcPct val="100000"/>
                </a:lnSpc>
              </a:pPr>
              <a:r>
                <a:rPr b="1" lang="ru-RU" sz="1200" spc="-1" strike="noStrike">
                  <a:solidFill>
                    <a:srgbClr val="08674d"/>
                  </a:solidFill>
                  <a:latin typeface="Times New Roman"/>
                </a:rPr>
                <a:t>8.Развитие малого и среднего предпринимательства в городе Курске– </a:t>
              </a:r>
              <a:r>
                <a:rPr b="1" lang="ru-RU" sz="1400" spc="-1" strike="noStrike">
                  <a:solidFill>
                    <a:srgbClr val="000000"/>
                  </a:solidFill>
                  <a:latin typeface="Times New Roman"/>
                </a:rPr>
                <a:t>229 051</a:t>
              </a:r>
              <a:endParaRPr b="0" lang="ru-RU" sz="1400" spc="-1" strike="noStrike">
                <a:latin typeface="Arial"/>
              </a:endParaRPr>
            </a:p>
          </p:txBody>
        </p:sp>
        <p:sp>
          <p:nvSpPr>
            <p:cNvPr id="452" name="CustomShape 12"/>
            <p:cNvSpPr/>
            <p:nvPr/>
          </p:nvSpPr>
          <p:spPr>
            <a:xfrm>
              <a:off x="4663800" y="4104360"/>
              <a:ext cx="4479840" cy="497880"/>
            </a:xfrm>
            <a:prstGeom prst="roundRect">
              <a:avLst>
                <a:gd name="adj" fmla="val 16667"/>
              </a:avLst>
            </a:prstGeom>
            <a:solidFill>
              <a:schemeClr val="bg2">
                <a:lumMod val="90000"/>
              </a:schemeClr>
            </a:solidFill>
            <a:ln w="9525">
              <a:noFill/>
            </a:ln>
            <a:scene3d>
              <a:camera prst="orthographicFront">
                <a:rot lat="0" lon="0" rev="0"/>
              </a:camera>
              <a:lightRig dir="t" rig="glow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ctr">
              <a:noAutofit/>
              <a:scene3d>
                <a:camera prst="orthographicFront">
                  <a:rot lat="0" lon="0" rev="0"/>
                </a:camera>
                <a:lightRig dir="t" rig="glow">
                  <a:rot lat="0" lon="0" rev="4800000"/>
                </a:lightRig>
              </a:scene3d>
              <a:sp3d prstMaterial="matte">
                <a:bevelT w="127000" h="63500"/>
              </a:sp3d>
            </a:bodyPr>
            <a:p>
              <a:pPr algn="ctr">
                <a:lnSpc>
                  <a:spcPct val="100000"/>
                </a:lnSpc>
              </a:pPr>
              <a:r>
                <a:rPr b="1" lang="ru-RU" sz="1200" spc="-1" strike="noStrike">
                  <a:solidFill>
                    <a:srgbClr val="08674d"/>
                  </a:solidFill>
                  <a:latin typeface="Times New Roman"/>
                </a:rPr>
                <a:t>14.Обеспечение комплексной безопасности жизнедеятельности населения города Курска -  </a:t>
              </a:r>
              <a:r>
                <a:rPr b="1" lang="ru-RU" sz="1400" spc="-1" strike="noStrike">
                  <a:solidFill>
                    <a:srgbClr val="000000"/>
                  </a:solidFill>
                  <a:latin typeface="Times New Roman"/>
                </a:rPr>
                <a:t>162 960</a:t>
              </a:r>
              <a:endParaRPr b="0" lang="ru-RU" sz="1400" spc="-1" strike="noStrike">
                <a:latin typeface="Arial"/>
              </a:endParaRPr>
            </a:p>
          </p:txBody>
        </p:sp>
        <p:sp>
          <p:nvSpPr>
            <p:cNvPr id="453" name="CustomShape 13"/>
            <p:cNvSpPr/>
            <p:nvPr/>
          </p:nvSpPr>
          <p:spPr>
            <a:xfrm>
              <a:off x="4663440" y="5298120"/>
              <a:ext cx="4480200" cy="904680"/>
            </a:xfrm>
            <a:prstGeom prst="roundRect">
              <a:avLst>
                <a:gd name="adj" fmla="val 16667"/>
              </a:avLst>
            </a:prstGeom>
            <a:solidFill>
              <a:schemeClr val="bg2">
                <a:lumMod val="90000"/>
              </a:schemeClr>
            </a:solidFill>
            <a:ln w="9525">
              <a:noFill/>
            </a:ln>
            <a:scene3d>
              <a:camera prst="orthographicFront">
                <a:rot lat="0" lon="0" rev="0"/>
              </a:camera>
              <a:lightRig dir="t" rig="glow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ctr">
              <a:noAutofit/>
              <a:scene3d>
                <a:camera prst="orthographicFront">
                  <a:rot lat="0" lon="0" rev="0"/>
                </a:camera>
                <a:lightRig dir="t" rig="glow">
                  <a:rot lat="0" lon="0" rev="4800000"/>
                </a:lightRig>
              </a:scene3d>
              <a:sp3d prstMaterial="matte">
                <a:bevelT w="127000" h="63500"/>
              </a:sp3d>
            </a:bodyPr>
            <a:p>
              <a:pPr algn="ctr">
                <a:lnSpc>
                  <a:spcPct val="100000"/>
                </a:lnSpc>
              </a:pPr>
              <a:r>
                <a:rPr b="1" lang="ru-RU" sz="1200" spc="-1" strike="noStrike">
                  <a:solidFill>
                    <a:srgbClr val="08674d"/>
                  </a:solidFill>
                  <a:latin typeface="Times New Roman"/>
                </a:rPr>
                <a:t>16.Развитие муниципальной службы, повышение эффективности взаимодействия с общественными организациями и территориальными органами самоуправления в городе Курске– </a:t>
              </a:r>
              <a:r>
                <a:rPr b="1" lang="ru-RU" sz="1400" spc="-1" strike="noStrike">
                  <a:solidFill>
                    <a:srgbClr val="000000"/>
                  </a:solidFill>
                  <a:latin typeface="Times New Roman"/>
                </a:rPr>
                <a:t>308 262</a:t>
              </a:r>
              <a:endParaRPr b="0" lang="ru-RU" sz="1400" spc="-1" strike="noStrike">
                <a:latin typeface="Arial"/>
              </a:endParaRPr>
            </a:p>
          </p:txBody>
        </p:sp>
        <p:sp>
          <p:nvSpPr>
            <p:cNvPr id="454" name="CustomShape 14"/>
            <p:cNvSpPr/>
            <p:nvPr/>
          </p:nvSpPr>
          <p:spPr>
            <a:xfrm>
              <a:off x="0" y="4800960"/>
              <a:ext cx="4406760" cy="740160"/>
            </a:xfrm>
            <a:prstGeom prst="roundRect">
              <a:avLst>
                <a:gd name="adj" fmla="val 16667"/>
              </a:avLst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  <a:effectLst>
              <a:outerShdw algn="ctr" blurRad="190500" dir="2700000" dist="228593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dir="t" rig="glow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/>
          </p:style>
          <p:txBody>
            <a:bodyPr lIns="90000" rIns="90000" tIns="45000" bIns="45000" anchor="ctr">
              <a:noAutofit/>
              <a:scene3d>
                <a:camera prst="orthographicFront">
                  <a:rot lat="0" lon="0" rev="0"/>
                </a:camera>
                <a:lightRig dir="t" rig="glow">
                  <a:rot lat="0" lon="0" rev="4800000"/>
                </a:lightRig>
              </a:scene3d>
              <a:sp3d prstMaterial="matte">
                <a:bevelT w="127000" h="63500"/>
              </a:sp3d>
            </a:bodyPr>
            <a:p>
              <a:pPr algn="ctr">
                <a:lnSpc>
                  <a:spcPct val="100000"/>
                </a:lnSpc>
                <a:spcBef>
                  <a:spcPts val="281"/>
                </a:spcBef>
              </a:pPr>
              <a:r>
                <a:rPr b="1" lang="ru-RU" sz="1200" spc="-1" strike="noStrike">
                  <a:solidFill>
                    <a:srgbClr val="0b5394"/>
                  </a:solidFill>
                  <a:latin typeface="Times New Roman"/>
                </a:rPr>
                <a:t>7.Организация предоставления населению жилищно-коммунальных услуг, благоустройство и охрана окружающей среды в городе Курске - </a:t>
              </a:r>
              <a:r>
                <a:rPr b="1" lang="ru-RU" sz="1400" spc="-1" strike="noStrike">
                  <a:solidFill>
                    <a:srgbClr val="000000"/>
                  </a:solidFill>
                  <a:latin typeface="Times New Roman"/>
                </a:rPr>
                <a:t>413 350</a:t>
              </a:r>
              <a:endParaRPr b="0" lang="ru-RU" sz="1400" spc="-1" strike="noStrike">
                <a:latin typeface="Arial"/>
              </a:endParaRPr>
            </a:p>
          </p:txBody>
        </p:sp>
        <p:sp>
          <p:nvSpPr>
            <p:cNvPr id="455" name="CustomShape 15"/>
            <p:cNvSpPr/>
            <p:nvPr/>
          </p:nvSpPr>
          <p:spPr>
            <a:xfrm>
              <a:off x="0" y="1674000"/>
              <a:ext cx="4406760" cy="344520"/>
            </a:xfrm>
            <a:prstGeom prst="roundRect">
              <a:avLst>
                <a:gd name="adj" fmla="val 16667"/>
              </a:avLst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  <a:effectLst>
              <a:outerShdw algn="ctr" blurRad="190500" dir="2700000" dist="228593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dir="t" rig="glow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/>
          </p:style>
          <p:txBody>
            <a:bodyPr lIns="90000" rIns="90000" tIns="45000" bIns="45000" anchor="ctr">
              <a:noAutofit/>
              <a:scene3d>
                <a:camera prst="orthographicFront">
                  <a:rot lat="0" lon="0" rev="0"/>
                </a:camera>
                <a:lightRig dir="t" rig="glow">
                  <a:rot lat="0" lon="0" rev="4800000"/>
                </a:lightRig>
              </a:scene3d>
              <a:sp3d prstMaterial="matte">
                <a:bevelT w="127000" h="63500"/>
              </a:sp3d>
            </a:bodyPr>
            <a:p>
              <a:pPr algn="ctr">
                <a:lnSpc>
                  <a:spcPct val="100000"/>
                </a:lnSpc>
                <a:spcBef>
                  <a:spcPts val="281"/>
                </a:spcBef>
              </a:pPr>
              <a:r>
                <a:rPr b="1" lang="ru-RU" sz="1200" spc="-1" strike="noStrike">
                  <a:solidFill>
                    <a:srgbClr val="0b5394"/>
                  </a:solidFill>
                  <a:latin typeface="Times New Roman"/>
                </a:rPr>
                <a:t>1.Развитие культуры и туризма в городе Курске–  </a:t>
              </a:r>
              <a:r>
                <a:rPr b="1" lang="ru-RU" sz="1400" spc="-1" strike="noStrike">
                  <a:solidFill>
                    <a:srgbClr val="000000"/>
                  </a:solidFill>
                  <a:latin typeface="Times New Roman"/>
                </a:rPr>
                <a:t>632 726</a:t>
              </a:r>
              <a:endParaRPr b="0" lang="ru-RU" sz="1400" spc="-1" strike="noStrike">
                <a:latin typeface="Arial"/>
              </a:endParaRPr>
            </a:p>
          </p:txBody>
        </p:sp>
        <p:sp>
          <p:nvSpPr>
            <p:cNvPr id="456" name="CustomShape 16"/>
            <p:cNvSpPr/>
            <p:nvPr/>
          </p:nvSpPr>
          <p:spPr>
            <a:xfrm>
              <a:off x="0" y="6199920"/>
              <a:ext cx="4479840" cy="515160"/>
            </a:xfrm>
            <a:prstGeom prst="roundRect">
              <a:avLst>
                <a:gd name="adj" fmla="val 16667"/>
              </a:avLst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  <a:effectLst>
              <a:outerShdw algn="ctr" blurRad="190500" dir="2700000" dist="228593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dir="t" rig="glow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/>
          </p:style>
          <p:txBody>
            <a:bodyPr lIns="90000" rIns="90000" tIns="45000" bIns="45000" anchor="ctr">
              <a:noAutofit/>
              <a:scene3d>
                <a:camera prst="orthographicFront">
                  <a:rot lat="0" lon="0" rev="0"/>
                </a:camera>
                <a:lightRig dir="t" rig="glow">
                  <a:rot lat="0" lon="0" rev="4800000"/>
                </a:lightRig>
              </a:scene3d>
              <a:sp3d prstMaterial="matte">
                <a:bevelT w="127000" h="63500"/>
              </a:sp3d>
            </a:bodyPr>
            <a:p>
              <a:pPr algn="ctr">
                <a:lnSpc>
                  <a:spcPct val="100000"/>
                </a:lnSpc>
                <a:spcBef>
                  <a:spcPts val="241"/>
                </a:spcBef>
              </a:pPr>
              <a:endParaRPr b="0" lang="ru-RU" sz="1800" spc="-1" strike="noStrike">
                <a:latin typeface="Arial"/>
              </a:endParaRPr>
            </a:p>
            <a:p>
              <a:pPr algn="ctr">
                <a:lnSpc>
                  <a:spcPct val="100000"/>
                </a:lnSpc>
                <a:spcBef>
                  <a:spcPts val="281"/>
                </a:spcBef>
              </a:pPr>
              <a:r>
                <a:rPr b="1" lang="ru-RU" sz="1200" spc="-1" strike="noStrike">
                  <a:solidFill>
                    <a:srgbClr val="0b5394"/>
                  </a:solidFill>
                  <a:latin typeface="Times New Roman"/>
                </a:rPr>
                <a:t>9. Градостроительство и инвестиционная деятельность в городе Курске -  </a:t>
              </a:r>
              <a:r>
                <a:rPr b="1" lang="ru-RU" sz="1400" spc="-1" strike="noStrike">
                  <a:solidFill>
                    <a:srgbClr val="000000"/>
                  </a:solidFill>
                  <a:latin typeface="Times New Roman"/>
                </a:rPr>
                <a:t>30 001</a:t>
              </a:r>
              <a:endParaRPr b="0" lang="ru-RU" sz="1400" spc="-1" strike="noStrike">
                <a:latin typeface="Arial"/>
              </a:endParaRPr>
            </a:p>
            <a:p>
              <a:pPr algn="ctr">
                <a:lnSpc>
                  <a:spcPct val="100000"/>
                </a:lnSpc>
                <a:spcBef>
                  <a:spcPts val="281"/>
                </a:spcBef>
              </a:pPr>
              <a:endParaRPr b="0" lang="ru-RU" sz="1400" spc="-1" strike="noStrike">
                <a:latin typeface="Arial"/>
              </a:endParaRPr>
            </a:p>
          </p:txBody>
        </p:sp>
        <p:sp>
          <p:nvSpPr>
            <p:cNvPr id="457" name="CustomShape 17"/>
            <p:cNvSpPr/>
            <p:nvPr/>
          </p:nvSpPr>
          <p:spPr>
            <a:xfrm>
              <a:off x="4663800" y="2239920"/>
              <a:ext cx="4479840" cy="825120"/>
            </a:xfrm>
            <a:prstGeom prst="roundRect">
              <a:avLst>
                <a:gd name="adj" fmla="val 16667"/>
              </a:avLst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  <a:effectLst>
              <a:outerShdw algn="ctr" blurRad="190500" dir="2700000" dist="228593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dir="t" rig="glow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/>
          </p:style>
          <p:txBody>
            <a:bodyPr lIns="90000" rIns="90000" tIns="45000" bIns="45000" anchor="ctr">
              <a:noAutofit/>
              <a:scene3d>
                <a:camera prst="orthographicFront">
                  <a:rot lat="0" lon="0" rev="0"/>
                </a:camera>
                <a:lightRig dir="t" rig="glow">
                  <a:rot lat="0" lon="0" rev="4800000"/>
                </a:lightRig>
              </a:scene3d>
              <a:sp3d prstMaterial="matte">
                <a:bevelT w="127000" h="63500"/>
              </a:sp3d>
            </a:bodyPr>
            <a:p>
              <a:pPr algn="ctr">
                <a:lnSpc>
                  <a:spcPct val="100000"/>
                </a:lnSpc>
                <a:spcBef>
                  <a:spcPts val="281"/>
                </a:spcBef>
              </a:pPr>
              <a:r>
                <a:rPr b="1" lang="ru-RU" sz="1200" spc="-1" strike="noStrike">
                  <a:solidFill>
                    <a:srgbClr val="0b5394"/>
                  </a:solidFill>
                  <a:latin typeface="Times New Roman"/>
                </a:rPr>
                <a:t>11.Повышение эффективности работы с молодежью, организации отдыха и оздоровления детей, молодежи, развитие физической культуры и спорта в городе Курске–   </a:t>
              </a:r>
              <a:r>
                <a:rPr b="1" lang="ru-RU" sz="1400" spc="-1" strike="noStrike">
                  <a:solidFill>
                    <a:srgbClr val="000000"/>
                  </a:solidFill>
                  <a:latin typeface="Times New Roman"/>
                </a:rPr>
                <a:t>1 985 923</a:t>
              </a:r>
              <a:endParaRPr b="0" lang="ru-RU" sz="1400" spc="-1" strike="noStrike">
                <a:latin typeface="Arial"/>
              </a:endParaRPr>
            </a:p>
          </p:txBody>
        </p:sp>
        <p:sp>
          <p:nvSpPr>
            <p:cNvPr id="458" name="CustomShape 18"/>
            <p:cNvSpPr/>
            <p:nvPr/>
          </p:nvSpPr>
          <p:spPr>
            <a:xfrm>
              <a:off x="4663800" y="3507840"/>
              <a:ext cx="4479840" cy="491400"/>
            </a:xfrm>
            <a:prstGeom prst="roundRect">
              <a:avLst>
                <a:gd name="adj" fmla="val 16667"/>
              </a:avLst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  <a:effectLst>
              <a:outerShdw algn="ctr" blurRad="190500" dir="2700000" dist="228593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dir="t" rig="glow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/>
          </p:style>
          <p:txBody>
            <a:bodyPr lIns="90000" rIns="90000" tIns="45000" bIns="45000" anchor="ctr">
              <a:noAutofit/>
              <a:scene3d>
                <a:camera prst="orthographicFront">
                  <a:rot lat="0" lon="0" rev="0"/>
                </a:camera>
                <a:lightRig dir="t" rig="glow">
                  <a:rot lat="0" lon="0" rev="4800000"/>
                </a:lightRig>
              </a:scene3d>
              <a:sp3d prstMaterial="matte">
                <a:bevelT w="127000" h="63500"/>
              </a:sp3d>
            </a:bodyPr>
            <a:p>
              <a:pPr algn="ctr">
                <a:lnSpc>
                  <a:spcPct val="100000"/>
                </a:lnSpc>
                <a:spcBef>
                  <a:spcPts val="281"/>
                </a:spcBef>
              </a:pPr>
              <a:r>
                <a:rPr b="1" lang="ru-RU" sz="1200" spc="-1" strike="noStrike">
                  <a:solidFill>
                    <a:srgbClr val="0b5394"/>
                  </a:solidFill>
                  <a:latin typeface="Times New Roman"/>
                </a:rPr>
                <a:t>13. Развитие общественного транспорта и дорожное хозяйство в городе Курске– </a:t>
              </a:r>
              <a:r>
                <a:rPr b="1" lang="ru-RU" sz="1400" spc="-1" strike="noStrike">
                  <a:solidFill>
                    <a:srgbClr val="000000"/>
                  </a:solidFill>
                  <a:latin typeface="Times New Roman"/>
                </a:rPr>
                <a:t>91 875</a:t>
              </a:r>
              <a:endParaRPr b="0" lang="ru-RU" sz="1400" spc="-1" strike="noStrike">
                <a:latin typeface="Arial"/>
              </a:endParaRPr>
            </a:p>
          </p:txBody>
        </p:sp>
        <p:sp>
          <p:nvSpPr>
            <p:cNvPr id="459" name="CustomShape 19"/>
            <p:cNvSpPr/>
            <p:nvPr/>
          </p:nvSpPr>
          <p:spPr>
            <a:xfrm>
              <a:off x="4663800" y="4701240"/>
              <a:ext cx="4479840" cy="499320"/>
            </a:xfrm>
            <a:prstGeom prst="roundRect">
              <a:avLst>
                <a:gd name="adj" fmla="val 16667"/>
              </a:avLst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  <a:effectLst>
              <a:outerShdw algn="ctr" blurRad="190500" dir="2700000" dist="228593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dir="t" rig="glow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/>
          </p:style>
          <p:txBody>
            <a:bodyPr lIns="90000" rIns="90000" tIns="45000" bIns="45000" anchor="ctr">
              <a:noAutofit/>
              <a:scene3d>
                <a:camera prst="orthographicFront">
                  <a:rot lat="0" lon="0" rev="0"/>
                </a:camera>
                <a:lightRig dir="t" rig="glow">
                  <a:rot lat="0" lon="0" rev="4800000"/>
                </a:lightRig>
              </a:scene3d>
              <a:sp3d prstMaterial="matte">
                <a:bevelT w="127000" h="63500"/>
              </a:sp3d>
            </a:bodyPr>
            <a:p>
              <a:pPr algn="ctr">
                <a:lnSpc>
                  <a:spcPct val="100000"/>
                </a:lnSpc>
                <a:spcBef>
                  <a:spcPts val="281"/>
                </a:spcBef>
              </a:pPr>
              <a:r>
                <a:rPr b="1" lang="ru-RU" sz="1200" spc="-1" strike="noStrike">
                  <a:solidFill>
                    <a:srgbClr val="0b5394"/>
                  </a:solidFill>
                  <a:latin typeface="Times New Roman"/>
                </a:rPr>
                <a:t>15.Повышение эффективности управления финансами  города Курска - </a:t>
              </a:r>
              <a:r>
                <a:rPr b="1" lang="ru-RU" sz="1400" spc="-1" strike="noStrike">
                  <a:solidFill>
                    <a:srgbClr val="000000"/>
                  </a:solidFill>
                  <a:latin typeface="Times New Roman"/>
                </a:rPr>
                <a:t>17 631</a:t>
              </a:r>
              <a:endParaRPr b="0" lang="ru-RU" sz="1400" spc="-1" strike="noStrike">
                <a:latin typeface="Arial"/>
              </a:endParaRPr>
            </a:p>
          </p:txBody>
        </p:sp>
        <p:sp>
          <p:nvSpPr>
            <p:cNvPr id="460" name="CustomShape 20"/>
            <p:cNvSpPr/>
            <p:nvPr/>
          </p:nvSpPr>
          <p:spPr>
            <a:xfrm>
              <a:off x="4663440" y="6267600"/>
              <a:ext cx="4480200" cy="431280"/>
            </a:xfrm>
            <a:prstGeom prst="roundRect">
              <a:avLst>
                <a:gd name="adj" fmla="val 16667"/>
              </a:avLst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  <a:effectLst>
              <a:outerShdw algn="ctr" blurRad="190500" dir="2700000" dist="228593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dir="t" rig="glow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/>
          </p:style>
          <p:txBody>
            <a:bodyPr lIns="90000" rIns="90000" tIns="45000" bIns="45000" anchor="ctr">
              <a:noAutofit/>
              <a:scene3d>
                <a:camera prst="orthographicFront">
                  <a:rot lat="0" lon="0" rev="0"/>
                </a:camera>
                <a:lightRig dir="t" rig="glow">
                  <a:rot lat="0" lon="0" rev="4800000"/>
                </a:lightRig>
              </a:scene3d>
              <a:sp3d prstMaterial="matte">
                <a:bevelT w="127000" h="63500"/>
              </a:sp3d>
            </a:bodyPr>
            <a:p>
              <a:pPr algn="ctr">
                <a:lnSpc>
                  <a:spcPct val="100000"/>
                </a:lnSpc>
                <a:spcBef>
                  <a:spcPts val="281"/>
                </a:spcBef>
              </a:pPr>
              <a:r>
                <a:rPr b="1" lang="ru-RU" sz="1200" spc="-1" strike="noStrike">
                  <a:solidFill>
                    <a:srgbClr val="0b5394"/>
                  </a:solidFill>
                  <a:latin typeface="Times New Roman"/>
                </a:rPr>
                <a:t>17.Формирование современной городской среды в городе Курске–  </a:t>
              </a:r>
              <a:r>
                <a:rPr b="1" lang="ru-RU" sz="1400" spc="-1" strike="noStrike">
                  <a:solidFill>
                    <a:srgbClr val="000000"/>
                  </a:solidFill>
                  <a:latin typeface="Times New Roman"/>
                </a:rPr>
                <a:t>139 827</a:t>
              </a:r>
              <a:endParaRPr b="0" lang="ru-RU" sz="1400" spc="-1" strike="noStrike">
                <a:latin typeface="Arial"/>
              </a:endParaRPr>
            </a:p>
          </p:txBody>
        </p:sp>
      </p:grpSp>
      <p:pic>
        <p:nvPicPr>
          <p:cNvPr id="461" name="Рисунок 24" descr="header2.jpg"/>
          <p:cNvPicPr/>
          <p:nvPr/>
        </p:nvPicPr>
        <p:blipFill>
          <a:blip r:embed="rId2"/>
          <a:stretch/>
        </p:blipFill>
        <p:spPr>
          <a:xfrm>
            <a:off x="0" y="0"/>
            <a:ext cx="9143640" cy="999720"/>
          </a:xfrm>
          <a:prstGeom prst="rect">
            <a:avLst/>
          </a:prstGeom>
          <a:ln w="0">
            <a:noFill/>
          </a:ln>
        </p:spPr>
      </p:pic>
      <p:pic>
        <p:nvPicPr>
          <p:cNvPr id="462" name="Picture 2" descr="http://yuzgu.ru/images/files/gerb-kursk.png"/>
          <p:cNvPicPr/>
          <p:nvPr/>
        </p:nvPicPr>
        <p:blipFill>
          <a:blip r:embed="rId3"/>
          <a:stretch/>
        </p:blipFill>
        <p:spPr>
          <a:xfrm>
            <a:off x="3996000" y="0"/>
            <a:ext cx="1075680" cy="999720"/>
          </a:xfrm>
          <a:prstGeom prst="rect">
            <a:avLst/>
          </a:prstGeom>
          <a:ln w="0">
            <a:noFill/>
          </a:ln>
        </p:spPr>
      </p:pic>
      <p:sp>
        <p:nvSpPr>
          <p:cNvPr id="463" name="CustomShape 21"/>
          <p:cNvSpPr/>
          <p:nvPr/>
        </p:nvSpPr>
        <p:spPr>
          <a:xfrm>
            <a:off x="0" y="1000080"/>
            <a:ext cx="9143640" cy="700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ru-RU" sz="2000" spc="-1" strike="noStrike">
                <a:solidFill>
                  <a:srgbClr val="9db9ff"/>
                </a:solidFill>
                <a:latin typeface="Arial Black"/>
              </a:rPr>
              <a:t>ИСПОЛНЕНИЕ РАСХОДОВ ПО МУНИЦИПАЛЬНЫМ ПРОГРАММАМ ЗА 2020 ГОД</a:t>
            </a:r>
            <a:r>
              <a:rPr b="1" lang="en-US" sz="2000" spc="-1" strike="noStrike">
                <a:solidFill>
                  <a:srgbClr val="9db9ff"/>
                </a:solidFill>
                <a:latin typeface="Arial Black"/>
              </a:rPr>
              <a:t> </a:t>
            </a:r>
            <a:r>
              <a:rPr b="1" lang="en-US" sz="1200" spc="-1" strike="noStrike">
                <a:solidFill>
                  <a:srgbClr val="9db9ff"/>
                </a:solidFill>
                <a:latin typeface="Arial Black"/>
              </a:rPr>
              <a:t>(</a:t>
            </a:r>
            <a:r>
              <a:rPr b="1" lang="ru-RU" sz="1200" spc="-1" strike="noStrike">
                <a:solidFill>
                  <a:srgbClr val="9db9ff"/>
                </a:solidFill>
                <a:latin typeface="Arial Black"/>
              </a:rPr>
              <a:t>ТЫС.РУБЛЕЙ)</a:t>
            </a:r>
            <a:endParaRPr b="0" lang="ru-RU" sz="1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4" name="Text Box 2" descr=""/>
          <p:cNvPicPr/>
          <p:nvPr/>
        </p:nvPicPr>
        <p:blipFill>
          <a:blip r:embed="rId1">
            <a:alphaModFix amt="0"/>
          </a:blip>
          <a:stretch/>
        </p:blipFill>
        <p:spPr>
          <a:xfrm rot="10800000">
            <a:off x="-12240" y="688320"/>
            <a:ext cx="9156600" cy="6169320"/>
          </a:xfrm>
          <a:prstGeom prst="rect">
            <a:avLst/>
          </a:prstGeom>
          <a:ln w="0">
            <a:noFill/>
          </a:ln>
        </p:spPr>
      </p:pic>
      <p:sp>
        <p:nvSpPr>
          <p:cNvPr id="465" name="TextShape 1"/>
          <p:cNvSpPr txBox="1"/>
          <p:nvPr/>
        </p:nvSpPr>
        <p:spPr>
          <a:xfrm>
            <a:off x="8381880" y="6492960"/>
            <a:ext cx="761760" cy="3646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p>
            <a:pPr algn="r">
              <a:lnSpc>
                <a:spcPct val="100000"/>
              </a:lnSpc>
            </a:pPr>
            <a:fld id="{6058AC3E-53FF-4B82-A12D-30CE55C4E875}" type="slidenum">
              <a:rPr b="0" lang="ru-RU" sz="1200" spc="-1" strike="noStrike">
                <a:solidFill>
                  <a:srgbClr val="035c75"/>
                </a:solidFill>
                <a:latin typeface="Arial"/>
              </a:rPr>
              <a:t>&lt;номер&gt;</a:t>
            </a:fld>
            <a:endParaRPr b="0" lang="ru-RU" sz="1200" spc="-1" strike="noStrike">
              <a:latin typeface="Times New Roman"/>
            </a:endParaRPr>
          </a:p>
        </p:txBody>
      </p:sp>
      <p:sp>
        <p:nvSpPr>
          <p:cNvPr id="466" name="CustomShape 2"/>
          <p:cNvSpPr/>
          <p:nvPr/>
        </p:nvSpPr>
        <p:spPr>
          <a:xfrm>
            <a:off x="0" y="1052640"/>
            <a:ext cx="9143640" cy="1324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0" lang="ru-RU" sz="2400" spc="-1" strike="noStrike">
                <a:solidFill>
                  <a:srgbClr val="000000"/>
                </a:solidFill>
                <a:latin typeface="Arial"/>
              </a:rPr>
              <a:t>     </a:t>
            </a:r>
            <a:r>
              <a:rPr b="1" lang="ru-RU" sz="2700" spc="-1" strike="noStrike">
                <a:solidFill>
                  <a:srgbClr val="9db9ff"/>
                </a:solidFill>
                <a:latin typeface="Arial Black"/>
              </a:rPr>
              <a:t>ОБЪЕМ 17 МУНИЦИПАЛЬНЫХ ПРОГРАММ ЗА 2020 ГОД СОСТАВИЛ ВСЕГО 12 749 833 ТЫС.РУБЛЕЙ, В ТОМ ЧИСЛЕ:              </a:t>
            </a:r>
            <a:endParaRPr b="0" lang="ru-RU" sz="2700" spc="-1" strike="noStrike">
              <a:latin typeface="Arial"/>
            </a:endParaRPr>
          </a:p>
        </p:txBody>
      </p:sp>
      <p:pic>
        <p:nvPicPr>
          <p:cNvPr id="467" name="Рисунок 10" descr="header2.jpg"/>
          <p:cNvPicPr/>
          <p:nvPr/>
        </p:nvPicPr>
        <p:blipFill>
          <a:blip r:embed="rId2"/>
          <a:stretch/>
        </p:blipFill>
        <p:spPr>
          <a:xfrm>
            <a:off x="0" y="0"/>
            <a:ext cx="9143640" cy="1052280"/>
          </a:xfrm>
          <a:prstGeom prst="rect">
            <a:avLst/>
          </a:prstGeom>
          <a:ln w="0">
            <a:noFill/>
          </a:ln>
        </p:spPr>
      </p:pic>
      <p:pic>
        <p:nvPicPr>
          <p:cNvPr id="468" name="Picture 2" descr="http://yuzgu.ru/images/files/gerb-kursk.png"/>
          <p:cNvPicPr/>
          <p:nvPr/>
        </p:nvPicPr>
        <p:blipFill>
          <a:blip r:embed="rId3"/>
          <a:stretch/>
        </p:blipFill>
        <p:spPr>
          <a:xfrm>
            <a:off x="3996000" y="0"/>
            <a:ext cx="1147320" cy="1071360"/>
          </a:xfrm>
          <a:prstGeom prst="rect">
            <a:avLst/>
          </a:prstGeom>
          <a:ln w="0">
            <a:noFill/>
          </a:ln>
        </p:spPr>
      </p:pic>
      <p:sp>
        <p:nvSpPr>
          <p:cNvPr id="469" name="CustomShape 3"/>
          <p:cNvSpPr/>
          <p:nvPr/>
        </p:nvSpPr>
        <p:spPr>
          <a:xfrm>
            <a:off x="6480" y="7200"/>
            <a:ext cx="9131040" cy="6841800"/>
          </a:xfrm>
          <a:prstGeom prst="rect">
            <a:avLst/>
          </a:prstGeom>
          <a:noFill/>
          <a:ln w="9525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470" name="Picture 4" descr="http://900igr.net/up/datas/143070/006.jpg"/>
          <p:cNvPicPr/>
          <p:nvPr/>
        </p:nvPicPr>
        <p:blipFill>
          <a:blip r:embed="rId4"/>
          <a:stretch/>
        </p:blipFill>
        <p:spPr>
          <a:xfrm>
            <a:off x="142920" y="4714920"/>
            <a:ext cx="2801520" cy="2014560"/>
          </a:xfrm>
          <a:prstGeom prst="rect">
            <a:avLst/>
          </a:prstGeom>
          <a:ln w="0">
            <a:noFill/>
          </a:ln>
          <a:effectLst>
            <a:softEdge rad="63360"/>
          </a:effectLst>
        </p:spPr>
      </p:pic>
      <p:sp>
        <p:nvSpPr>
          <p:cNvPr id="471" name="CustomShape 4"/>
          <p:cNvSpPr/>
          <p:nvPr/>
        </p:nvSpPr>
        <p:spPr>
          <a:xfrm>
            <a:off x="6480" y="7200"/>
            <a:ext cx="9131040" cy="6841800"/>
          </a:xfrm>
          <a:prstGeom prst="rect">
            <a:avLst/>
          </a:prstGeom>
          <a:noFill/>
          <a:ln w="9525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472" name="Picture 6" descr="https://i.pinimg.com/736x/fa/1e/af/fa1eafeb4d6f339ba35184654b05e70b--instagram-ps.jpg"/>
          <p:cNvPicPr/>
          <p:nvPr/>
        </p:nvPicPr>
        <p:blipFill>
          <a:blip r:embed="rId5"/>
          <a:stretch/>
        </p:blipFill>
        <p:spPr>
          <a:xfrm>
            <a:off x="142920" y="2214720"/>
            <a:ext cx="2555640" cy="2496960"/>
          </a:xfrm>
          <a:prstGeom prst="rect">
            <a:avLst/>
          </a:prstGeom>
          <a:ln w="0">
            <a:noFill/>
          </a:ln>
          <a:effectLst>
            <a:softEdge rad="317520"/>
          </a:effectLst>
        </p:spPr>
      </p:pic>
      <p:graphicFrame>
        <p:nvGraphicFramePr>
          <p:cNvPr id="473" name="Диаграмма 9"/>
          <p:cNvGraphicFramePr/>
          <p:nvPr/>
        </p:nvGraphicFramePr>
        <p:xfrm>
          <a:off x="3000240" y="2357280"/>
          <a:ext cx="5928840" cy="424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4" name="Text Box 2" descr=""/>
          <p:cNvPicPr/>
          <p:nvPr/>
        </p:nvPicPr>
        <p:blipFill>
          <a:blip r:embed="rId1">
            <a:alphaModFix amt="0"/>
          </a:blip>
          <a:stretch/>
        </p:blipFill>
        <p:spPr>
          <a:xfrm rot="10800000">
            <a:off x="-12240" y="688320"/>
            <a:ext cx="9156600" cy="6169320"/>
          </a:xfrm>
          <a:prstGeom prst="rect">
            <a:avLst/>
          </a:prstGeom>
          <a:ln w="0">
            <a:noFill/>
          </a:ln>
        </p:spPr>
      </p:pic>
      <p:sp>
        <p:nvSpPr>
          <p:cNvPr id="475" name="TextShape 1"/>
          <p:cNvSpPr txBox="1"/>
          <p:nvPr/>
        </p:nvSpPr>
        <p:spPr>
          <a:xfrm>
            <a:off x="8381880" y="6492960"/>
            <a:ext cx="761760" cy="3646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p>
            <a:pPr algn="r">
              <a:lnSpc>
                <a:spcPct val="100000"/>
              </a:lnSpc>
            </a:pPr>
            <a:fld id="{34F7BF10-193A-433E-8A41-606AD9F82A8A}" type="slidenum">
              <a:rPr b="0" lang="ru-RU" sz="1200" spc="-1" strike="noStrike">
                <a:solidFill>
                  <a:srgbClr val="035c75"/>
                </a:solidFill>
                <a:latin typeface="Arial"/>
              </a:rPr>
              <a:t>&lt;номер&gt;</a:t>
            </a:fld>
            <a:endParaRPr b="0" lang="ru-RU" sz="1200" spc="-1" strike="noStrike">
              <a:latin typeface="Times New Roman"/>
            </a:endParaRPr>
          </a:p>
        </p:txBody>
      </p:sp>
      <p:sp>
        <p:nvSpPr>
          <p:cNvPr id="476" name="CustomShape 2"/>
          <p:cNvSpPr/>
          <p:nvPr/>
        </p:nvSpPr>
        <p:spPr>
          <a:xfrm>
            <a:off x="6302520" y="0"/>
            <a:ext cx="1944360" cy="383760"/>
          </a:xfrm>
          <a:prstGeom prst="rect">
            <a:avLst/>
          </a:prstGeom>
          <a:noFill/>
          <a:ln w="9525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77" name="CustomShape 3"/>
          <p:cNvSpPr/>
          <p:nvPr/>
        </p:nvSpPr>
        <p:spPr>
          <a:xfrm>
            <a:off x="0" y="6345360"/>
            <a:ext cx="6400440" cy="504360"/>
          </a:xfrm>
          <a:prstGeom prst="rect">
            <a:avLst/>
          </a:prstGeom>
          <a:noFill/>
          <a:ln w="9525">
            <a:noFill/>
          </a:ln>
        </p:spPr>
        <p:style>
          <a:lnRef idx="0"/>
          <a:fillRef idx="0"/>
          <a:effectRef idx="0"/>
          <a:fontRef idx="minor"/>
        </p:style>
      </p:sp>
      <p:graphicFrame>
        <p:nvGraphicFramePr>
          <p:cNvPr id="478" name="Table 4"/>
          <p:cNvGraphicFramePr/>
          <p:nvPr/>
        </p:nvGraphicFramePr>
        <p:xfrm>
          <a:off x="714240" y="4786200"/>
          <a:ext cx="7857720" cy="1728000"/>
        </p:xfrm>
        <a:graphic>
          <a:graphicData uri="http://schemas.openxmlformats.org/drawingml/2006/table">
            <a:tbl>
              <a:tblPr/>
              <a:tblGrid>
                <a:gridCol w="3981600"/>
                <a:gridCol w="3876120"/>
              </a:tblGrid>
              <a:tr h="835920">
                <a:tc>
                  <a:txBody>
                    <a:bodyPr lIns="6840" rIns="6840" tIns="6840" bIns="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1" lang="ru-RU" sz="3200" spc="-1" strike="noStrike">
                          <a:solidFill>
                            <a:srgbClr val="383838"/>
                          </a:solidFill>
                          <a:latin typeface="Times New Roman"/>
                        </a:rPr>
                        <a:t>На</a:t>
                      </a:r>
                      <a:r>
                        <a:rPr b="1" lang="ru-RU" sz="4000" spc="-1" strike="noStrike">
                          <a:solidFill>
                            <a:srgbClr val="383838"/>
                          </a:solidFill>
                          <a:latin typeface="Times New Roman"/>
                        </a:rPr>
                        <a:t> 01.01.2020</a:t>
                      </a:r>
                      <a:endParaRPr b="0" lang="ru-RU" sz="4000" spc="-1" strike="noStrike">
                        <a:latin typeface="Arial"/>
                      </a:endParaRPr>
                    </a:p>
                  </a:txBody>
                  <a:tcPr marL="6840" marR="6840">
                    <a:lnL w="9360">
                      <a:solidFill>
                        <a:srgbClr val="0074a0"/>
                      </a:solidFill>
                    </a:lnL>
                    <a:lnR w="9360">
                      <a:solidFill>
                        <a:srgbClr val="0074a0"/>
                      </a:solidFill>
                    </a:lnR>
                    <a:lnT w="9360">
                      <a:solidFill>
                        <a:srgbClr val="0074a0"/>
                      </a:solidFill>
                    </a:lnT>
                    <a:lnB w="9360">
                      <a:solidFill>
                        <a:srgbClr val="0074a0"/>
                      </a:solidFill>
                    </a:lnB>
                    <a:solidFill>
                      <a:srgbClr val="d9ecfd"/>
                    </a:solidFill>
                  </a:tcPr>
                </a:tc>
                <a:tc>
                  <a:txBody>
                    <a:bodyPr lIns="6840" rIns="6840" tIns="6840" bIns="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1" lang="ru-RU" sz="3200" spc="-1" strike="noStrike">
                          <a:solidFill>
                            <a:srgbClr val="383838"/>
                          </a:solidFill>
                          <a:latin typeface="Times New Roman"/>
                        </a:rPr>
                        <a:t>На</a:t>
                      </a:r>
                      <a:r>
                        <a:rPr b="1" lang="ru-RU" sz="4000" spc="-1" strike="noStrike">
                          <a:solidFill>
                            <a:srgbClr val="383838"/>
                          </a:solidFill>
                          <a:latin typeface="Times New Roman"/>
                        </a:rPr>
                        <a:t> 01.01.2021</a:t>
                      </a:r>
                      <a:endParaRPr b="0" lang="ru-RU" sz="4000" spc="-1" strike="noStrike">
                        <a:latin typeface="Arial"/>
                      </a:endParaRPr>
                    </a:p>
                  </a:txBody>
                  <a:tcPr marL="6840" marR="6840">
                    <a:lnL w="9360">
                      <a:solidFill>
                        <a:srgbClr val="0074a0"/>
                      </a:solidFill>
                    </a:lnL>
                    <a:lnR w="9360">
                      <a:solidFill>
                        <a:srgbClr val="0074a0"/>
                      </a:solidFill>
                    </a:lnR>
                    <a:lnT w="9360">
                      <a:solidFill>
                        <a:srgbClr val="0074a0"/>
                      </a:solidFill>
                    </a:lnT>
                    <a:lnB w="9360">
                      <a:solidFill>
                        <a:srgbClr val="0074a0"/>
                      </a:solidFill>
                    </a:lnB>
                    <a:solidFill>
                      <a:srgbClr val="d9ecfd"/>
                    </a:solidFill>
                  </a:tcPr>
                </a:tc>
              </a:tr>
              <a:tr h="892080">
                <a:tc>
                  <a:txBody>
                    <a:bodyPr lIns="6840" rIns="6840" tIns="6840" bIns="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1" lang="ru-RU" sz="4000" spc="-1" strike="noStrike">
                          <a:solidFill>
                            <a:srgbClr val="0a4c88"/>
                          </a:solidFill>
                          <a:latin typeface="Arial Black"/>
                        </a:rPr>
                        <a:t>2 665 186,9</a:t>
                      </a:r>
                      <a:endParaRPr b="0" lang="ru-RU" sz="4000" spc="-1" strike="noStrike">
                        <a:latin typeface="Arial"/>
                      </a:endParaRPr>
                    </a:p>
                  </a:txBody>
                  <a:tcPr marL="6840" marR="6840">
                    <a:lnL w="9360">
                      <a:solidFill>
                        <a:srgbClr val="0074a0"/>
                      </a:solidFill>
                    </a:lnL>
                    <a:lnR w="9360">
                      <a:solidFill>
                        <a:srgbClr val="0074a0"/>
                      </a:solidFill>
                    </a:lnR>
                    <a:lnT w="9360">
                      <a:solidFill>
                        <a:srgbClr val="0074a0"/>
                      </a:solidFill>
                    </a:lnT>
                    <a:lnB w="9360">
                      <a:solidFill>
                        <a:srgbClr val="0074a0"/>
                      </a:solidFill>
                    </a:lnB>
                    <a:solidFill>
                      <a:srgbClr val="a2cff8"/>
                    </a:solidFill>
                  </a:tcPr>
                </a:tc>
                <a:tc>
                  <a:txBody>
                    <a:bodyPr lIns="6840" rIns="6840" tIns="6840" bIns="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1" lang="ru-RU" sz="4000" spc="-1" strike="noStrike">
                          <a:solidFill>
                            <a:srgbClr val="0a4c88"/>
                          </a:solidFill>
                          <a:latin typeface="Arial Black"/>
                        </a:rPr>
                        <a:t>2 801 362,9</a:t>
                      </a:r>
                      <a:endParaRPr b="0" lang="ru-RU" sz="4000" spc="-1" strike="noStrike">
                        <a:latin typeface="Arial"/>
                      </a:endParaRPr>
                    </a:p>
                  </a:txBody>
                  <a:tcPr marL="6840" marR="6840">
                    <a:lnL w="9360">
                      <a:solidFill>
                        <a:srgbClr val="0074a0"/>
                      </a:solidFill>
                    </a:lnL>
                    <a:lnR w="9360">
                      <a:solidFill>
                        <a:srgbClr val="0074a0"/>
                      </a:solidFill>
                    </a:lnR>
                    <a:lnT w="9360">
                      <a:solidFill>
                        <a:srgbClr val="0074a0"/>
                      </a:solidFill>
                    </a:lnT>
                    <a:lnB w="9360">
                      <a:solidFill>
                        <a:srgbClr val="0074a0"/>
                      </a:solidFill>
                    </a:lnB>
                    <a:solidFill>
                      <a:srgbClr val="a2cff8"/>
                    </a:solidFill>
                  </a:tcPr>
                </a:tc>
              </a:tr>
            </a:tbl>
          </a:graphicData>
        </a:graphic>
      </p:graphicFrame>
      <p:pic>
        <p:nvPicPr>
          <p:cNvPr id="479" name="Picture 9" descr="https://avatars.mds.yandex.net/get-ynews/50913/4246f370c6670759fc5b41d62d5f1527/380x214"/>
          <p:cNvPicPr/>
          <p:nvPr/>
        </p:nvPicPr>
        <p:blipFill>
          <a:blip r:embed="rId2"/>
          <a:stretch/>
        </p:blipFill>
        <p:spPr>
          <a:xfrm>
            <a:off x="2428920" y="2286000"/>
            <a:ext cx="4226400" cy="2379960"/>
          </a:xfrm>
          <a:prstGeom prst="rect">
            <a:avLst/>
          </a:prstGeom>
          <a:ln w="0">
            <a:noFill/>
          </a:ln>
          <a:effectLst>
            <a:softEdge rad="317520"/>
          </a:effectLst>
        </p:spPr>
      </p:pic>
      <p:sp>
        <p:nvSpPr>
          <p:cNvPr id="480" name="CustomShape 5"/>
          <p:cNvSpPr/>
          <p:nvPr/>
        </p:nvSpPr>
        <p:spPr>
          <a:xfrm>
            <a:off x="7072200" y="4071960"/>
            <a:ext cx="1079640" cy="303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ru-RU" sz="1400" spc="-1" strike="noStrike">
                <a:solidFill>
                  <a:srgbClr val="000000"/>
                </a:solidFill>
                <a:latin typeface="Arial"/>
              </a:rPr>
              <a:t>Тыс. руб.</a:t>
            </a:r>
            <a:endParaRPr b="0" lang="ru-RU" sz="1400" spc="-1" strike="noStrike">
              <a:latin typeface="Arial"/>
            </a:endParaRPr>
          </a:p>
        </p:txBody>
      </p:sp>
      <p:pic>
        <p:nvPicPr>
          <p:cNvPr id="481" name="Рисунок 17" descr="header2.jpg"/>
          <p:cNvPicPr/>
          <p:nvPr/>
        </p:nvPicPr>
        <p:blipFill>
          <a:blip r:embed="rId3"/>
          <a:stretch/>
        </p:blipFill>
        <p:spPr>
          <a:xfrm>
            <a:off x="0" y="0"/>
            <a:ext cx="9143640" cy="1052280"/>
          </a:xfrm>
          <a:prstGeom prst="rect">
            <a:avLst/>
          </a:prstGeom>
          <a:ln w="0">
            <a:noFill/>
          </a:ln>
        </p:spPr>
      </p:pic>
      <p:pic>
        <p:nvPicPr>
          <p:cNvPr id="482" name="Picture 2" descr="http://yuzgu.ru/images/files/gerb-kursk.png"/>
          <p:cNvPicPr/>
          <p:nvPr/>
        </p:nvPicPr>
        <p:blipFill>
          <a:blip r:embed="rId4"/>
          <a:stretch/>
        </p:blipFill>
        <p:spPr>
          <a:xfrm>
            <a:off x="3996000" y="0"/>
            <a:ext cx="1075680" cy="999720"/>
          </a:xfrm>
          <a:prstGeom prst="rect">
            <a:avLst/>
          </a:prstGeom>
          <a:ln w="0">
            <a:noFill/>
          </a:ln>
        </p:spPr>
      </p:pic>
      <p:sp>
        <p:nvSpPr>
          <p:cNvPr id="483" name="CustomShape 6"/>
          <p:cNvSpPr/>
          <p:nvPr/>
        </p:nvSpPr>
        <p:spPr>
          <a:xfrm>
            <a:off x="2034360" y="1143000"/>
            <a:ext cx="5405400" cy="943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ru-RU" sz="2800" spc="-1" strike="noStrike">
                <a:solidFill>
                  <a:srgbClr val="9db9ff"/>
                </a:solidFill>
                <a:latin typeface="Arial Black"/>
              </a:rPr>
              <a:t>МУНИЦИПАЛЬНЫЙ ДОЛГ </a:t>
            </a:r>
            <a:endParaRPr b="0" lang="ru-RU" sz="2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ru-RU" sz="2800" spc="-1" strike="noStrike">
                <a:solidFill>
                  <a:srgbClr val="9db9ff"/>
                </a:solidFill>
                <a:latin typeface="Arial Black"/>
              </a:rPr>
              <a:t>ГОРОДА КУРСКА</a:t>
            </a:r>
            <a:endParaRPr b="0" lang="ru-RU" sz="2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4" name="Text Box 2" descr=""/>
          <p:cNvPicPr/>
          <p:nvPr/>
        </p:nvPicPr>
        <p:blipFill>
          <a:blip r:embed="rId1">
            <a:alphaModFix amt="0"/>
          </a:blip>
          <a:stretch/>
        </p:blipFill>
        <p:spPr>
          <a:xfrm rot="10800000">
            <a:off x="-12240" y="688320"/>
            <a:ext cx="9156600" cy="6169320"/>
          </a:xfrm>
          <a:prstGeom prst="rect">
            <a:avLst/>
          </a:prstGeom>
          <a:ln w="0">
            <a:noFill/>
          </a:ln>
        </p:spPr>
      </p:pic>
      <p:sp>
        <p:nvSpPr>
          <p:cNvPr id="485" name="TextShape 1"/>
          <p:cNvSpPr txBox="1"/>
          <p:nvPr/>
        </p:nvSpPr>
        <p:spPr>
          <a:xfrm>
            <a:off x="0" y="1052640"/>
            <a:ext cx="9143640" cy="10900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>
            <a:noAutofit/>
          </a:bodyPr>
          <a:p>
            <a:pPr marL="45720" algn="ctr">
              <a:lnSpc>
                <a:spcPct val="120000"/>
              </a:lnSpc>
              <a:tabLst>
                <a:tab algn="l" pos="0"/>
              </a:tabLst>
            </a:pPr>
            <a:r>
              <a:rPr b="1" lang="ru-RU" sz="2400" spc="-1" strike="noStrike">
                <a:solidFill>
                  <a:srgbClr val="9db9ff"/>
                </a:solidFill>
                <a:latin typeface="Arial Black"/>
              </a:rPr>
              <a:t>МУНИЦИПАЛЬНЫЕ ВНУТРЕННИЕ ЗАИМСТВОВАНИЯ МУНИЦИПАЛЬНОГО ОБРАЗОВАНИЯ «ГОРОД КУРСК» В 2019-2020 гг.</a:t>
            </a:r>
            <a:endParaRPr b="0" lang="ru-RU" sz="2400" spc="-1" strike="noStrike">
              <a:solidFill>
                <a:srgbClr val="000000"/>
              </a:solidFill>
              <a:latin typeface="Constantia"/>
            </a:endParaRPr>
          </a:p>
          <a:p>
            <a:pPr marL="45720" algn="ctr">
              <a:lnSpc>
                <a:spcPct val="100000"/>
              </a:lnSpc>
              <a:spcBef>
                <a:spcPts val="1599"/>
              </a:spcBef>
              <a:tabLst>
                <a:tab algn="l" pos="0"/>
              </a:tabLst>
            </a:pPr>
            <a:endParaRPr b="0" lang="ru-RU" sz="2400" spc="-1" strike="noStrike">
              <a:solidFill>
                <a:srgbClr val="000000"/>
              </a:solidFill>
              <a:latin typeface="Constantia"/>
            </a:endParaRPr>
          </a:p>
          <a:p>
            <a:pPr marL="45720" algn="ctr">
              <a:lnSpc>
                <a:spcPct val="100000"/>
              </a:lnSpc>
              <a:spcBef>
                <a:spcPts val="1500"/>
              </a:spcBef>
              <a:tabLst>
                <a:tab algn="l" pos="0"/>
              </a:tabLst>
            </a:pPr>
            <a:endParaRPr b="0" lang="ru-RU" sz="2400" spc="-1" strike="noStrike">
              <a:solidFill>
                <a:srgbClr val="000000"/>
              </a:solidFill>
              <a:latin typeface="Constantia"/>
            </a:endParaRPr>
          </a:p>
        </p:txBody>
      </p:sp>
      <p:sp>
        <p:nvSpPr>
          <p:cNvPr id="486" name="TextShape 2"/>
          <p:cNvSpPr txBox="1"/>
          <p:nvPr/>
        </p:nvSpPr>
        <p:spPr>
          <a:xfrm>
            <a:off x="7924680" y="6356520"/>
            <a:ext cx="761760" cy="3646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p>
            <a:pPr algn="r">
              <a:lnSpc>
                <a:spcPct val="100000"/>
              </a:lnSpc>
            </a:pPr>
            <a:fld id="{2813DF5A-9D93-4AD2-8AD3-AF8153BB90EF}" type="slidenum">
              <a:rPr b="0" lang="ru-RU" sz="1200" spc="-1" strike="noStrike">
                <a:solidFill>
                  <a:srgbClr val="035c75"/>
                </a:solidFill>
                <a:latin typeface="Arial"/>
              </a:rPr>
              <a:t>&lt;номер&gt;</a:t>
            </a:fld>
            <a:endParaRPr b="0" lang="ru-RU" sz="1200" spc="-1" strike="noStrike">
              <a:latin typeface="Times New Roman"/>
            </a:endParaRPr>
          </a:p>
        </p:txBody>
      </p:sp>
      <p:sp>
        <p:nvSpPr>
          <p:cNvPr id="487" name="CustomShape 3"/>
          <p:cNvSpPr/>
          <p:nvPr/>
        </p:nvSpPr>
        <p:spPr>
          <a:xfrm>
            <a:off x="6302520" y="0"/>
            <a:ext cx="1944360" cy="383760"/>
          </a:xfrm>
          <a:prstGeom prst="rect">
            <a:avLst/>
          </a:prstGeom>
          <a:noFill/>
          <a:ln w="9525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88" name="CustomShape 4"/>
          <p:cNvSpPr/>
          <p:nvPr/>
        </p:nvSpPr>
        <p:spPr>
          <a:xfrm>
            <a:off x="7294680" y="371520"/>
            <a:ext cx="826560" cy="380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89" name="CustomShape 5"/>
          <p:cNvSpPr/>
          <p:nvPr/>
        </p:nvSpPr>
        <p:spPr>
          <a:xfrm>
            <a:off x="0" y="6345360"/>
            <a:ext cx="6400440" cy="504360"/>
          </a:xfrm>
          <a:prstGeom prst="rect">
            <a:avLst/>
          </a:prstGeom>
          <a:noFill/>
          <a:ln w="9525">
            <a:noFill/>
          </a:ln>
        </p:spPr>
        <p:style>
          <a:lnRef idx="0"/>
          <a:fillRef idx="0"/>
          <a:effectRef idx="0"/>
          <a:fontRef idx="minor"/>
        </p:style>
      </p:sp>
      <p:graphicFrame>
        <p:nvGraphicFramePr>
          <p:cNvPr id="490" name="Table 6"/>
          <p:cNvGraphicFramePr/>
          <p:nvPr/>
        </p:nvGraphicFramePr>
        <p:xfrm>
          <a:off x="214200" y="4437000"/>
          <a:ext cx="8715240" cy="1503720"/>
        </p:xfrm>
        <a:graphic>
          <a:graphicData uri="http://schemas.openxmlformats.org/drawingml/2006/table">
            <a:tbl>
              <a:tblPr/>
              <a:tblGrid>
                <a:gridCol w="4857480"/>
                <a:gridCol w="2000160"/>
                <a:gridCol w="1857600"/>
              </a:tblGrid>
              <a:tr h="401760">
                <a:tc>
                  <a:txBody>
                    <a:bodyPr lIns="7920" rIns="7920" tIns="7920" bIns="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1" lang="ru-RU" sz="24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</a:t>
                      </a:r>
                      <a:endParaRPr b="0" lang="ru-RU" sz="2400" spc="-1" strike="noStrike">
                        <a:latin typeface="Arial"/>
                      </a:endParaRPr>
                    </a:p>
                  </a:txBody>
                  <a:tcPr marL="7920" marR="7920">
                    <a:lnL w="12240">
                      <a:solidFill>
                        <a:srgbClr val="91c6f7"/>
                      </a:solidFill>
                    </a:lnL>
                    <a:lnR w="12240">
                      <a:solidFill>
                        <a:srgbClr val="91c6f7"/>
                      </a:solidFill>
                    </a:lnR>
                    <a:lnT w="12240">
                      <a:solidFill>
                        <a:srgbClr val="91c6f7"/>
                      </a:solidFill>
                    </a:lnT>
                    <a:lnB w="12240">
                      <a:solidFill>
                        <a:srgbClr val="91c6f7"/>
                      </a:solidFill>
                    </a:lnB>
                    <a:solidFill>
                      <a:srgbClr val="dcedfc"/>
                    </a:solidFill>
                  </a:tcPr>
                </a:tc>
                <a:tc>
                  <a:txBody>
                    <a:bodyPr lIns="7920" rIns="7920" tIns="7920" bIns="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1" lang="ru-RU" sz="28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2019</a:t>
                      </a:r>
                      <a:endParaRPr b="0" lang="ru-RU" sz="2800" spc="-1" strike="noStrike">
                        <a:latin typeface="Arial"/>
                      </a:endParaRPr>
                    </a:p>
                  </a:txBody>
                  <a:tcPr marL="7920" marR="7920">
                    <a:lnL w="12240">
                      <a:solidFill>
                        <a:srgbClr val="91c6f7"/>
                      </a:solidFill>
                    </a:lnL>
                    <a:lnR w="12240">
                      <a:solidFill>
                        <a:srgbClr val="91c6f7"/>
                      </a:solidFill>
                    </a:lnR>
                    <a:lnT w="12240">
                      <a:solidFill>
                        <a:srgbClr val="91c6f7"/>
                      </a:solidFill>
                    </a:lnT>
                    <a:lnB w="12240">
                      <a:solidFill>
                        <a:srgbClr val="91c6f7"/>
                      </a:solidFill>
                    </a:lnB>
                    <a:solidFill>
                      <a:srgbClr val="dcedfc"/>
                    </a:solidFill>
                  </a:tcPr>
                </a:tc>
                <a:tc>
                  <a:txBody>
                    <a:bodyPr lIns="7920" rIns="7920" tIns="7920" bIns="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1" lang="ru-RU" sz="28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2020</a:t>
                      </a:r>
                      <a:endParaRPr b="0" lang="ru-RU" sz="2800" spc="-1" strike="noStrike">
                        <a:latin typeface="Arial"/>
                      </a:endParaRPr>
                    </a:p>
                  </a:txBody>
                  <a:tcPr marL="7920" marR="7920">
                    <a:lnL w="12240">
                      <a:solidFill>
                        <a:srgbClr val="91c6f7"/>
                      </a:solidFill>
                    </a:lnL>
                    <a:lnR w="12240">
                      <a:solidFill>
                        <a:srgbClr val="91c6f7"/>
                      </a:solidFill>
                    </a:lnR>
                    <a:lnT w="12240">
                      <a:solidFill>
                        <a:srgbClr val="91c6f7"/>
                      </a:solidFill>
                    </a:lnT>
                    <a:lnB w="12240">
                      <a:solidFill>
                        <a:srgbClr val="91c6f7"/>
                      </a:solidFill>
                    </a:lnB>
                    <a:solidFill>
                      <a:srgbClr val="dcedfc"/>
                    </a:solidFill>
                  </a:tcPr>
                </a:tc>
              </a:tr>
              <a:tr h="689400">
                <a:tc>
                  <a:txBody>
                    <a:bodyPr lIns="195840" rIns="7920" tIns="7920" bIns="0">
                      <a:noAutofit/>
                    </a:bodyPr>
                    <a:p>
                      <a:pPr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1" lang="ru-RU" sz="20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Получение кредитов от кредитных организаций</a:t>
                      </a:r>
                      <a:endParaRPr b="0" lang="ru-RU" sz="2000" spc="-1" strike="noStrike">
                        <a:latin typeface="Arial"/>
                      </a:endParaRPr>
                    </a:p>
                  </a:txBody>
                  <a:tcPr marL="195840" marR="7920">
                    <a:lnL w="12240">
                      <a:solidFill>
                        <a:srgbClr val="91c6f7"/>
                      </a:solidFill>
                    </a:lnL>
                    <a:lnR w="12240">
                      <a:solidFill>
                        <a:srgbClr val="91c6f7"/>
                      </a:solidFill>
                    </a:lnR>
                    <a:lnT w="12240">
                      <a:solidFill>
                        <a:srgbClr val="91c6f7"/>
                      </a:solidFill>
                    </a:lnT>
                    <a:lnB w="12240">
                      <a:solidFill>
                        <a:srgbClr val="91c6f7"/>
                      </a:solidFill>
                    </a:lnB>
                    <a:solidFill>
                      <a:srgbClr val="a2cff8"/>
                    </a:solidFill>
                  </a:tcPr>
                </a:tc>
                <a:tc>
                  <a:txBody>
                    <a:bodyPr lIns="7920" rIns="7920" tIns="7920" bIns="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1" lang="ru-RU" sz="28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2 900 532</a:t>
                      </a:r>
                      <a:endParaRPr b="0" lang="ru-RU" sz="2800" spc="-1" strike="noStrike">
                        <a:latin typeface="Arial"/>
                      </a:endParaRPr>
                    </a:p>
                  </a:txBody>
                  <a:tcPr marL="7920" marR="7920">
                    <a:lnL w="12240">
                      <a:solidFill>
                        <a:srgbClr val="91c6f7"/>
                      </a:solidFill>
                    </a:lnL>
                    <a:lnR w="12240">
                      <a:solidFill>
                        <a:srgbClr val="91c6f7"/>
                      </a:solidFill>
                    </a:lnR>
                    <a:lnT w="12240">
                      <a:solidFill>
                        <a:srgbClr val="91c6f7"/>
                      </a:solidFill>
                    </a:lnT>
                    <a:lnB w="12240">
                      <a:solidFill>
                        <a:srgbClr val="91c6f7"/>
                      </a:solidFill>
                    </a:lnB>
                    <a:solidFill>
                      <a:srgbClr val="a2cff8"/>
                    </a:solidFill>
                  </a:tcPr>
                </a:tc>
                <a:tc>
                  <a:txBody>
                    <a:bodyPr lIns="7920" rIns="7920" tIns="7920" bIns="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1" lang="ru-RU" sz="28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2 588 319</a:t>
                      </a:r>
                      <a:endParaRPr b="0" lang="ru-RU" sz="2800" spc="-1" strike="noStrike">
                        <a:latin typeface="Arial"/>
                      </a:endParaRPr>
                    </a:p>
                  </a:txBody>
                  <a:tcPr marL="7920" marR="7920">
                    <a:lnL w="12240">
                      <a:solidFill>
                        <a:srgbClr val="91c6f7"/>
                      </a:solidFill>
                    </a:lnL>
                    <a:lnR w="12240">
                      <a:solidFill>
                        <a:srgbClr val="91c6f7"/>
                      </a:solidFill>
                    </a:lnR>
                    <a:lnT w="12240">
                      <a:solidFill>
                        <a:srgbClr val="91c6f7"/>
                      </a:solidFill>
                    </a:lnT>
                    <a:lnB w="12240">
                      <a:solidFill>
                        <a:srgbClr val="91c6f7"/>
                      </a:solidFill>
                    </a:lnB>
                    <a:solidFill>
                      <a:srgbClr val="a2cff8"/>
                    </a:solidFill>
                  </a:tcPr>
                </a:tc>
              </a:tr>
              <a:tr h="853920">
                <a:tc>
                  <a:txBody>
                    <a:bodyPr lIns="195840" rIns="7920" tIns="7920" bIns="0">
                      <a:noAutofit/>
                    </a:bodyPr>
                    <a:p>
                      <a:pPr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1" lang="ru-RU" sz="20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Погашение кредитов кредитных организаций</a:t>
                      </a:r>
                      <a:endParaRPr b="0" lang="ru-RU" sz="2000" spc="-1" strike="noStrike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endParaRPr b="0" lang="ru-RU" sz="2000" spc="-1" strike="noStrike">
                        <a:latin typeface="Arial"/>
                      </a:endParaRPr>
                    </a:p>
                  </a:txBody>
                  <a:tcPr marL="195840" marR="7920">
                    <a:lnL w="12240">
                      <a:solidFill>
                        <a:srgbClr val="91c6f7"/>
                      </a:solidFill>
                    </a:lnL>
                    <a:lnR w="12240">
                      <a:solidFill>
                        <a:srgbClr val="91c6f7"/>
                      </a:solidFill>
                    </a:lnR>
                    <a:lnT w="12240">
                      <a:solidFill>
                        <a:srgbClr val="91c6f7"/>
                      </a:solidFill>
                    </a:lnT>
                    <a:lnB w="12240">
                      <a:solidFill>
                        <a:srgbClr val="91c6f7"/>
                      </a:solidFill>
                    </a:lnB>
                    <a:solidFill>
                      <a:srgbClr val="a2cff8"/>
                    </a:solidFill>
                  </a:tcPr>
                </a:tc>
                <a:tc>
                  <a:txBody>
                    <a:bodyPr lIns="7920" rIns="7920" tIns="7920" bIns="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1" lang="ru-RU" sz="28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-2 657 889</a:t>
                      </a:r>
                      <a:endParaRPr b="0" lang="ru-RU" sz="2800" spc="-1" strike="noStrike">
                        <a:latin typeface="Arial"/>
                      </a:endParaRPr>
                    </a:p>
                  </a:txBody>
                  <a:tcPr marL="7920" marR="7920">
                    <a:lnL w="12240">
                      <a:solidFill>
                        <a:srgbClr val="91c6f7"/>
                      </a:solidFill>
                    </a:lnL>
                    <a:lnR w="12240">
                      <a:solidFill>
                        <a:srgbClr val="91c6f7"/>
                      </a:solidFill>
                    </a:lnR>
                    <a:lnT w="12240">
                      <a:solidFill>
                        <a:srgbClr val="91c6f7"/>
                      </a:solidFill>
                    </a:lnT>
                    <a:lnB w="12240">
                      <a:solidFill>
                        <a:srgbClr val="91c6f7"/>
                      </a:solidFill>
                    </a:lnB>
                    <a:solidFill>
                      <a:srgbClr val="a2cff8"/>
                    </a:solidFill>
                  </a:tcPr>
                </a:tc>
                <a:tc>
                  <a:txBody>
                    <a:bodyPr lIns="7920" rIns="7920" tIns="7920" bIns="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1" lang="ru-RU" sz="28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-2 452 143</a:t>
                      </a:r>
                      <a:endParaRPr b="0" lang="ru-RU" sz="2800" spc="-1" strike="noStrike">
                        <a:latin typeface="Arial"/>
                      </a:endParaRPr>
                    </a:p>
                  </a:txBody>
                  <a:tcPr marL="7920" marR="7920">
                    <a:lnL w="12240">
                      <a:solidFill>
                        <a:srgbClr val="91c6f7"/>
                      </a:solidFill>
                    </a:lnL>
                    <a:lnR w="12240">
                      <a:solidFill>
                        <a:srgbClr val="91c6f7"/>
                      </a:solidFill>
                    </a:lnR>
                    <a:lnT w="12240">
                      <a:solidFill>
                        <a:srgbClr val="91c6f7"/>
                      </a:solidFill>
                    </a:lnT>
                    <a:lnB w="12240">
                      <a:solidFill>
                        <a:srgbClr val="91c6f7"/>
                      </a:solidFill>
                    </a:lnB>
                    <a:solidFill>
                      <a:srgbClr val="a2cff8"/>
                    </a:solidFill>
                  </a:tcPr>
                </a:tc>
              </a:tr>
            </a:tbl>
          </a:graphicData>
        </a:graphic>
      </p:graphicFrame>
      <p:sp>
        <p:nvSpPr>
          <p:cNvPr id="491" name="CustomShape 7"/>
          <p:cNvSpPr/>
          <p:nvPr/>
        </p:nvSpPr>
        <p:spPr>
          <a:xfrm flipV="1">
            <a:off x="4284720" y="3508200"/>
            <a:ext cx="326520" cy="366480"/>
          </a:xfrm>
          <a:prstGeom prst="rect">
            <a:avLst/>
          </a:prstGeom>
          <a:noFill/>
          <a:ln w="9525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92" name="CustomShape 8"/>
          <p:cNvSpPr/>
          <p:nvPr/>
        </p:nvSpPr>
        <p:spPr>
          <a:xfrm>
            <a:off x="4211640" y="4437000"/>
            <a:ext cx="1080720" cy="366480"/>
          </a:xfrm>
          <a:prstGeom prst="rect">
            <a:avLst/>
          </a:prstGeom>
          <a:noFill/>
          <a:ln w="9525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93" name="CustomShape 9"/>
          <p:cNvSpPr/>
          <p:nvPr/>
        </p:nvSpPr>
        <p:spPr>
          <a:xfrm>
            <a:off x="5651640" y="2492280"/>
            <a:ext cx="1152000" cy="366480"/>
          </a:xfrm>
          <a:prstGeom prst="rect">
            <a:avLst/>
          </a:prstGeom>
          <a:noFill/>
          <a:ln w="9525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94" name="CustomShape 10"/>
          <p:cNvSpPr/>
          <p:nvPr/>
        </p:nvSpPr>
        <p:spPr>
          <a:xfrm rot="21245400">
            <a:off x="5724360" y="2708280"/>
            <a:ext cx="847440" cy="366480"/>
          </a:xfrm>
          <a:prstGeom prst="rect">
            <a:avLst/>
          </a:prstGeom>
          <a:noFill/>
          <a:ln w="9525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95" name="CustomShape 11"/>
          <p:cNvSpPr/>
          <p:nvPr/>
        </p:nvSpPr>
        <p:spPr>
          <a:xfrm>
            <a:off x="6804000" y="3068640"/>
            <a:ext cx="183960" cy="366480"/>
          </a:xfrm>
          <a:prstGeom prst="rect">
            <a:avLst/>
          </a:prstGeom>
          <a:noFill/>
          <a:ln w="9525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96" name="CustomShape 12"/>
          <p:cNvSpPr/>
          <p:nvPr/>
        </p:nvSpPr>
        <p:spPr>
          <a:xfrm>
            <a:off x="6072120" y="4000680"/>
            <a:ext cx="544320" cy="366480"/>
          </a:xfrm>
          <a:prstGeom prst="rect">
            <a:avLst/>
          </a:prstGeom>
          <a:noFill/>
          <a:ln w="9525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97" name="CustomShape 13"/>
          <p:cNvSpPr/>
          <p:nvPr/>
        </p:nvSpPr>
        <p:spPr>
          <a:xfrm>
            <a:off x="5796000" y="5013360"/>
            <a:ext cx="183960" cy="244080"/>
          </a:xfrm>
          <a:prstGeom prst="rect">
            <a:avLst/>
          </a:prstGeom>
          <a:noFill/>
          <a:ln w="9525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98" name="CustomShape 14"/>
          <p:cNvSpPr/>
          <p:nvPr/>
        </p:nvSpPr>
        <p:spPr>
          <a:xfrm>
            <a:off x="6286680" y="4214880"/>
            <a:ext cx="713880" cy="245880"/>
          </a:xfrm>
          <a:prstGeom prst="rect">
            <a:avLst/>
          </a:prstGeom>
          <a:noFill/>
          <a:ln w="9525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99" name="CustomShape 15"/>
          <p:cNvSpPr/>
          <p:nvPr/>
        </p:nvSpPr>
        <p:spPr>
          <a:xfrm>
            <a:off x="5867280" y="4292640"/>
            <a:ext cx="183960" cy="244080"/>
          </a:xfrm>
          <a:prstGeom prst="rect">
            <a:avLst/>
          </a:prstGeom>
          <a:noFill/>
          <a:ln w="9525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500" name="CustomShape 16"/>
          <p:cNvSpPr/>
          <p:nvPr/>
        </p:nvSpPr>
        <p:spPr>
          <a:xfrm>
            <a:off x="6084720" y="5877000"/>
            <a:ext cx="431280" cy="244080"/>
          </a:xfrm>
          <a:prstGeom prst="rect">
            <a:avLst/>
          </a:prstGeom>
          <a:noFill/>
          <a:ln w="9525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501" name="CustomShape 17"/>
          <p:cNvSpPr/>
          <p:nvPr/>
        </p:nvSpPr>
        <p:spPr>
          <a:xfrm>
            <a:off x="2357280" y="2143080"/>
            <a:ext cx="4238640" cy="2278800"/>
          </a:xfrm>
          <a:prstGeom prst="roundRect">
            <a:avLst>
              <a:gd name="adj" fmla="val 16667"/>
            </a:avLst>
          </a:prstGeom>
          <a:blipFill rotWithShape="0">
            <a:blip r:embed="rId2"/>
            <a:stretch/>
          </a:blipFill>
          <a:ln w="0">
            <a:noFill/>
          </a:ln>
          <a:effectLst>
            <a:softEdge rad="317520"/>
          </a:effectLst>
        </p:spPr>
        <p:style>
          <a:lnRef idx="0"/>
          <a:fillRef idx="0"/>
          <a:effectRef idx="0"/>
          <a:fontRef idx="minor"/>
        </p:style>
      </p:sp>
      <p:pic>
        <p:nvPicPr>
          <p:cNvPr id="502" name="Рисунок 25" descr="header2.jpg"/>
          <p:cNvPicPr/>
          <p:nvPr/>
        </p:nvPicPr>
        <p:blipFill>
          <a:blip r:embed="rId3"/>
          <a:stretch/>
        </p:blipFill>
        <p:spPr>
          <a:xfrm>
            <a:off x="0" y="0"/>
            <a:ext cx="9143640" cy="1052280"/>
          </a:xfrm>
          <a:prstGeom prst="rect">
            <a:avLst/>
          </a:prstGeom>
          <a:ln w="0">
            <a:noFill/>
          </a:ln>
        </p:spPr>
      </p:pic>
      <p:pic>
        <p:nvPicPr>
          <p:cNvPr id="503" name="Picture 2" descr="http://yuzgu.ru/images/files/gerb-kursk.png"/>
          <p:cNvPicPr/>
          <p:nvPr/>
        </p:nvPicPr>
        <p:blipFill>
          <a:blip r:embed="rId4"/>
          <a:stretch/>
        </p:blipFill>
        <p:spPr>
          <a:xfrm>
            <a:off x="3996000" y="0"/>
            <a:ext cx="1147320" cy="999720"/>
          </a:xfrm>
          <a:prstGeom prst="rect">
            <a:avLst/>
          </a:prstGeom>
          <a:ln w="0">
            <a:noFill/>
          </a:ln>
        </p:spPr>
      </p:pic>
      <p:sp>
        <p:nvSpPr>
          <p:cNvPr id="504" name="CustomShape 18"/>
          <p:cNvSpPr/>
          <p:nvPr/>
        </p:nvSpPr>
        <p:spPr>
          <a:xfrm>
            <a:off x="7715160" y="4143240"/>
            <a:ext cx="1213920" cy="242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ru-RU" sz="1000" spc="-1" strike="noStrike">
                <a:solidFill>
                  <a:srgbClr val="000000"/>
                </a:solidFill>
                <a:latin typeface="Arial"/>
              </a:rPr>
              <a:t>тыс. руб.</a:t>
            </a:r>
            <a:endParaRPr b="0" lang="ru-RU" sz="1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5" name="Text Box 2" descr=""/>
          <p:cNvPicPr/>
          <p:nvPr/>
        </p:nvPicPr>
        <p:blipFill>
          <a:blip r:embed="rId1">
            <a:alphaModFix amt="0"/>
          </a:blip>
          <a:stretch/>
        </p:blipFill>
        <p:spPr>
          <a:xfrm rot="10800000">
            <a:off x="-12240" y="688320"/>
            <a:ext cx="9156600" cy="6169320"/>
          </a:xfrm>
          <a:prstGeom prst="rect">
            <a:avLst/>
          </a:prstGeom>
          <a:ln w="0">
            <a:noFill/>
          </a:ln>
        </p:spPr>
      </p:pic>
      <p:pic>
        <p:nvPicPr>
          <p:cNvPr id="506" name="Рисунок 2" descr="header2.jpg"/>
          <p:cNvPicPr/>
          <p:nvPr/>
        </p:nvPicPr>
        <p:blipFill>
          <a:blip r:embed="rId2"/>
          <a:stretch/>
        </p:blipFill>
        <p:spPr>
          <a:xfrm>
            <a:off x="0" y="0"/>
            <a:ext cx="9143640" cy="1052280"/>
          </a:xfrm>
          <a:prstGeom prst="rect">
            <a:avLst/>
          </a:prstGeom>
          <a:ln w="0">
            <a:noFill/>
          </a:ln>
        </p:spPr>
      </p:pic>
      <p:sp>
        <p:nvSpPr>
          <p:cNvPr id="507" name="CustomShape 1"/>
          <p:cNvSpPr/>
          <p:nvPr/>
        </p:nvSpPr>
        <p:spPr>
          <a:xfrm>
            <a:off x="214200" y="1214280"/>
            <a:ext cx="8715240" cy="4500360"/>
          </a:xfrm>
          <a:prstGeom prst="round2DiagRect">
            <a:avLst>
              <a:gd name="adj1" fmla="val 16667"/>
              <a:gd name="adj2" fmla="val 0"/>
            </a:avLst>
          </a:prstGeom>
          <a:solidFill>
            <a:srgbClr val="ffffff"/>
          </a:solidFill>
          <a:ln>
            <a:solidFill>
              <a:srgbClr val="009dd9"/>
            </a:solidFill>
            <a:rou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/>
        </p:style>
      </p:sp>
      <p:sp>
        <p:nvSpPr>
          <p:cNvPr id="508" name="CustomShape 2"/>
          <p:cNvSpPr/>
          <p:nvPr/>
        </p:nvSpPr>
        <p:spPr>
          <a:xfrm>
            <a:off x="357120" y="1285920"/>
            <a:ext cx="8572320" cy="4664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i="1" lang="ru-RU" sz="2000" spc="-1" strike="noStrike">
                <a:solidFill>
                  <a:srgbClr val="0b5394"/>
                </a:solidFill>
                <a:latin typeface="Times New Roman"/>
              </a:rPr>
              <a:t>Контактная информация</a:t>
            </a:r>
            <a:br/>
            <a:r>
              <a:rPr b="1" i="1" lang="ru-RU" sz="2000" spc="-1" strike="noStrike">
                <a:solidFill>
                  <a:srgbClr val="0b5394"/>
                </a:solidFill>
                <a:latin typeface="Times New Roman"/>
              </a:rPr>
              <a:t>Комитет финансов города Курска</a:t>
            </a:r>
            <a:br/>
            <a:r>
              <a:rPr b="1" i="1" lang="ru-RU" sz="2000" spc="-1" strike="noStrike">
                <a:solidFill>
                  <a:srgbClr val="0b5394"/>
                </a:solidFill>
                <a:latin typeface="Times New Roman"/>
              </a:rPr>
              <a:t>город  Курск</a:t>
            </a:r>
            <a:endParaRPr b="0" lang="ru-RU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i="1" lang="ru-RU" sz="2000" spc="-1" strike="noStrike">
                <a:solidFill>
                  <a:srgbClr val="0b5394"/>
                </a:solidFill>
                <a:latin typeface="Times New Roman"/>
              </a:rPr>
              <a:t>ул. Ленина, 1</a:t>
            </a:r>
            <a:br/>
            <a:r>
              <a:rPr b="1" i="1" lang="ru-RU" sz="2000" spc="-1" strike="noStrike">
                <a:solidFill>
                  <a:srgbClr val="0b5394"/>
                </a:solidFill>
                <a:latin typeface="Times New Roman"/>
              </a:rPr>
              <a:t>Председатель комитета: Стекачев Виктор Иванович</a:t>
            </a:r>
            <a:br/>
            <a:r>
              <a:rPr b="1" i="1" lang="ru-RU" sz="2000" spc="-1" strike="noStrike">
                <a:solidFill>
                  <a:srgbClr val="0b5394"/>
                </a:solidFill>
                <a:latin typeface="Times New Roman"/>
              </a:rPr>
              <a:t>Телефон: 8 /4712/ 55-48-14</a:t>
            </a:r>
            <a:br/>
            <a:r>
              <a:rPr b="1" i="1" lang="ru-RU" sz="2000" spc="-1" strike="noStrike">
                <a:solidFill>
                  <a:srgbClr val="0b5394"/>
                </a:solidFill>
                <a:latin typeface="Times New Roman"/>
              </a:rPr>
              <a:t>факс 8 /4712/70-00-09</a:t>
            </a:r>
            <a:br/>
            <a:r>
              <a:rPr b="1" i="1" lang="en-US" sz="2000" spc="-1" strike="noStrike">
                <a:solidFill>
                  <a:srgbClr val="0b5394"/>
                </a:solidFill>
                <a:latin typeface="Times New Roman"/>
              </a:rPr>
              <a:t>e-mail: gorfin@kursktelecom.ru</a:t>
            </a:r>
            <a:br/>
            <a:r>
              <a:rPr b="1" i="1" lang="ru-RU" sz="2000" spc="-1" strike="noStrike">
                <a:solidFill>
                  <a:srgbClr val="0b5394"/>
                </a:solidFill>
                <a:latin typeface="Times New Roman"/>
              </a:rPr>
              <a:t>время приема граждан: пн- пт. 9:00-13:00; 14:00-18:00</a:t>
            </a:r>
            <a:endParaRPr b="0" lang="ru-RU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i="1" lang="ru-RU" sz="2000" spc="-1" strike="noStrike">
                <a:solidFill>
                  <a:srgbClr val="0b5394"/>
                </a:solidFill>
                <a:latin typeface="Times New Roman"/>
              </a:rPr>
              <a:t>Контактные телефоны:</a:t>
            </a:r>
            <a:endParaRPr b="0" lang="ru-RU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i="1" lang="ru-RU" sz="2000" spc="-1" strike="noStrike">
                <a:solidFill>
                  <a:srgbClr val="0b5394"/>
                </a:solidFill>
                <a:latin typeface="Times New Roman"/>
              </a:rPr>
              <a:t>Заместитель председателя: Кузнецова Ольга Юрьевна,  55-47-80;</a:t>
            </a:r>
            <a:endParaRPr b="0" lang="ru-RU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i="1" lang="ru-RU" sz="2000" spc="-1" strike="noStrike">
                <a:solidFill>
                  <a:srgbClr val="0b5394"/>
                </a:solidFill>
                <a:latin typeface="Times New Roman"/>
              </a:rPr>
              <a:t>Заместитель председателя - начальник отдела планирования доходов бюджета города: Севостьянова Елена Александровна, 52-12-93;</a:t>
            </a:r>
            <a:endParaRPr b="0" lang="ru-RU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i="1" lang="ru-RU" sz="2000" spc="-1" strike="noStrike">
                <a:solidFill>
                  <a:srgbClr val="0b5394"/>
                </a:solidFill>
                <a:latin typeface="Times New Roman"/>
              </a:rPr>
              <a:t>Начальник бюджетного отдела: Валиулина Вита Рафаиловна, 70-00-01</a:t>
            </a:r>
            <a:endParaRPr b="0" lang="ru-RU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i="1" lang="ru-RU" sz="2000" spc="-1" strike="noStrike">
                <a:solidFill>
                  <a:srgbClr val="0b5394"/>
                </a:solidFill>
                <a:latin typeface="Times New Roman"/>
              </a:rPr>
              <a:t> </a:t>
            </a:r>
            <a:endParaRPr b="0" lang="ru-RU" sz="2000" spc="-1" strike="noStrike">
              <a:latin typeface="Arial"/>
            </a:endParaRPr>
          </a:p>
        </p:txBody>
      </p:sp>
      <p:sp>
        <p:nvSpPr>
          <p:cNvPr id="509" name="TextShape 3"/>
          <p:cNvSpPr txBox="1"/>
          <p:nvPr/>
        </p:nvSpPr>
        <p:spPr>
          <a:xfrm>
            <a:off x="7010280" y="649296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p>
            <a:pPr algn="r">
              <a:lnSpc>
                <a:spcPct val="100000"/>
              </a:lnSpc>
            </a:pPr>
            <a:fld id="{9B26C0CC-CB4A-47BD-9859-0789BA02DE50}" type="slidenum">
              <a:rPr b="0" lang="ru-RU" sz="1200" spc="-1" strike="noStrike">
                <a:solidFill>
                  <a:srgbClr val="035c75"/>
                </a:solidFill>
                <a:latin typeface="Arial"/>
              </a:rPr>
              <a:t>&lt;номер&gt;</a:t>
            </a:fld>
            <a:endParaRPr b="0" lang="ru-RU" sz="1200" spc="-1" strike="noStrike">
              <a:latin typeface="Times New Roman"/>
            </a:endParaRPr>
          </a:p>
        </p:txBody>
      </p:sp>
      <p:pic>
        <p:nvPicPr>
          <p:cNvPr id="510" name="Picture 2" descr="http://yuzgu.ru/images/files/gerb-kursk.png"/>
          <p:cNvPicPr/>
          <p:nvPr/>
        </p:nvPicPr>
        <p:blipFill>
          <a:blip r:embed="rId3"/>
          <a:stretch/>
        </p:blipFill>
        <p:spPr>
          <a:xfrm>
            <a:off x="3996000" y="0"/>
            <a:ext cx="1147320" cy="10713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1" name="Text Box 2" descr=""/>
          <p:cNvPicPr/>
          <p:nvPr/>
        </p:nvPicPr>
        <p:blipFill>
          <a:blip r:embed="rId1">
            <a:alphaModFix amt="0"/>
          </a:blip>
          <a:stretch/>
        </p:blipFill>
        <p:spPr>
          <a:xfrm rot="10800000">
            <a:off x="-12240" y="688320"/>
            <a:ext cx="9156600" cy="6169320"/>
          </a:xfrm>
          <a:prstGeom prst="rect">
            <a:avLst/>
          </a:prstGeom>
          <a:ln w="0">
            <a:noFill/>
          </a:ln>
        </p:spPr>
      </p:pic>
      <p:sp>
        <p:nvSpPr>
          <p:cNvPr id="512" name="CustomShape 1"/>
          <p:cNvSpPr/>
          <p:nvPr/>
        </p:nvSpPr>
        <p:spPr>
          <a:xfrm>
            <a:off x="1143000" y="1143000"/>
            <a:ext cx="7128360" cy="25920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>
            <a:solidFill>
              <a:srgbClr val="009dd9"/>
            </a:solidFill>
            <a:rou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ru-RU" sz="3600" spc="-1" strike="noStrike">
                <a:solidFill>
                  <a:srgbClr val="0b5394"/>
                </a:solidFill>
                <a:latin typeface="Times New Roman"/>
              </a:rPr>
              <a:t>Спасибо, что посетили информационный ресурс «Бюджет для граждан»!</a:t>
            </a:r>
            <a:endParaRPr b="0" lang="ru-RU" sz="3600" spc="-1" strike="noStrike">
              <a:latin typeface="Arial"/>
            </a:endParaRPr>
          </a:p>
        </p:txBody>
      </p:sp>
      <p:pic>
        <p:nvPicPr>
          <p:cNvPr id="513" name="Рисунок 8" descr="header2.jpg"/>
          <p:cNvPicPr/>
          <p:nvPr/>
        </p:nvPicPr>
        <p:blipFill>
          <a:blip r:embed="rId2"/>
          <a:stretch/>
        </p:blipFill>
        <p:spPr>
          <a:xfrm>
            <a:off x="0" y="0"/>
            <a:ext cx="9143640" cy="1052280"/>
          </a:xfrm>
          <a:prstGeom prst="rect">
            <a:avLst/>
          </a:prstGeom>
          <a:ln w="0">
            <a:noFill/>
          </a:ln>
        </p:spPr>
      </p:pic>
      <p:sp>
        <p:nvSpPr>
          <p:cNvPr id="514" name="TextShape 2"/>
          <p:cNvSpPr txBox="1"/>
          <p:nvPr/>
        </p:nvSpPr>
        <p:spPr>
          <a:xfrm>
            <a:off x="8381880" y="6572160"/>
            <a:ext cx="761760" cy="285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p>
            <a:pPr algn="r">
              <a:lnSpc>
                <a:spcPct val="100000"/>
              </a:lnSpc>
            </a:pPr>
            <a:fld id="{3DEA5DC2-4BAC-44E8-AC97-1C0444B4DE19}" type="slidenum">
              <a:rPr b="0" lang="ru-RU" sz="1200" spc="-1" strike="noStrike">
                <a:solidFill>
                  <a:srgbClr val="035c75"/>
                </a:solidFill>
                <a:latin typeface="Arial"/>
              </a:rPr>
              <a:t>&lt;номер&gt;</a:t>
            </a:fld>
            <a:endParaRPr b="0" lang="ru-RU" sz="1200" spc="-1" strike="noStrike">
              <a:latin typeface="Times New Roman"/>
            </a:endParaRPr>
          </a:p>
        </p:txBody>
      </p:sp>
      <p:pic>
        <p:nvPicPr>
          <p:cNvPr id="515" name="Picture 2" descr="http://yuzgu.ru/images/files/gerb-kursk.png"/>
          <p:cNvPicPr/>
          <p:nvPr/>
        </p:nvPicPr>
        <p:blipFill>
          <a:blip r:embed="rId3"/>
          <a:stretch/>
        </p:blipFill>
        <p:spPr>
          <a:xfrm>
            <a:off x="3996000" y="0"/>
            <a:ext cx="1147320" cy="1071360"/>
          </a:xfrm>
          <a:prstGeom prst="rect">
            <a:avLst/>
          </a:prstGeom>
          <a:ln w="0">
            <a:noFill/>
          </a:ln>
        </p:spPr>
      </p:pic>
      <p:pic>
        <p:nvPicPr>
          <p:cNvPr id="516" name="Picture 4" descr="http://900igr.net/up/datai/171261/0001-001-.jpg"/>
          <p:cNvPicPr/>
          <p:nvPr/>
        </p:nvPicPr>
        <p:blipFill>
          <a:blip r:embed="rId4"/>
          <a:stretch/>
        </p:blipFill>
        <p:spPr>
          <a:xfrm>
            <a:off x="285840" y="4214880"/>
            <a:ext cx="3275640" cy="2223000"/>
          </a:xfrm>
          <a:prstGeom prst="rect">
            <a:avLst/>
          </a:prstGeom>
          <a:ln w="0">
            <a:noFill/>
          </a:ln>
          <a:effectLst>
            <a:softEdge rad="127080"/>
          </a:effectLst>
        </p:spPr>
      </p:pic>
      <p:pic>
        <p:nvPicPr>
          <p:cNvPr id="517" name="Picture 6" descr="http://xn----7sbbdaxmh6bxb8ei.xn--p1ai/images/gazeta/2019/3/0-0.jpg"/>
          <p:cNvPicPr/>
          <p:nvPr/>
        </p:nvPicPr>
        <p:blipFill>
          <a:blip r:embed="rId5"/>
          <a:stretch/>
        </p:blipFill>
        <p:spPr>
          <a:xfrm>
            <a:off x="5572080" y="4429080"/>
            <a:ext cx="3384000" cy="2160000"/>
          </a:xfrm>
          <a:prstGeom prst="rect">
            <a:avLst/>
          </a:prstGeom>
          <a:ln w="0">
            <a:noFill/>
          </a:ln>
          <a:effectLst>
            <a:softEdge rad="127080"/>
          </a:effectLst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" name="Text Box 2" descr=""/>
          <p:cNvPicPr/>
          <p:nvPr/>
        </p:nvPicPr>
        <p:blipFill>
          <a:blip r:embed="rId1">
            <a:alphaModFix amt="0"/>
          </a:blip>
          <a:stretch/>
        </p:blipFill>
        <p:spPr>
          <a:xfrm rot="10800000">
            <a:off x="-12240" y="688320"/>
            <a:ext cx="9156600" cy="6169320"/>
          </a:xfrm>
          <a:prstGeom prst="rect">
            <a:avLst/>
          </a:prstGeom>
          <a:ln w="0">
            <a:noFill/>
          </a:ln>
        </p:spPr>
      </p:pic>
      <p:sp>
        <p:nvSpPr>
          <p:cNvPr id="141" name="TextShape 1"/>
          <p:cNvSpPr txBox="1"/>
          <p:nvPr/>
        </p:nvSpPr>
        <p:spPr>
          <a:xfrm>
            <a:off x="8381880" y="6572160"/>
            <a:ext cx="761760" cy="285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p>
            <a:pPr algn="r">
              <a:lnSpc>
                <a:spcPct val="100000"/>
              </a:lnSpc>
            </a:pPr>
            <a:fld id="{CD25820C-1F46-4CAB-99B5-EC80816CC4AB}" type="slidenum">
              <a:rPr b="0" lang="ru-RU" sz="1200" spc="-1" strike="noStrike">
                <a:solidFill>
                  <a:srgbClr val="035c75"/>
                </a:solidFill>
                <a:latin typeface="Arial"/>
              </a:rPr>
              <a:t>2</a:t>
            </a:fld>
            <a:endParaRPr b="0" lang="ru-RU" sz="1200" spc="-1" strike="noStrike">
              <a:latin typeface="Times New Roman"/>
            </a:endParaRPr>
          </a:p>
        </p:txBody>
      </p:sp>
      <p:sp>
        <p:nvSpPr>
          <p:cNvPr id="142" name="CustomShape 2"/>
          <p:cNvSpPr/>
          <p:nvPr/>
        </p:nvSpPr>
        <p:spPr>
          <a:xfrm>
            <a:off x="0" y="1071720"/>
            <a:ext cx="9143640" cy="375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algn="ctr">
              <a:lnSpc>
                <a:spcPct val="100000"/>
              </a:lnSpc>
            </a:pPr>
            <a:r>
              <a:rPr b="1" lang="ru-RU" sz="1800" spc="-1" strike="noStrike">
                <a:solidFill>
                  <a:srgbClr val="9db9ff"/>
                </a:solidFill>
                <a:latin typeface="Arial Black"/>
              </a:rPr>
              <a:t>ПОКАЗАТЕЛИ СОЦИАЛЬНО-ЭКОНОМИЧЕСКОГО РАЗВИТИЯ  </a:t>
            </a:r>
            <a:endParaRPr b="0" lang="ru-RU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ru-RU" sz="1800" spc="-1" strike="noStrike">
                <a:solidFill>
                  <a:srgbClr val="9db9ff"/>
                </a:solidFill>
                <a:latin typeface="Arial Black"/>
              </a:rPr>
              <a:t>ГОРОДА КУРСКА</a:t>
            </a:r>
            <a:endParaRPr b="0" lang="ru-RU" sz="1800" spc="-1" strike="noStrike">
              <a:latin typeface="Arial"/>
            </a:endParaRPr>
          </a:p>
        </p:txBody>
      </p:sp>
      <p:graphicFrame>
        <p:nvGraphicFramePr>
          <p:cNvPr id="143" name="Диаграмма 6"/>
          <p:cNvGraphicFramePr/>
          <p:nvPr/>
        </p:nvGraphicFramePr>
        <p:xfrm>
          <a:off x="0" y="3071880"/>
          <a:ext cx="4834080" cy="388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44" name="Диаграмма 9"/>
          <p:cNvGraphicFramePr/>
          <p:nvPr/>
        </p:nvGraphicFramePr>
        <p:xfrm>
          <a:off x="4985640" y="2428920"/>
          <a:ext cx="4158000" cy="15026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45" name="CustomShape 3"/>
          <p:cNvSpPr/>
          <p:nvPr/>
        </p:nvSpPr>
        <p:spPr>
          <a:xfrm flipV="1" rot="10800000">
            <a:off x="5144040" y="4000320"/>
            <a:ext cx="3642840" cy="33624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>
            <a:solidFill>
              <a:srgbClr val="009dd9"/>
            </a:solidFill>
            <a:rou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ru-RU" sz="1400" spc="-1" strike="noStrike">
                <a:solidFill>
                  <a:srgbClr val="0b5394"/>
                </a:solidFill>
                <a:latin typeface="Constantia"/>
              </a:rPr>
              <a:t>Оборот  общественного  питания</a:t>
            </a:r>
            <a:endParaRPr b="0" lang="ru-RU" sz="1400" spc="-1" strike="noStrike">
              <a:latin typeface="Arial"/>
            </a:endParaRPr>
          </a:p>
        </p:txBody>
      </p:sp>
      <p:pic>
        <p:nvPicPr>
          <p:cNvPr id="146" name="Рисунок 15" descr="header2.jpg"/>
          <p:cNvPicPr/>
          <p:nvPr/>
        </p:nvPicPr>
        <p:blipFill>
          <a:blip r:embed="rId4"/>
          <a:stretch/>
        </p:blipFill>
        <p:spPr>
          <a:xfrm>
            <a:off x="0" y="0"/>
            <a:ext cx="9143640" cy="1052280"/>
          </a:xfrm>
          <a:prstGeom prst="rect">
            <a:avLst/>
          </a:prstGeom>
          <a:ln w="0">
            <a:noFill/>
          </a:ln>
        </p:spPr>
      </p:pic>
      <p:graphicFrame>
        <p:nvGraphicFramePr>
          <p:cNvPr id="147" name="Диаграмма 16"/>
          <p:cNvGraphicFramePr/>
          <p:nvPr/>
        </p:nvGraphicFramePr>
        <p:xfrm>
          <a:off x="4786200" y="4465800"/>
          <a:ext cx="4104000" cy="23918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" name="Diagram1"/>
          <p:cNvGraphicFramePr/>
          <p:nvPr>
            <p:extLst>
              <p:ext uri="{D42A27DB-BD31-4B8C-83A1-F6EECF244321}">
                <p14:modId xmlns:p14="http://schemas.microsoft.com/office/powerpoint/2010/main" val="3197460381"/>
              </p:ext>
            </p:extLst>
          </p:nvPr>
        </p:nvGraphicFramePr>
        <p:xfrm>
          <a:off x="179640" y="1772640"/>
          <a:ext cx="4106520" cy="8920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graphicFrame>
        <p:nvGraphicFramePr>
          <p:cNvPr id="2" name="Diagram2"/>
          <p:cNvGraphicFramePr/>
          <p:nvPr>
            <p:extLst>
              <p:ext uri="{D42A27DB-BD31-4B8C-83A1-F6EECF244321}">
                <p14:modId xmlns:p14="http://schemas.microsoft.com/office/powerpoint/2010/main" val="3021282828"/>
              </p:ext>
            </p:extLst>
          </p:nvPr>
        </p:nvGraphicFramePr>
        <p:xfrm>
          <a:off x="4929120" y="1714320"/>
          <a:ext cx="4104000" cy="6728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  <p:pic>
        <p:nvPicPr>
          <p:cNvPr id="148" name="Picture 2" descr="http://yuzgu.ru/images/files/gerb-kursk.png"/>
          <p:cNvPicPr/>
          <p:nvPr/>
        </p:nvPicPr>
        <p:blipFill>
          <a:blip r:embed="rId16"/>
          <a:stretch/>
        </p:blipFill>
        <p:spPr>
          <a:xfrm>
            <a:off x="3996000" y="0"/>
            <a:ext cx="1158840" cy="10713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Text Box 2" descr=""/>
          <p:cNvPicPr/>
          <p:nvPr/>
        </p:nvPicPr>
        <p:blipFill>
          <a:blip r:embed="rId1">
            <a:alphaModFix amt="0"/>
          </a:blip>
          <a:stretch/>
        </p:blipFill>
        <p:spPr>
          <a:xfrm rot="10800000">
            <a:off x="-12240" y="688320"/>
            <a:ext cx="9156600" cy="6169320"/>
          </a:xfrm>
          <a:prstGeom prst="rect">
            <a:avLst/>
          </a:prstGeom>
          <a:ln w="0">
            <a:noFill/>
          </a:ln>
        </p:spPr>
      </p:pic>
      <p:sp>
        <p:nvSpPr>
          <p:cNvPr id="150" name="CustomShape 1"/>
          <p:cNvSpPr/>
          <p:nvPr/>
        </p:nvSpPr>
        <p:spPr>
          <a:xfrm>
            <a:off x="1000080" y="1214280"/>
            <a:ext cx="7357680" cy="64764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solidFill>
              <a:schemeClr val="accent2"/>
            </a:solidFill>
            <a:rou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ru-RU" sz="3200" spc="-1" strike="noStrike">
                <a:solidFill>
                  <a:srgbClr val="9db9ff"/>
                </a:solidFill>
                <a:latin typeface="Arial Black"/>
              </a:rPr>
              <a:t>СТАДИИ БЮДЖЕТА</a:t>
            </a:r>
            <a:endParaRPr b="0" lang="ru-RU" sz="3200" spc="-1" strike="noStrike">
              <a:latin typeface="Arial"/>
            </a:endParaRPr>
          </a:p>
        </p:txBody>
      </p:sp>
      <p:pic>
        <p:nvPicPr>
          <p:cNvPr id="151" name="Схема 3" descr=""/>
          <p:cNvPicPr/>
          <p:nvPr/>
        </p:nvPicPr>
        <p:blipFill>
          <a:blip r:embed="rId2"/>
          <a:stretch/>
        </p:blipFill>
        <p:spPr>
          <a:xfrm>
            <a:off x="395640" y="1989000"/>
            <a:ext cx="8604000" cy="4640040"/>
          </a:xfrm>
          <a:prstGeom prst="rect">
            <a:avLst/>
          </a:prstGeom>
          <a:ln w="9525">
            <a:noFill/>
          </a:ln>
        </p:spPr>
      </p:pic>
      <p:sp>
        <p:nvSpPr>
          <p:cNvPr id="152" name="TextShape 2"/>
          <p:cNvSpPr txBox="1"/>
          <p:nvPr/>
        </p:nvSpPr>
        <p:spPr>
          <a:xfrm>
            <a:off x="7924680" y="6356520"/>
            <a:ext cx="761760" cy="3646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p>
            <a:pPr algn="r">
              <a:lnSpc>
                <a:spcPct val="100000"/>
              </a:lnSpc>
            </a:pPr>
            <a:fld id="{B9DB3C93-7EBF-4B95-B62E-0340B5D428DE}" type="slidenum">
              <a:rPr b="0" lang="ru-RU" sz="1200" spc="-1" strike="noStrike">
                <a:solidFill>
                  <a:srgbClr val="035c75"/>
                </a:solidFill>
                <a:latin typeface="Arial"/>
              </a:rPr>
              <a:t>2</a:t>
            </a:fld>
            <a:endParaRPr b="0" lang="ru-RU" sz="1200" spc="-1" strike="noStrike">
              <a:latin typeface="Times New Roman"/>
            </a:endParaRPr>
          </a:p>
        </p:txBody>
      </p:sp>
      <p:pic>
        <p:nvPicPr>
          <p:cNvPr id="153" name="Рисунок 12" descr="header2.jpg"/>
          <p:cNvPicPr/>
          <p:nvPr/>
        </p:nvPicPr>
        <p:blipFill>
          <a:blip r:embed="rId3"/>
          <a:stretch/>
        </p:blipFill>
        <p:spPr>
          <a:xfrm>
            <a:off x="0" y="0"/>
            <a:ext cx="9143640" cy="1052280"/>
          </a:xfrm>
          <a:prstGeom prst="rect">
            <a:avLst/>
          </a:prstGeom>
          <a:ln w="0">
            <a:noFill/>
          </a:ln>
        </p:spPr>
      </p:pic>
      <p:pic>
        <p:nvPicPr>
          <p:cNvPr id="154" name="Picture 2" descr="http://yuzgu.ru/images/files/gerb-kursk.png"/>
          <p:cNvPicPr/>
          <p:nvPr/>
        </p:nvPicPr>
        <p:blipFill>
          <a:blip r:embed="rId4"/>
          <a:stretch/>
        </p:blipFill>
        <p:spPr>
          <a:xfrm>
            <a:off x="3996000" y="0"/>
            <a:ext cx="1075680" cy="9997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Text Box 2" descr=""/>
          <p:cNvPicPr/>
          <p:nvPr/>
        </p:nvPicPr>
        <p:blipFill>
          <a:blip r:embed="rId1">
            <a:alphaModFix amt="0"/>
          </a:blip>
          <a:stretch/>
        </p:blipFill>
        <p:spPr>
          <a:xfrm rot="10800000">
            <a:off x="-12240" y="831240"/>
            <a:ext cx="9156600" cy="6169320"/>
          </a:xfrm>
          <a:prstGeom prst="rect">
            <a:avLst/>
          </a:prstGeom>
          <a:ln w="0">
            <a:noFill/>
          </a:ln>
        </p:spPr>
      </p:pic>
      <p:sp>
        <p:nvSpPr>
          <p:cNvPr id="156" name="CustomShape 1"/>
          <p:cNvSpPr/>
          <p:nvPr/>
        </p:nvSpPr>
        <p:spPr>
          <a:xfrm>
            <a:off x="6480" y="7200"/>
            <a:ext cx="9131040" cy="6841800"/>
          </a:xfrm>
          <a:prstGeom prst="rect">
            <a:avLst/>
          </a:prstGeom>
          <a:noFill/>
          <a:ln w="9525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57" name="CustomShape 2"/>
          <p:cNvSpPr/>
          <p:nvPr/>
        </p:nvSpPr>
        <p:spPr>
          <a:xfrm flipV="1" rot="10800000">
            <a:off x="324000" y="3429000"/>
            <a:ext cx="8357760" cy="3074040"/>
          </a:xfrm>
          <a:prstGeom prst="rect">
            <a:avLst/>
          </a:prstGeom>
          <a:solidFill>
            <a:srgbClr val="ffffff"/>
          </a:solidFill>
          <a:ln>
            <a:solidFill>
              <a:srgbClr val="009dd9"/>
            </a:solidFill>
            <a:rou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/>
        </p:style>
        <p:txBody>
          <a:bodyPr lIns="90000" rIns="90000" tIns="45000" bIns="45000">
            <a:spAutoFit/>
          </a:bodyPr>
          <a:p>
            <a:pPr algn="just">
              <a:lnSpc>
                <a:spcPct val="100000"/>
              </a:lnSpc>
            </a:pPr>
            <a:r>
              <a:rPr b="1" lang="ru-RU" sz="1400" spc="-1" strike="noStrike">
                <a:solidFill>
                  <a:srgbClr val="0b5394"/>
                </a:solidFill>
                <a:latin typeface="Arial Black"/>
              </a:rPr>
              <a:t>ЧТО ТАКОЕ ИСПОЛНЕНИЕ БЮДЖЕТА? </a:t>
            </a:r>
            <a:r>
              <a:rPr b="0" lang="ru-RU" sz="1400" spc="-1" strike="noStrike">
                <a:solidFill>
                  <a:srgbClr val="000000"/>
                </a:solidFill>
                <a:latin typeface="Times New Roman"/>
              </a:rPr>
              <a:t>Исполнение бюджета – процесс сбора и учета доходов и осуществление расходов на основе сводной бюджетной росписи и кассового плана. Исполнение бюджета – это этап бюджетного процесса, который начинается с момента утверждения решения о бюджете законодательным (представительным) органом муниципального образования и продолжается в течение финансового года. Основные этапы исполнения бюджета: - исполнение бюджета по доходам (обеспечение полного и своевременного поступления в бюджет налогов, сборов, доходов от использования имущества и других обязательных платежей, в соответствии с утвержденными бюджетными назначениями); - исполнение бюджета по расходам (обеспечение последовательного финансирования мероприятий, предусмотренных решением о бюджете, в пределах утвержденных сумм с целью исполнения принятых муниципальным образованием расходных обязательств). Составление и утверждение отчета об исполнении бюджета является важной формой контроля за исполнением бюджета. Годовой отчет об исполнении бюджета города Курска представляется на  рассмотрение в Курское городское Собрание. По результатам рассмотрения отчета депутаты Курского городского Собрания принимают решение об утверждении.</a:t>
            </a:r>
            <a:r>
              <a:rPr b="0" lang="ru-RU" sz="1000" spc="-1" strike="noStrike">
                <a:solidFill>
                  <a:srgbClr val="000000"/>
                </a:solidFill>
                <a:latin typeface="Times New Roman"/>
              </a:rPr>
              <a:t>  </a:t>
            </a:r>
            <a:endParaRPr b="0" lang="ru-RU" sz="1000" spc="-1" strike="noStrike">
              <a:latin typeface="Arial"/>
            </a:endParaRPr>
          </a:p>
        </p:txBody>
      </p:sp>
      <p:sp>
        <p:nvSpPr>
          <p:cNvPr id="158" name="CustomShape 3"/>
          <p:cNvSpPr/>
          <p:nvPr/>
        </p:nvSpPr>
        <p:spPr>
          <a:xfrm>
            <a:off x="3204000" y="1428840"/>
            <a:ext cx="2520000" cy="1495800"/>
          </a:xfrm>
          <a:prstGeom prst="rect">
            <a:avLst/>
          </a:prstGeom>
          <a:solidFill>
            <a:srgbClr val="ffffff"/>
          </a:solidFill>
          <a:ln>
            <a:solidFill>
              <a:srgbClr val="009dd9"/>
            </a:solidFill>
            <a:rou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ru-RU" sz="1800" spc="-1" strike="noStrike">
                <a:solidFill>
                  <a:srgbClr val="0b5394"/>
                </a:solidFill>
                <a:latin typeface="Arial Black"/>
              </a:rPr>
              <a:t>«Расходы стремятся сравняться с доходами»</a:t>
            </a:r>
            <a:endParaRPr b="0" lang="ru-RU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i="1" lang="ru-RU" sz="1800" spc="-1" strike="noStrike">
                <a:solidFill>
                  <a:srgbClr val="0070c0"/>
                </a:solidFill>
                <a:latin typeface="Times New Roman"/>
              </a:rPr>
              <a:t>Паркинсон</a:t>
            </a:r>
            <a:endParaRPr b="0" lang="ru-RU" sz="1800" spc="-1" strike="noStrike">
              <a:latin typeface="Arial"/>
            </a:endParaRPr>
          </a:p>
        </p:txBody>
      </p:sp>
      <p:pic>
        <p:nvPicPr>
          <p:cNvPr id="159" name="Рисунок 12" descr="header2.jpg"/>
          <p:cNvPicPr/>
          <p:nvPr/>
        </p:nvPicPr>
        <p:blipFill>
          <a:blip r:embed="rId2"/>
          <a:stretch/>
        </p:blipFill>
        <p:spPr>
          <a:xfrm>
            <a:off x="0" y="0"/>
            <a:ext cx="9143640" cy="1052280"/>
          </a:xfrm>
          <a:prstGeom prst="rect">
            <a:avLst/>
          </a:prstGeom>
          <a:ln w="0">
            <a:noFill/>
          </a:ln>
        </p:spPr>
      </p:pic>
      <p:sp>
        <p:nvSpPr>
          <p:cNvPr id="160" name="TextShape 4"/>
          <p:cNvSpPr txBox="1"/>
          <p:nvPr/>
        </p:nvSpPr>
        <p:spPr>
          <a:xfrm>
            <a:off x="8244360" y="6381360"/>
            <a:ext cx="761760" cy="3646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p>
            <a:pPr algn="r">
              <a:lnSpc>
                <a:spcPct val="100000"/>
              </a:lnSpc>
            </a:pPr>
            <a:fld id="{C5BA397B-77BF-457F-9284-290BDF5DFB2C}" type="slidenum">
              <a:rPr b="0" lang="ru-RU" sz="1200" spc="-1" strike="noStrike">
                <a:solidFill>
                  <a:srgbClr val="035c75"/>
                </a:solidFill>
                <a:latin typeface="Arial"/>
              </a:rPr>
              <a:t>2</a:t>
            </a:fld>
            <a:endParaRPr b="0" lang="ru-RU" sz="1200" spc="-1" strike="noStrike">
              <a:latin typeface="Times New Roman"/>
            </a:endParaRPr>
          </a:p>
        </p:txBody>
      </p:sp>
      <p:pic>
        <p:nvPicPr>
          <p:cNvPr id="161" name="Picture 2" descr="http://yuzgu.ru/images/files/gerb-kursk.png"/>
          <p:cNvPicPr/>
          <p:nvPr/>
        </p:nvPicPr>
        <p:blipFill>
          <a:blip r:embed="rId3"/>
          <a:stretch/>
        </p:blipFill>
        <p:spPr>
          <a:xfrm>
            <a:off x="3996000" y="0"/>
            <a:ext cx="1075680" cy="999720"/>
          </a:xfrm>
          <a:prstGeom prst="rect">
            <a:avLst/>
          </a:prstGeom>
          <a:ln w="0">
            <a:noFill/>
          </a:ln>
        </p:spPr>
      </p:pic>
      <p:sp>
        <p:nvSpPr>
          <p:cNvPr id="162" name="CustomShape 5"/>
          <p:cNvSpPr/>
          <p:nvPr/>
        </p:nvSpPr>
        <p:spPr>
          <a:xfrm>
            <a:off x="5596920" y="1071720"/>
            <a:ext cx="3547080" cy="2142720"/>
          </a:xfrm>
          <a:prstGeom prst="roundRect">
            <a:avLst>
              <a:gd name="adj" fmla="val 16667"/>
            </a:avLst>
          </a:prstGeom>
          <a:blipFill rotWithShape="0">
            <a:blip r:embed="rId4"/>
            <a:stretch/>
          </a:blipFill>
          <a:ln w="0">
            <a:noFill/>
          </a:ln>
          <a:effectLst>
            <a:softEdge rad="317520"/>
          </a:effectLst>
        </p:spPr>
        <p:style>
          <a:lnRef idx="0"/>
          <a:fillRef idx="0"/>
          <a:effectRef idx="0"/>
          <a:fontRef idx="minor"/>
        </p:style>
      </p:sp>
      <p:sp>
        <p:nvSpPr>
          <p:cNvPr id="163" name="CustomShape 6"/>
          <p:cNvSpPr/>
          <p:nvPr/>
        </p:nvSpPr>
        <p:spPr>
          <a:xfrm>
            <a:off x="-142920" y="1000080"/>
            <a:ext cx="3427920" cy="2285640"/>
          </a:xfrm>
          <a:prstGeom prst="roundRect">
            <a:avLst>
              <a:gd name="adj" fmla="val 16667"/>
            </a:avLst>
          </a:prstGeom>
          <a:blipFill rotWithShape="0">
            <a:blip r:embed="rId5"/>
            <a:stretch/>
          </a:blipFill>
          <a:ln w="0">
            <a:noFill/>
          </a:ln>
          <a:effectLst>
            <a:softEdge rad="317520"/>
          </a:effectLst>
        </p:spPr>
        <p:style>
          <a:lnRef idx="0"/>
          <a:fillRef idx="0"/>
          <a:effectRef idx="0"/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Text Box 2" descr=""/>
          <p:cNvPicPr/>
          <p:nvPr/>
        </p:nvPicPr>
        <p:blipFill>
          <a:blip r:embed="rId1">
            <a:alphaModFix amt="0"/>
          </a:blip>
          <a:stretch/>
        </p:blipFill>
        <p:spPr>
          <a:xfrm rot="10800000">
            <a:off x="-12240" y="688320"/>
            <a:ext cx="9156600" cy="6169320"/>
          </a:xfrm>
          <a:prstGeom prst="rect">
            <a:avLst/>
          </a:prstGeom>
          <a:ln w="0">
            <a:noFill/>
          </a:ln>
        </p:spPr>
      </p:pic>
      <p:sp>
        <p:nvSpPr>
          <p:cNvPr id="165" name="CustomShape 1"/>
          <p:cNvSpPr/>
          <p:nvPr/>
        </p:nvSpPr>
        <p:spPr>
          <a:xfrm>
            <a:off x="6480" y="7200"/>
            <a:ext cx="9131040" cy="6841800"/>
          </a:xfrm>
          <a:prstGeom prst="rect">
            <a:avLst/>
          </a:prstGeom>
          <a:noFill/>
          <a:ln w="9525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66" name="CustomShape 2"/>
          <p:cNvSpPr/>
          <p:nvPr/>
        </p:nvSpPr>
        <p:spPr>
          <a:xfrm>
            <a:off x="0" y="1124640"/>
            <a:ext cx="9143640" cy="364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ru-RU" sz="1800" spc="-1" strike="noStrike">
                <a:solidFill>
                  <a:srgbClr val="9db9ff"/>
                </a:solidFill>
                <a:latin typeface="Arial Black"/>
              </a:rPr>
              <a:t>ГРАЖДАНИН, ЕГО УЧАСТИЕ В БЮДЖЕТНОМ ПРОЦЕССЕ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167" name="CustomShape 3"/>
          <p:cNvSpPr/>
          <p:nvPr/>
        </p:nvSpPr>
        <p:spPr>
          <a:xfrm>
            <a:off x="1475640" y="2349000"/>
            <a:ext cx="5832000" cy="318600"/>
          </a:xfrm>
          <a:prstGeom prst="rect">
            <a:avLst/>
          </a:prstGeom>
          <a:noFill/>
          <a:ln w="9525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ru-RU" sz="1500" spc="-1" strike="noStrike">
                <a:solidFill>
                  <a:srgbClr val="000000"/>
                </a:solidFill>
                <a:latin typeface="Times New Roman"/>
              </a:rPr>
              <a:t>Помогает формировать доходную часть бюджета</a:t>
            </a:r>
            <a:endParaRPr b="0" lang="ru-RU" sz="1500" spc="-1" strike="noStrike">
              <a:latin typeface="Arial"/>
            </a:endParaRPr>
          </a:p>
        </p:txBody>
      </p:sp>
      <p:sp>
        <p:nvSpPr>
          <p:cNvPr id="168" name="CustomShape 4"/>
          <p:cNvSpPr/>
          <p:nvPr/>
        </p:nvSpPr>
        <p:spPr>
          <a:xfrm>
            <a:off x="1857240" y="5000760"/>
            <a:ext cx="5257440" cy="1003320"/>
          </a:xfrm>
          <a:prstGeom prst="rect">
            <a:avLst/>
          </a:prstGeom>
          <a:noFill/>
          <a:ln w="9525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just">
              <a:lnSpc>
                <a:spcPct val="100000"/>
              </a:lnSpc>
            </a:pPr>
            <a:r>
              <a:rPr b="0" lang="ru-RU" sz="1500" spc="-1" strike="noStrike">
                <a:solidFill>
                  <a:srgbClr val="000000"/>
                </a:solidFill>
                <a:latin typeface="Times New Roman"/>
              </a:rPr>
              <a:t>Получает социальные гарантии (образование, жилищно-коммунальное хозяйство, культура, физическая культура и спорт, социальные льготы и другие направления социальных гарантий населению) – расходная часть бюджета </a:t>
            </a:r>
            <a:endParaRPr b="0" lang="ru-RU" sz="1500" spc="-1" strike="noStrike">
              <a:latin typeface="Arial"/>
            </a:endParaRPr>
          </a:p>
        </p:txBody>
      </p:sp>
      <p:sp>
        <p:nvSpPr>
          <p:cNvPr id="169" name="CustomShape 5"/>
          <p:cNvSpPr/>
          <p:nvPr/>
        </p:nvSpPr>
        <p:spPr>
          <a:xfrm>
            <a:off x="2339640" y="1628640"/>
            <a:ext cx="4249440" cy="791640"/>
          </a:xfrm>
          <a:prstGeom prst="downArrowCallout">
            <a:avLst>
              <a:gd name="adj1" fmla="val 100522"/>
              <a:gd name="adj2" fmla="val 92970"/>
              <a:gd name="adj3" fmla="val 25000"/>
              <a:gd name="adj4" fmla="val 64977"/>
            </a:avLst>
          </a:prstGeom>
          <a:solidFill>
            <a:srgbClr val="ffffff"/>
          </a:solidFill>
          <a:ln>
            <a:solidFill>
              <a:srgbClr val="009dd9"/>
            </a:solidFill>
            <a:rou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ru-RU" sz="1600" spc="-1" strike="noStrike">
                <a:solidFill>
                  <a:srgbClr val="0b5394"/>
                </a:solidFill>
                <a:latin typeface="Times New Roman"/>
              </a:rPr>
              <a:t>ГРАЖДАНИН </a:t>
            </a:r>
            <a:endParaRPr b="0" lang="ru-RU" sz="16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ru-RU" sz="1600" spc="-1" strike="noStrike">
                <a:solidFill>
                  <a:srgbClr val="0b5394"/>
                </a:solidFill>
                <a:latin typeface="Times New Roman"/>
              </a:rPr>
              <a:t>как налогоплательщик</a:t>
            </a:r>
            <a:endParaRPr b="0" lang="ru-RU" sz="1600" spc="-1" strike="noStrike">
              <a:latin typeface="Arial"/>
            </a:endParaRPr>
          </a:p>
        </p:txBody>
      </p:sp>
      <p:sp>
        <p:nvSpPr>
          <p:cNvPr id="170" name="CustomShape 6"/>
          <p:cNvSpPr/>
          <p:nvPr/>
        </p:nvSpPr>
        <p:spPr>
          <a:xfrm>
            <a:off x="2428920" y="4214880"/>
            <a:ext cx="4177800" cy="791640"/>
          </a:xfrm>
          <a:prstGeom prst="downArrowCallout">
            <a:avLst>
              <a:gd name="adj1" fmla="val 100522"/>
              <a:gd name="adj2" fmla="val 92970"/>
              <a:gd name="adj3" fmla="val 25000"/>
              <a:gd name="adj4" fmla="val 64977"/>
            </a:avLst>
          </a:prstGeom>
          <a:solidFill>
            <a:srgbClr val="ffffff"/>
          </a:solidFill>
          <a:ln>
            <a:solidFill>
              <a:srgbClr val="009dd9"/>
            </a:solidFill>
            <a:rou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ru-RU" sz="1600" spc="-1" strike="noStrike">
                <a:solidFill>
                  <a:srgbClr val="0b5394"/>
                </a:solidFill>
                <a:latin typeface="Times New Roman"/>
              </a:rPr>
              <a:t>ГРАЖДАНИН </a:t>
            </a:r>
            <a:endParaRPr b="0" lang="ru-RU" sz="16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ru-RU" sz="1600" spc="-1" strike="noStrike">
                <a:solidFill>
                  <a:srgbClr val="0b5394"/>
                </a:solidFill>
                <a:latin typeface="Times New Roman"/>
              </a:rPr>
              <a:t>как получатель социальных гарантий</a:t>
            </a:r>
            <a:endParaRPr b="0" lang="ru-RU" sz="1600" spc="-1" strike="noStrike">
              <a:latin typeface="Arial"/>
            </a:endParaRPr>
          </a:p>
        </p:txBody>
      </p:sp>
      <p:pic>
        <p:nvPicPr>
          <p:cNvPr id="171" name="Picture 2" descr="C:\Users\Public\Pictures\Sample Pictures\1293241.jpg"/>
          <p:cNvPicPr/>
          <p:nvPr/>
        </p:nvPicPr>
        <p:blipFill>
          <a:blip r:embed="rId2"/>
          <a:stretch/>
        </p:blipFill>
        <p:spPr>
          <a:xfrm>
            <a:off x="3258000" y="2684880"/>
            <a:ext cx="2772000" cy="1458000"/>
          </a:xfrm>
          <a:prstGeom prst="rect">
            <a:avLst/>
          </a:prstGeom>
          <a:ln w="9525">
            <a:noFill/>
          </a:ln>
          <a:effectLst>
            <a:softEdge rad="63360"/>
          </a:effectLst>
        </p:spPr>
      </p:pic>
      <p:pic>
        <p:nvPicPr>
          <p:cNvPr id="172" name="Picture 3" descr="C:\Users\Public\Pictures\Sample Pictures\здр.jpg"/>
          <p:cNvPicPr/>
          <p:nvPr/>
        </p:nvPicPr>
        <p:blipFill>
          <a:blip r:embed="rId3"/>
          <a:stretch/>
        </p:blipFill>
        <p:spPr>
          <a:xfrm>
            <a:off x="899640" y="3933000"/>
            <a:ext cx="614160" cy="636120"/>
          </a:xfrm>
          <a:prstGeom prst="rect">
            <a:avLst/>
          </a:prstGeom>
          <a:ln w="9525">
            <a:solidFill>
              <a:schemeClr val="tx1"/>
            </a:solidFill>
            <a:miter/>
          </a:ln>
          <a:effectLst>
            <a:softEdge rad="63360"/>
          </a:effectLst>
        </p:spPr>
      </p:pic>
      <p:pic>
        <p:nvPicPr>
          <p:cNvPr id="173" name="Picture 4" descr="C:\Users\Public\Pictures\Sample Pictures\обра.jpg"/>
          <p:cNvPicPr/>
          <p:nvPr/>
        </p:nvPicPr>
        <p:blipFill>
          <a:blip r:embed="rId4"/>
          <a:stretch/>
        </p:blipFill>
        <p:spPr>
          <a:xfrm>
            <a:off x="899640" y="5157360"/>
            <a:ext cx="614160" cy="641160"/>
          </a:xfrm>
          <a:prstGeom prst="rect">
            <a:avLst/>
          </a:prstGeom>
          <a:ln w="9525">
            <a:solidFill>
              <a:schemeClr val="tx1"/>
            </a:solidFill>
            <a:miter/>
          </a:ln>
          <a:effectLst>
            <a:softEdge rad="63360"/>
          </a:effectLst>
        </p:spPr>
      </p:pic>
      <p:pic>
        <p:nvPicPr>
          <p:cNvPr id="174" name="Picture 5" descr="C:\Users\Public\Pictures\Sample Pictures\культ.jpg"/>
          <p:cNvPicPr/>
          <p:nvPr/>
        </p:nvPicPr>
        <p:blipFill>
          <a:blip r:embed="rId5"/>
          <a:stretch/>
        </p:blipFill>
        <p:spPr>
          <a:xfrm>
            <a:off x="7596360" y="3789000"/>
            <a:ext cx="634680" cy="609120"/>
          </a:xfrm>
          <a:prstGeom prst="rect">
            <a:avLst/>
          </a:prstGeom>
          <a:ln w="9525">
            <a:solidFill>
              <a:schemeClr val="tx1"/>
            </a:solidFill>
            <a:miter/>
          </a:ln>
          <a:effectLst>
            <a:softEdge rad="63360"/>
          </a:effectLst>
        </p:spPr>
      </p:pic>
      <p:pic>
        <p:nvPicPr>
          <p:cNvPr id="175" name="Picture 6" descr="C:\Users\Public\Pictures\Sample Pictures\жкх.jpg"/>
          <p:cNvPicPr/>
          <p:nvPr/>
        </p:nvPicPr>
        <p:blipFill>
          <a:blip r:embed="rId6"/>
          <a:stretch/>
        </p:blipFill>
        <p:spPr>
          <a:xfrm>
            <a:off x="7596360" y="4869000"/>
            <a:ext cx="617040" cy="641160"/>
          </a:xfrm>
          <a:prstGeom prst="rect">
            <a:avLst/>
          </a:prstGeom>
          <a:ln w="9525">
            <a:solidFill>
              <a:schemeClr val="tx1"/>
            </a:solidFill>
            <a:miter/>
          </a:ln>
          <a:effectLst>
            <a:softEdge rad="63360"/>
          </a:effectLst>
        </p:spPr>
      </p:pic>
      <p:pic>
        <p:nvPicPr>
          <p:cNvPr id="176" name="Picture 7" descr="C:\Users\Public\Pictures\Sample Pictures\спорт.jpg"/>
          <p:cNvPicPr/>
          <p:nvPr/>
        </p:nvPicPr>
        <p:blipFill>
          <a:blip r:embed="rId7"/>
          <a:stretch/>
        </p:blipFill>
        <p:spPr>
          <a:xfrm>
            <a:off x="1214280" y="4572000"/>
            <a:ext cx="569520" cy="569520"/>
          </a:xfrm>
          <a:prstGeom prst="rect">
            <a:avLst/>
          </a:prstGeom>
          <a:ln w="9525">
            <a:solidFill>
              <a:schemeClr val="tx1"/>
            </a:solidFill>
            <a:miter/>
          </a:ln>
          <a:effectLst>
            <a:softEdge rad="63360"/>
          </a:effectLst>
        </p:spPr>
      </p:pic>
      <p:pic>
        <p:nvPicPr>
          <p:cNvPr id="177" name="Picture 8" descr="C:\Users\Public\Pictures\Sample Pictures\обр.jpg"/>
          <p:cNvPicPr/>
          <p:nvPr/>
        </p:nvPicPr>
        <p:blipFill>
          <a:blip r:embed="rId8"/>
          <a:stretch/>
        </p:blipFill>
        <p:spPr>
          <a:xfrm>
            <a:off x="8172360" y="4221000"/>
            <a:ext cx="671040" cy="606240"/>
          </a:xfrm>
          <a:prstGeom prst="rect">
            <a:avLst/>
          </a:prstGeom>
          <a:ln w="9525">
            <a:solidFill>
              <a:schemeClr val="tx1"/>
            </a:solidFill>
            <a:miter/>
          </a:ln>
          <a:effectLst>
            <a:softEdge rad="63360"/>
          </a:effectLst>
        </p:spPr>
      </p:pic>
      <p:sp>
        <p:nvSpPr>
          <p:cNvPr id="178" name="CustomShape 7"/>
          <p:cNvSpPr/>
          <p:nvPr/>
        </p:nvSpPr>
        <p:spPr>
          <a:xfrm>
            <a:off x="0" y="6072120"/>
            <a:ext cx="9143640" cy="684360"/>
          </a:xfrm>
          <a:prstGeom prst="rect">
            <a:avLst/>
          </a:prstGeom>
          <a:noFill/>
          <a:ln w="9525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just">
              <a:lnSpc>
                <a:spcPct val="100000"/>
              </a:lnSpc>
            </a:pPr>
            <a:r>
              <a:rPr b="0" lang="ru-RU" sz="1300" spc="-1" strike="noStrike">
                <a:solidFill>
                  <a:srgbClr val="000000"/>
                </a:solidFill>
                <a:latin typeface="Times New Roman"/>
              </a:rPr>
              <a:t>Граждане – как налогоплательщики, и как потребители муниципальных услуг – должны быть уверены в том, что передаваемые ими в распоряжение муниципального образования средства используются эффективно, приносят конкретные результаты как для общества в целом, так и для каждой семьи, для каждого человека</a:t>
            </a:r>
            <a:endParaRPr b="0" lang="ru-RU" sz="1300" spc="-1" strike="noStrike">
              <a:latin typeface="Arial"/>
            </a:endParaRPr>
          </a:p>
        </p:txBody>
      </p:sp>
      <p:sp>
        <p:nvSpPr>
          <p:cNvPr id="179" name="TextShape 8"/>
          <p:cNvSpPr txBox="1"/>
          <p:nvPr/>
        </p:nvSpPr>
        <p:spPr>
          <a:xfrm>
            <a:off x="8381880" y="6572160"/>
            <a:ext cx="761760" cy="285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p>
            <a:pPr algn="r">
              <a:lnSpc>
                <a:spcPct val="100000"/>
              </a:lnSpc>
            </a:pPr>
            <a:fld id="{D1022075-58C8-4B76-807E-14B3DAB50FBF}" type="slidenum">
              <a:rPr b="0" lang="ru-RU" sz="1200" spc="-1" strike="noStrike">
                <a:solidFill>
                  <a:srgbClr val="035c75"/>
                </a:solidFill>
                <a:latin typeface="Arial"/>
              </a:rPr>
              <a:t>&lt;номер&gt;</a:t>
            </a:fld>
            <a:endParaRPr b="0" lang="ru-RU" sz="1200" spc="-1" strike="noStrike">
              <a:latin typeface="Times New Roman"/>
            </a:endParaRPr>
          </a:p>
        </p:txBody>
      </p:sp>
      <p:pic>
        <p:nvPicPr>
          <p:cNvPr id="180" name="Рисунок 22" descr="header2.jpg"/>
          <p:cNvPicPr/>
          <p:nvPr/>
        </p:nvPicPr>
        <p:blipFill>
          <a:blip r:embed="rId9"/>
          <a:stretch/>
        </p:blipFill>
        <p:spPr>
          <a:xfrm>
            <a:off x="0" y="0"/>
            <a:ext cx="9143640" cy="1052280"/>
          </a:xfrm>
          <a:prstGeom prst="rect">
            <a:avLst/>
          </a:prstGeom>
          <a:ln w="0">
            <a:noFill/>
          </a:ln>
        </p:spPr>
      </p:pic>
      <p:pic>
        <p:nvPicPr>
          <p:cNvPr id="181" name="Picture 2" descr="http://yuzgu.ru/images/files/gerb-kursk.png"/>
          <p:cNvPicPr/>
          <p:nvPr/>
        </p:nvPicPr>
        <p:blipFill>
          <a:blip r:embed="rId10"/>
          <a:stretch/>
        </p:blipFill>
        <p:spPr>
          <a:xfrm>
            <a:off x="3996000" y="0"/>
            <a:ext cx="1158840" cy="9997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" name="Text Box 2" descr=""/>
          <p:cNvPicPr/>
          <p:nvPr/>
        </p:nvPicPr>
        <p:blipFill>
          <a:blip r:embed="rId1">
            <a:alphaModFix amt="0"/>
          </a:blip>
          <a:stretch/>
        </p:blipFill>
        <p:spPr>
          <a:xfrm rot="10800000">
            <a:off x="-12240" y="688320"/>
            <a:ext cx="9156600" cy="6169320"/>
          </a:xfrm>
          <a:prstGeom prst="rect">
            <a:avLst/>
          </a:prstGeom>
          <a:ln w="0">
            <a:noFill/>
          </a:ln>
        </p:spPr>
      </p:pic>
      <p:sp>
        <p:nvSpPr>
          <p:cNvPr id="183" name="TextShape 1"/>
          <p:cNvSpPr txBox="1"/>
          <p:nvPr/>
        </p:nvSpPr>
        <p:spPr>
          <a:xfrm>
            <a:off x="8381880" y="6643800"/>
            <a:ext cx="761760" cy="213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p>
            <a:pPr algn="r">
              <a:lnSpc>
                <a:spcPct val="100000"/>
              </a:lnSpc>
            </a:pPr>
            <a:fld id="{B763806E-FD2C-4243-B764-45FA4479FCE4}" type="slidenum">
              <a:rPr b="0" lang="ru-RU" sz="1200" spc="-1" strike="noStrike">
                <a:solidFill>
                  <a:srgbClr val="035c75"/>
                </a:solidFill>
                <a:latin typeface="Arial"/>
              </a:rPr>
              <a:t>&lt;номер&gt;</a:t>
            </a:fld>
            <a:endParaRPr b="0" lang="ru-RU" sz="1200" spc="-1" strike="noStrike">
              <a:latin typeface="Times New Roman"/>
            </a:endParaRPr>
          </a:p>
        </p:txBody>
      </p:sp>
      <p:sp>
        <p:nvSpPr>
          <p:cNvPr id="184" name="TextShape 2"/>
          <p:cNvSpPr txBox="1"/>
          <p:nvPr/>
        </p:nvSpPr>
        <p:spPr>
          <a:xfrm>
            <a:off x="1857240" y="1643040"/>
            <a:ext cx="5955840" cy="1302480"/>
          </a:xfrm>
          <a:prstGeom prst="rect">
            <a:avLst/>
          </a:prstGeom>
          <a:noFill/>
          <a:ln w="0">
            <a:noFill/>
          </a:ln>
        </p:spPr>
        <p:txBody>
          <a:bodyPr lIns="0" rIns="0" tIns="45000" bIns="0" anchor="b">
            <a:noAutofit/>
          </a:bodyPr>
          <a:p>
            <a:pPr algn="ctr">
              <a:lnSpc>
                <a:spcPct val="100000"/>
              </a:lnSpc>
            </a:pPr>
            <a:r>
              <a:rPr b="1" lang="ru-RU" sz="2800" spc="-1" strike="noStrike">
                <a:solidFill>
                  <a:srgbClr val="9db9ff"/>
                </a:solidFill>
                <a:latin typeface="Arial Black"/>
              </a:rPr>
              <a:t>ОСНОВНЫЕ ПАРАМЕТРЫ  ИСПОЛНЕНИЯ БЮДЖЕТА  </a:t>
            </a:r>
            <a:br/>
            <a:r>
              <a:rPr b="1" lang="ru-RU" sz="2800" spc="-1" strike="noStrike">
                <a:solidFill>
                  <a:srgbClr val="9db9ff"/>
                </a:solidFill>
                <a:latin typeface="Arial Black"/>
              </a:rPr>
              <a:t>ГОРОДА КУРСКА</a:t>
            </a:r>
            <a:br/>
            <a:r>
              <a:rPr b="1" lang="ru-RU" sz="2800" spc="-1" strike="noStrike">
                <a:solidFill>
                  <a:srgbClr val="9db9ff"/>
                </a:solidFill>
                <a:latin typeface="Arial Black"/>
              </a:rPr>
              <a:t> ЗА 2019 ГОД И 2020 ГОДЫ</a:t>
            </a: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graphicFrame>
        <p:nvGraphicFramePr>
          <p:cNvPr id="185" name="Table 3"/>
          <p:cNvGraphicFramePr/>
          <p:nvPr/>
        </p:nvGraphicFramePr>
        <p:xfrm>
          <a:off x="142920" y="3357720"/>
          <a:ext cx="8857800" cy="3165840"/>
        </p:xfrm>
        <a:graphic>
          <a:graphicData uri="http://schemas.openxmlformats.org/drawingml/2006/table">
            <a:tbl>
              <a:tblPr/>
              <a:tblGrid>
                <a:gridCol w="4012560"/>
                <a:gridCol w="1590840"/>
                <a:gridCol w="1518480"/>
                <a:gridCol w="1735920"/>
              </a:tblGrid>
              <a:tr h="457200">
                <a:tc>
                  <a:tcPr marL="91440" marR="91440">
                    <a:lnL w="9360">
                      <a:solidFill>
                        <a:srgbClr val="0074a0"/>
                      </a:solidFill>
                    </a:lnL>
                    <a:lnR w="9360">
                      <a:solidFill>
                        <a:srgbClr val="0074a0"/>
                      </a:solidFill>
                    </a:lnR>
                    <a:lnT w="9360">
                      <a:solidFill>
                        <a:srgbClr val="0074a0"/>
                      </a:solidFill>
                    </a:lnT>
                    <a:lnB w="9360">
                      <a:solidFill>
                        <a:srgbClr val="0074a0"/>
                      </a:solidFill>
                    </a:lnB>
                    <a:solidFill>
                      <a:srgbClr val="d5e9fc"/>
                    </a:solidFill>
                  </a:tcPr>
                </a:tc>
                <a:tc>
                  <a:txBody>
                    <a:bodyPr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spcBef>
                          <a:spcPts val="439"/>
                        </a:spcBef>
                        <a:tabLst>
                          <a:tab algn="l" pos="0"/>
                        </a:tabLst>
                      </a:pPr>
                      <a:r>
                        <a:rPr b="1" lang="ru-RU" sz="2200" spc="-1" strike="noStrike">
                          <a:latin typeface="Times New Roman"/>
                        </a:rPr>
                        <a:t>2019</a:t>
                      </a:r>
                      <a:endParaRPr b="0" lang="ru-RU" sz="2200" spc="-1" strike="noStrike">
                        <a:latin typeface="Arial"/>
                      </a:endParaRPr>
                    </a:p>
                  </a:txBody>
                  <a:tcPr marL="91440" marR="91440">
                    <a:lnL w="9360">
                      <a:solidFill>
                        <a:srgbClr val="0074a0"/>
                      </a:solidFill>
                    </a:lnL>
                    <a:lnR w="9360">
                      <a:solidFill>
                        <a:srgbClr val="0074a0"/>
                      </a:solidFill>
                    </a:lnR>
                    <a:lnT w="9360">
                      <a:solidFill>
                        <a:srgbClr val="0074a0"/>
                      </a:solidFill>
                    </a:lnT>
                    <a:lnB w="9360">
                      <a:solidFill>
                        <a:srgbClr val="0074a0"/>
                      </a:solidFill>
                    </a:lnB>
                    <a:solidFill>
                      <a:srgbClr val="d5e9fc"/>
                    </a:solidFill>
                  </a:tcPr>
                </a:tc>
                <a:tc>
                  <a:txBody>
                    <a:bodyPr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spcBef>
                          <a:spcPts val="439"/>
                        </a:spcBef>
                        <a:tabLst>
                          <a:tab algn="l" pos="0"/>
                        </a:tabLst>
                      </a:pPr>
                      <a:r>
                        <a:rPr b="1" lang="ru-RU" sz="2200" spc="-1" strike="noStrike">
                          <a:latin typeface="Times New Roman"/>
                        </a:rPr>
                        <a:t>2020</a:t>
                      </a:r>
                      <a:endParaRPr b="0" lang="ru-RU" sz="2200" spc="-1" strike="noStrike">
                        <a:latin typeface="Arial"/>
                      </a:endParaRPr>
                    </a:p>
                  </a:txBody>
                  <a:tcPr marL="91440" marR="91440">
                    <a:lnL w="9360">
                      <a:solidFill>
                        <a:srgbClr val="0074a0"/>
                      </a:solidFill>
                    </a:lnL>
                    <a:lnR w="9360">
                      <a:solidFill>
                        <a:srgbClr val="0074a0"/>
                      </a:solidFill>
                    </a:lnR>
                    <a:lnT w="9360">
                      <a:solidFill>
                        <a:srgbClr val="0074a0"/>
                      </a:solidFill>
                    </a:lnT>
                    <a:lnB w="9360">
                      <a:solidFill>
                        <a:srgbClr val="0074a0"/>
                      </a:solidFill>
                    </a:lnB>
                    <a:solidFill>
                      <a:srgbClr val="d5e9fc"/>
                    </a:solidFill>
                  </a:tcPr>
                </a:tc>
                <a:tc>
                  <a:txBody>
                    <a:bodyPr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spcBef>
                          <a:spcPts val="439"/>
                        </a:spcBef>
                        <a:tabLst>
                          <a:tab algn="l" pos="0"/>
                        </a:tabLst>
                      </a:pPr>
                      <a:r>
                        <a:rPr b="1" lang="ru-RU" sz="2200" spc="-1" strike="noStrike">
                          <a:latin typeface="Times New Roman"/>
                        </a:rPr>
                        <a:t>отклонения</a:t>
                      </a:r>
                      <a:endParaRPr b="0" lang="ru-RU" sz="2200" spc="-1" strike="noStrike">
                        <a:latin typeface="Arial"/>
                      </a:endParaRPr>
                    </a:p>
                  </a:txBody>
                  <a:tcPr marL="91440" marR="91440">
                    <a:lnL w="9360">
                      <a:solidFill>
                        <a:srgbClr val="0074a0"/>
                      </a:solidFill>
                    </a:lnL>
                    <a:lnR w="9360">
                      <a:solidFill>
                        <a:srgbClr val="0074a0"/>
                      </a:solidFill>
                    </a:lnR>
                    <a:lnT w="9360">
                      <a:solidFill>
                        <a:srgbClr val="0074a0"/>
                      </a:solidFill>
                    </a:lnT>
                    <a:lnB w="9360">
                      <a:solidFill>
                        <a:srgbClr val="0074a0"/>
                      </a:solidFill>
                    </a:lnB>
                    <a:solidFill>
                      <a:srgbClr val="d5e9fc"/>
                    </a:solidFill>
                  </a:tcPr>
                </a:tc>
              </a:tr>
              <a:tr h="471240">
                <a:tc>
                  <a:txBody>
                    <a:bodyPr>
                      <a:noAutofit/>
                    </a:bodyPr>
                    <a:p>
                      <a:pPr>
                        <a:lnSpc>
                          <a:spcPct val="100000"/>
                        </a:lnSpc>
                        <a:spcBef>
                          <a:spcPts val="439"/>
                        </a:spcBef>
                        <a:tabLst>
                          <a:tab algn="l" pos="0"/>
                        </a:tabLst>
                      </a:pPr>
                      <a:r>
                        <a:rPr b="1" lang="en-US" sz="2200" spc="-1" strike="noStrike">
                          <a:latin typeface="Times New Roman"/>
                        </a:rPr>
                        <a:t>I.</a:t>
                      </a:r>
                      <a:r>
                        <a:rPr b="1" lang="ru-RU" sz="2200" spc="-1" strike="noStrike">
                          <a:latin typeface="Times New Roman"/>
                        </a:rPr>
                        <a:t> Доходы, всего, из них:</a:t>
                      </a:r>
                      <a:endParaRPr b="0" lang="ru-RU" sz="2200" spc="-1" strike="noStrike">
                        <a:latin typeface="Arial"/>
                      </a:endParaRPr>
                    </a:p>
                  </a:txBody>
                  <a:tcPr marL="91440" marR="91440">
                    <a:lnL w="9360">
                      <a:solidFill>
                        <a:srgbClr val="0074a0"/>
                      </a:solidFill>
                    </a:lnL>
                    <a:lnR w="9360">
                      <a:solidFill>
                        <a:srgbClr val="0074a0"/>
                      </a:solidFill>
                    </a:lnR>
                    <a:lnT w="9360">
                      <a:solidFill>
                        <a:srgbClr val="0074a0"/>
                      </a:solidFill>
                    </a:lnT>
                    <a:lnB w="9360">
                      <a:solidFill>
                        <a:srgbClr val="0074a0"/>
                      </a:solidFill>
                    </a:lnB>
                    <a:solidFill>
                      <a:srgbClr val="a6d1f9"/>
                    </a:solidFill>
                  </a:tcPr>
                </a:tc>
                <a:tc>
                  <a:txBody>
                    <a:bodyPr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spcBef>
                          <a:spcPts val="439"/>
                        </a:spcBef>
                        <a:tabLst>
                          <a:tab algn="l" pos="0"/>
                        </a:tabLst>
                      </a:pPr>
                      <a:r>
                        <a:rPr b="1" lang="ru-RU" sz="2200" spc="-1" strike="noStrike">
                          <a:latin typeface="Times New Roman"/>
                        </a:rPr>
                        <a:t>12 445 843</a:t>
                      </a:r>
                      <a:endParaRPr b="0" lang="ru-RU" sz="2200" spc="-1" strike="noStrike">
                        <a:latin typeface="Arial"/>
                      </a:endParaRPr>
                    </a:p>
                  </a:txBody>
                  <a:tcPr marL="91440" marR="91440">
                    <a:lnL w="9360">
                      <a:solidFill>
                        <a:srgbClr val="0074a0"/>
                      </a:solidFill>
                    </a:lnL>
                    <a:lnR w="9360">
                      <a:solidFill>
                        <a:srgbClr val="0074a0"/>
                      </a:solidFill>
                    </a:lnR>
                    <a:lnT w="9360">
                      <a:solidFill>
                        <a:srgbClr val="0074a0"/>
                      </a:solidFill>
                    </a:lnT>
                    <a:lnB w="9360">
                      <a:solidFill>
                        <a:srgbClr val="0074a0"/>
                      </a:solidFill>
                    </a:lnB>
                    <a:solidFill>
                      <a:srgbClr val="a6d1f9"/>
                    </a:solidFill>
                  </a:tcPr>
                </a:tc>
                <a:tc>
                  <a:txBody>
                    <a:bodyPr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spcBef>
                          <a:spcPts val="439"/>
                        </a:spcBef>
                        <a:tabLst>
                          <a:tab algn="l" pos="0"/>
                        </a:tabLst>
                      </a:pPr>
                      <a:r>
                        <a:rPr b="1" lang="ru-RU" sz="2200" spc="-1" strike="noStrike">
                          <a:latin typeface="Times New Roman"/>
                        </a:rPr>
                        <a:t>12 871 611</a:t>
                      </a:r>
                      <a:endParaRPr b="0" lang="ru-RU" sz="2200" spc="-1" strike="noStrike">
                        <a:latin typeface="Arial"/>
                      </a:endParaRPr>
                    </a:p>
                  </a:txBody>
                  <a:tcPr marL="91440" marR="91440">
                    <a:lnL w="9360">
                      <a:solidFill>
                        <a:srgbClr val="0074a0"/>
                      </a:solidFill>
                    </a:lnL>
                    <a:lnR w="9360">
                      <a:solidFill>
                        <a:srgbClr val="0074a0"/>
                      </a:solidFill>
                    </a:lnR>
                    <a:lnT w="9360">
                      <a:solidFill>
                        <a:srgbClr val="0074a0"/>
                      </a:solidFill>
                    </a:lnT>
                    <a:lnB w="9360">
                      <a:solidFill>
                        <a:srgbClr val="0074a0"/>
                      </a:solidFill>
                    </a:lnB>
                    <a:solidFill>
                      <a:srgbClr val="a6d1f9"/>
                    </a:solidFill>
                  </a:tcPr>
                </a:tc>
                <a:tc>
                  <a:txBody>
                    <a:bodyPr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spcBef>
                          <a:spcPts val="439"/>
                        </a:spcBef>
                        <a:tabLst>
                          <a:tab algn="l" pos="0"/>
                        </a:tabLst>
                      </a:pPr>
                      <a:r>
                        <a:rPr b="1" lang="ru-RU" sz="2200" spc="-1" strike="noStrike">
                          <a:latin typeface="Times New Roman"/>
                        </a:rPr>
                        <a:t>+425 768</a:t>
                      </a:r>
                      <a:endParaRPr b="0" lang="ru-RU" sz="2200" spc="-1" strike="noStrike">
                        <a:latin typeface="Arial"/>
                      </a:endParaRPr>
                    </a:p>
                  </a:txBody>
                  <a:tcPr marL="91440" marR="91440">
                    <a:lnL w="9360">
                      <a:solidFill>
                        <a:srgbClr val="0074a0"/>
                      </a:solidFill>
                    </a:lnL>
                    <a:lnR w="9360">
                      <a:solidFill>
                        <a:srgbClr val="0074a0"/>
                      </a:solidFill>
                    </a:lnR>
                    <a:lnT w="9360">
                      <a:solidFill>
                        <a:srgbClr val="0074a0"/>
                      </a:solidFill>
                    </a:lnT>
                    <a:lnB w="9360">
                      <a:solidFill>
                        <a:srgbClr val="0074a0"/>
                      </a:solidFill>
                    </a:lnB>
                    <a:solidFill>
                      <a:srgbClr val="a6d1f9"/>
                    </a:solidFill>
                  </a:tcPr>
                </a:tc>
              </a:tr>
              <a:tr h="813240">
                <a:tc>
                  <a:txBody>
                    <a:bodyPr>
                      <a:noAutofit/>
                    </a:bodyPr>
                    <a:p>
                      <a:pPr>
                        <a:lnSpc>
                          <a:spcPct val="100000"/>
                        </a:lnSpc>
                        <a:spcBef>
                          <a:spcPts val="439"/>
                        </a:spcBef>
                        <a:tabLst>
                          <a:tab algn="l" pos="0"/>
                        </a:tabLst>
                      </a:pPr>
                      <a:r>
                        <a:rPr b="1" lang="ru-RU" sz="2200" spc="-1" strike="noStrike">
                          <a:latin typeface="Times New Roman"/>
                        </a:rPr>
                        <a:t>Налоговые и неналоговые доходы</a:t>
                      </a:r>
                      <a:endParaRPr b="0" lang="ru-RU" sz="2200" spc="-1" strike="noStrike">
                        <a:latin typeface="Arial"/>
                      </a:endParaRPr>
                    </a:p>
                  </a:txBody>
                  <a:tcPr marL="91440" marR="91440">
                    <a:lnL w="9360">
                      <a:solidFill>
                        <a:srgbClr val="0074a0"/>
                      </a:solidFill>
                    </a:lnL>
                    <a:lnR w="9360">
                      <a:solidFill>
                        <a:srgbClr val="0074a0"/>
                      </a:solidFill>
                    </a:lnR>
                    <a:lnT w="9360">
                      <a:solidFill>
                        <a:srgbClr val="0074a0"/>
                      </a:solidFill>
                    </a:lnT>
                    <a:lnB w="9360">
                      <a:solidFill>
                        <a:srgbClr val="0074a0"/>
                      </a:solidFill>
                    </a:lnB>
                    <a:solidFill>
                      <a:srgbClr val="a6d1f9"/>
                    </a:solidFill>
                  </a:tcPr>
                </a:tc>
                <a:tc>
                  <a:txBody>
                    <a:bodyPr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spcBef>
                          <a:spcPts val="439"/>
                        </a:spcBef>
                        <a:tabLst>
                          <a:tab algn="l" pos="0"/>
                        </a:tabLst>
                      </a:pPr>
                      <a:r>
                        <a:rPr b="1" lang="ru-RU" sz="2200" spc="-1" strike="noStrike">
                          <a:latin typeface="Times New Roman"/>
                        </a:rPr>
                        <a:t>3 486 383</a:t>
                      </a:r>
                      <a:endParaRPr b="0" lang="ru-RU" sz="2200" spc="-1" strike="noStrike">
                        <a:latin typeface="Arial"/>
                      </a:endParaRPr>
                    </a:p>
                  </a:txBody>
                  <a:tcPr marL="91440" marR="91440">
                    <a:lnL w="9360">
                      <a:solidFill>
                        <a:srgbClr val="0074a0"/>
                      </a:solidFill>
                    </a:lnL>
                    <a:lnR w="9360">
                      <a:solidFill>
                        <a:srgbClr val="0074a0"/>
                      </a:solidFill>
                    </a:lnR>
                    <a:lnT w="9360">
                      <a:solidFill>
                        <a:srgbClr val="0074a0"/>
                      </a:solidFill>
                    </a:lnT>
                    <a:lnB w="9360">
                      <a:solidFill>
                        <a:srgbClr val="0074a0"/>
                      </a:solidFill>
                    </a:lnB>
                    <a:solidFill>
                      <a:srgbClr val="a6d1f9"/>
                    </a:solidFill>
                  </a:tcPr>
                </a:tc>
                <a:tc>
                  <a:txBody>
                    <a:bodyPr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spcBef>
                          <a:spcPts val="439"/>
                        </a:spcBef>
                        <a:tabLst>
                          <a:tab algn="l" pos="0"/>
                        </a:tabLst>
                      </a:pPr>
                      <a:r>
                        <a:rPr b="1" lang="ru-RU" sz="2200" spc="-1" strike="noStrike">
                          <a:latin typeface="Times New Roman"/>
                        </a:rPr>
                        <a:t>4 344 433</a:t>
                      </a:r>
                      <a:endParaRPr b="0" lang="ru-RU" sz="2200" spc="-1" strike="noStrike">
                        <a:latin typeface="Arial"/>
                      </a:endParaRPr>
                    </a:p>
                  </a:txBody>
                  <a:tcPr marL="91440" marR="91440">
                    <a:lnL w="9360">
                      <a:solidFill>
                        <a:srgbClr val="0074a0"/>
                      </a:solidFill>
                    </a:lnL>
                    <a:lnR w="9360">
                      <a:solidFill>
                        <a:srgbClr val="0074a0"/>
                      </a:solidFill>
                    </a:lnR>
                    <a:lnT w="9360">
                      <a:solidFill>
                        <a:srgbClr val="0074a0"/>
                      </a:solidFill>
                    </a:lnT>
                    <a:lnB w="9360">
                      <a:solidFill>
                        <a:srgbClr val="0074a0"/>
                      </a:solidFill>
                    </a:lnB>
                    <a:solidFill>
                      <a:srgbClr val="a6d1f9"/>
                    </a:solidFill>
                  </a:tcPr>
                </a:tc>
                <a:tc>
                  <a:txBody>
                    <a:bodyPr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spcBef>
                          <a:spcPts val="439"/>
                        </a:spcBef>
                        <a:tabLst>
                          <a:tab algn="l" pos="0"/>
                        </a:tabLst>
                      </a:pPr>
                      <a:r>
                        <a:rPr b="1" lang="ru-RU" sz="2200" spc="-1" strike="noStrike">
                          <a:latin typeface="Times New Roman"/>
                        </a:rPr>
                        <a:t>+858 050</a:t>
                      </a:r>
                      <a:endParaRPr b="0" lang="ru-RU" sz="2200" spc="-1" strike="noStrike">
                        <a:latin typeface="Arial"/>
                      </a:endParaRPr>
                    </a:p>
                  </a:txBody>
                  <a:tcPr marL="91440" marR="91440">
                    <a:lnL w="9360">
                      <a:solidFill>
                        <a:srgbClr val="0074a0"/>
                      </a:solidFill>
                    </a:lnL>
                    <a:lnR w="9360">
                      <a:solidFill>
                        <a:srgbClr val="0074a0"/>
                      </a:solidFill>
                    </a:lnR>
                    <a:lnT w="9360">
                      <a:solidFill>
                        <a:srgbClr val="0074a0"/>
                      </a:solidFill>
                    </a:lnT>
                    <a:lnB w="9360">
                      <a:solidFill>
                        <a:srgbClr val="0074a0"/>
                      </a:solidFill>
                    </a:lnB>
                    <a:solidFill>
                      <a:srgbClr val="a6d1f9"/>
                    </a:solidFill>
                  </a:tcPr>
                </a:tc>
              </a:tr>
              <a:tr h="431280">
                <a:tc>
                  <a:txBody>
                    <a:bodyPr>
                      <a:noAutofit/>
                    </a:bodyPr>
                    <a:p>
                      <a:pPr>
                        <a:lnSpc>
                          <a:spcPct val="100000"/>
                        </a:lnSpc>
                        <a:spcBef>
                          <a:spcPts val="439"/>
                        </a:spcBef>
                        <a:tabLst>
                          <a:tab algn="l" pos="0"/>
                        </a:tabLst>
                      </a:pPr>
                      <a:r>
                        <a:rPr b="1" lang="ru-RU" sz="2200" spc="-1" strike="noStrike">
                          <a:latin typeface="Times New Roman"/>
                        </a:rPr>
                        <a:t>Безвозмездные поступления</a:t>
                      </a:r>
                      <a:endParaRPr b="0" lang="ru-RU" sz="2200" spc="-1" strike="noStrike">
                        <a:latin typeface="Arial"/>
                      </a:endParaRPr>
                    </a:p>
                  </a:txBody>
                  <a:tcPr marL="91440" marR="91440">
                    <a:lnL w="9360">
                      <a:solidFill>
                        <a:srgbClr val="0074a0"/>
                      </a:solidFill>
                    </a:lnL>
                    <a:lnR w="9360">
                      <a:solidFill>
                        <a:srgbClr val="0074a0"/>
                      </a:solidFill>
                    </a:lnR>
                    <a:lnT w="9360">
                      <a:solidFill>
                        <a:srgbClr val="0074a0"/>
                      </a:solidFill>
                    </a:lnT>
                    <a:lnB w="9360">
                      <a:solidFill>
                        <a:srgbClr val="0074a0"/>
                      </a:solidFill>
                    </a:lnB>
                    <a:solidFill>
                      <a:srgbClr val="a6d1f9"/>
                    </a:solidFill>
                  </a:tcPr>
                </a:tc>
                <a:tc>
                  <a:txBody>
                    <a:bodyPr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spcBef>
                          <a:spcPts val="439"/>
                        </a:spcBef>
                        <a:tabLst>
                          <a:tab algn="l" pos="0"/>
                        </a:tabLst>
                      </a:pPr>
                      <a:r>
                        <a:rPr b="1" lang="ru-RU" sz="2200" spc="-1" strike="noStrike">
                          <a:latin typeface="Times New Roman"/>
                        </a:rPr>
                        <a:t>8 959 461</a:t>
                      </a:r>
                      <a:endParaRPr b="0" lang="ru-RU" sz="2200" spc="-1" strike="noStrike">
                        <a:latin typeface="Arial"/>
                      </a:endParaRPr>
                    </a:p>
                  </a:txBody>
                  <a:tcPr marL="91440" marR="91440">
                    <a:lnL w="9360">
                      <a:solidFill>
                        <a:srgbClr val="0074a0"/>
                      </a:solidFill>
                    </a:lnL>
                    <a:lnR w="9360">
                      <a:solidFill>
                        <a:srgbClr val="0074a0"/>
                      </a:solidFill>
                    </a:lnR>
                    <a:lnT w="9360">
                      <a:solidFill>
                        <a:srgbClr val="0074a0"/>
                      </a:solidFill>
                    </a:lnT>
                    <a:lnB w="9360">
                      <a:solidFill>
                        <a:srgbClr val="0074a0"/>
                      </a:solidFill>
                    </a:lnB>
                    <a:solidFill>
                      <a:srgbClr val="a6d1f9"/>
                    </a:solidFill>
                  </a:tcPr>
                </a:tc>
                <a:tc>
                  <a:txBody>
                    <a:bodyPr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spcBef>
                          <a:spcPts val="439"/>
                        </a:spcBef>
                        <a:tabLst>
                          <a:tab algn="l" pos="0"/>
                        </a:tabLst>
                      </a:pPr>
                      <a:r>
                        <a:rPr b="1" lang="ru-RU" sz="2200" spc="-1" strike="noStrike">
                          <a:latin typeface="Times New Roman"/>
                        </a:rPr>
                        <a:t>8 527 178</a:t>
                      </a:r>
                      <a:endParaRPr b="0" lang="ru-RU" sz="2200" spc="-1" strike="noStrike">
                        <a:latin typeface="Arial"/>
                      </a:endParaRPr>
                    </a:p>
                  </a:txBody>
                  <a:tcPr marL="91440" marR="91440">
                    <a:lnL w="9360">
                      <a:solidFill>
                        <a:srgbClr val="0074a0"/>
                      </a:solidFill>
                    </a:lnL>
                    <a:lnR w="9360">
                      <a:solidFill>
                        <a:srgbClr val="0074a0"/>
                      </a:solidFill>
                    </a:lnR>
                    <a:lnT w="9360">
                      <a:solidFill>
                        <a:srgbClr val="0074a0"/>
                      </a:solidFill>
                    </a:lnT>
                    <a:lnB w="9360">
                      <a:solidFill>
                        <a:srgbClr val="0074a0"/>
                      </a:solidFill>
                    </a:lnB>
                    <a:solidFill>
                      <a:srgbClr val="a6d1f9"/>
                    </a:solidFill>
                  </a:tcPr>
                </a:tc>
                <a:tc>
                  <a:txBody>
                    <a:bodyPr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spcBef>
                          <a:spcPts val="439"/>
                        </a:spcBef>
                        <a:tabLst>
                          <a:tab algn="l" pos="0"/>
                        </a:tabLst>
                      </a:pPr>
                      <a:r>
                        <a:rPr b="1" lang="ru-RU" sz="2200" spc="-1" strike="noStrike">
                          <a:latin typeface="Times New Roman"/>
                        </a:rPr>
                        <a:t>-432 283</a:t>
                      </a:r>
                      <a:endParaRPr b="0" lang="ru-RU" sz="2200" spc="-1" strike="noStrike">
                        <a:latin typeface="Arial"/>
                      </a:endParaRPr>
                    </a:p>
                  </a:txBody>
                  <a:tcPr marL="91440" marR="91440">
                    <a:lnL w="9360">
                      <a:solidFill>
                        <a:srgbClr val="0074a0"/>
                      </a:solidFill>
                    </a:lnL>
                    <a:lnR w="9360">
                      <a:solidFill>
                        <a:srgbClr val="0074a0"/>
                      </a:solidFill>
                    </a:lnR>
                    <a:lnT w="9360">
                      <a:solidFill>
                        <a:srgbClr val="0074a0"/>
                      </a:solidFill>
                    </a:lnT>
                    <a:lnB w="9360">
                      <a:solidFill>
                        <a:srgbClr val="0074a0"/>
                      </a:solidFill>
                    </a:lnB>
                    <a:solidFill>
                      <a:srgbClr val="a6d1f9"/>
                    </a:solidFill>
                  </a:tcPr>
                </a:tc>
              </a:tr>
              <a:tr h="431280">
                <a:tc>
                  <a:txBody>
                    <a:bodyPr>
                      <a:noAutofit/>
                    </a:bodyPr>
                    <a:p>
                      <a:pPr>
                        <a:lnSpc>
                          <a:spcPct val="100000"/>
                        </a:lnSpc>
                        <a:spcBef>
                          <a:spcPts val="439"/>
                        </a:spcBef>
                        <a:tabLst>
                          <a:tab algn="l" pos="0"/>
                        </a:tabLst>
                      </a:pPr>
                      <a:r>
                        <a:rPr b="1" lang="en-US" sz="2200" spc="-1" strike="noStrike">
                          <a:latin typeface="Times New Roman"/>
                        </a:rPr>
                        <a:t>II. </a:t>
                      </a:r>
                      <a:r>
                        <a:rPr b="1" lang="ru-RU" sz="2200" spc="-1" strike="noStrike">
                          <a:latin typeface="Times New Roman"/>
                        </a:rPr>
                        <a:t>Расходы, всего</a:t>
                      </a:r>
                      <a:endParaRPr b="0" lang="ru-RU" sz="2200" spc="-1" strike="noStrike">
                        <a:latin typeface="Arial"/>
                      </a:endParaRPr>
                    </a:p>
                  </a:txBody>
                  <a:tcPr marL="91440" marR="91440">
                    <a:lnL w="9360">
                      <a:solidFill>
                        <a:srgbClr val="0074a0"/>
                      </a:solidFill>
                    </a:lnL>
                    <a:lnR w="9360">
                      <a:solidFill>
                        <a:srgbClr val="0074a0"/>
                      </a:solidFill>
                    </a:lnR>
                    <a:lnT w="9360">
                      <a:solidFill>
                        <a:srgbClr val="0074a0"/>
                      </a:solidFill>
                    </a:lnT>
                    <a:lnB w="9360">
                      <a:solidFill>
                        <a:srgbClr val="0074a0"/>
                      </a:solidFill>
                    </a:lnB>
                    <a:solidFill>
                      <a:srgbClr val="a6d1f9"/>
                    </a:solidFill>
                  </a:tcPr>
                </a:tc>
                <a:tc>
                  <a:txBody>
                    <a:bodyPr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spcBef>
                          <a:spcPts val="439"/>
                        </a:spcBef>
                        <a:tabLst>
                          <a:tab algn="l" pos="0"/>
                        </a:tabLst>
                      </a:pPr>
                      <a:r>
                        <a:rPr b="1" lang="ru-RU" sz="2200" spc="-1" strike="noStrike">
                          <a:latin typeface="Times New Roman"/>
                        </a:rPr>
                        <a:t>12 425 234</a:t>
                      </a:r>
                      <a:endParaRPr b="0" lang="ru-RU" sz="2200" spc="-1" strike="noStrike">
                        <a:latin typeface="Arial"/>
                      </a:endParaRPr>
                    </a:p>
                  </a:txBody>
                  <a:tcPr marL="91440" marR="91440">
                    <a:lnL w="9360">
                      <a:solidFill>
                        <a:srgbClr val="0074a0"/>
                      </a:solidFill>
                    </a:lnL>
                    <a:lnR w="9360">
                      <a:solidFill>
                        <a:srgbClr val="0074a0"/>
                      </a:solidFill>
                    </a:lnR>
                    <a:lnT w="9360">
                      <a:solidFill>
                        <a:srgbClr val="0074a0"/>
                      </a:solidFill>
                    </a:lnT>
                    <a:lnB w="9360">
                      <a:solidFill>
                        <a:srgbClr val="0074a0"/>
                      </a:solidFill>
                    </a:lnB>
                    <a:solidFill>
                      <a:srgbClr val="a6d1f9"/>
                    </a:solidFill>
                  </a:tcPr>
                </a:tc>
                <a:tc>
                  <a:txBody>
                    <a:bodyPr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spcBef>
                          <a:spcPts val="439"/>
                        </a:spcBef>
                        <a:tabLst>
                          <a:tab algn="l" pos="0"/>
                        </a:tabLst>
                      </a:pPr>
                      <a:r>
                        <a:rPr b="1" lang="ru-RU" sz="2200" spc="-1" strike="noStrike">
                          <a:latin typeface="Times New Roman"/>
                        </a:rPr>
                        <a:t>13 012 326</a:t>
                      </a:r>
                      <a:endParaRPr b="0" lang="ru-RU" sz="2200" spc="-1" strike="noStrike">
                        <a:latin typeface="Arial"/>
                      </a:endParaRPr>
                    </a:p>
                  </a:txBody>
                  <a:tcPr marL="91440" marR="91440">
                    <a:lnL w="9360">
                      <a:solidFill>
                        <a:srgbClr val="0074a0"/>
                      </a:solidFill>
                    </a:lnL>
                    <a:lnR w="9360">
                      <a:solidFill>
                        <a:srgbClr val="0074a0"/>
                      </a:solidFill>
                    </a:lnR>
                    <a:lnT w="9360">
                      <a:solidFill>
                        <a:srgbClr val="0074a0"/>
                      </a:solidFill>
                    </a:lnT>
                    <a:lnB w="9360">
                      <a:solidFill>
                        <a:srgbClr val="0074a0"/>
                      </a:solidFill>
                    </a:lnB>
                    <a:solidFill>
                      <a:srgbClr val="a6d1f9"/>
                    </a:solidFill>
                  </a:tcPr>
                </a:tc>
                <a:tc>
                  <a:txBody>
                    <a:bodyPr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spcBef>
                          <a:spcPts val="439"/>
                        </a:spcBef>
                        <a:tabLst>
                          <a:tab algn="l" pos="0"/>
                        </a:tabLst>
                      </a:pPr>
                      <a:r>
                        <a:rPr b="1" lang="ru-RU" sz="2200" spc="-1" strike="noStrike">
                          <a:latin typeface="Times New Roman"/>
                        </a:rPr>
                        <a:t>+ 587 092</a:t>
                      </a:r>
                      <a:endParaRPr b="0" lang="ru-RU" sz="2200" spc="-1" strike="noStrike">
                        <a:latin typeface="Arial"/>
                      </a:endParaRPr>
                    </a:p>
                  </a:txBody>
                  <a:tcPr marL="91440" marR="91440">
                    <a:lnL w="9360">
                      <a:solidFill>
                        <a:srgbClr val="0074a0"/>
                      </a:solidFill>
                    </a:lnL>
                    <a:lnR w="9360">
                      <a:solidFill>
                        <a:srgbClr val="0074a0"/>
                      </a:solidFill>
                    </a:lnR>
                    <a:lnT w="9360">
                      <a:solidFill>
                        <a:srgbClr val="0074a0"/>
                      </a:solidFill>
                    </a:lnT>
                    <a:lnB w="9360">
                      <a:solidFill>
                        <a:srgbClr val="0074a0"/>
                      </a:solidFill>
                    </a:lnB>
                    <a:solidFill>
                      <a:srgbClr val="a6d1f9"/>
                    </a:solidFill>
                  </a:tcPr>
                </a:tc>
              </a:tr>
              <a:tr h="561600">
                <a:tc>
                  <a:txBody>
                    <a:bodyPr>
                      <a:noAutofit/>
                    </a:bodyPr>
                    <a:p>
                      <a:pPr>
                        <a:lnSpc>
                          <a:spcPct val="100000"/>
                        </a:lnSpc>
                        <a:spcBef>
                          <a:spcPts val="439"/>
                        </a:spcBef>
                        <a:tabLst>
                          <a:tab algn="l" pos="0"/>
                        </a:tabLst>
                      </a:pPr>
                      <a:r>
                        <a:rPr b="1" lang="en-US" sz="2200" spc="-1" strike="noStrike">
                          <a:latin typeface="Times New Roman"/>
                        </a:rPr>
                        <a:t>III.</a:t>
                      </a:r>
                      <a:r>
                        <a:rPr b="1" lang="ru-RU" sz="2200" spc="-1" strike="noStrike">
                          <a:latin typeface="Times New Roman"/>
                        </a:rPr>
                        <a:t>Дефицит (-), профицит (+)</a:t>
                      </a:r>
                      <a:endParaRPr b="0" lang="ru-RU" sz="2200" spc="-1" strike="noStrike">
                        <a:latin typeface="Arial"/>
                      </a:endParaRPr>
                    </a:p>
                  </a:txBody>
                  <a:tcPr marL="91440" marR="91440">
                    <a:lnL w="9360">
                      <a:solidFill>
                        <a:srgbClr val="0074a0"/>
                      </a:solidFill>
                    </a:lnL>
                    <a:lnR w="9360">
                      <a:solidFill>
                        <a:srgbClr val="0074a0"/>
                      </a:solidFill>
                    </a:lnR>
                    <a:lnT w="9360">
                      <a:solidFill>
                        <a:srgbClr val="0074a0"/>
                      </a:solidFill>
                    </a:lnT>
                    <a:lnB w="9360">
                      <a:solidFill>
                        <a:srgbClr val="0074a0"/>
                      </a:solidFill>
                    </a:lnB>
                    <a:solidFill>
                      <a:srgbClr val="a6d1f9"/>
                    </a:solidFill>
                  </a:tcPr>
                </a:tc>
                <a:tc>
                  <a:txBody>
                    <a:bodyPr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spcBef>
                          <a:spcPts val="439"/>
                        </a:spcBef>
                        <a:tabLst>
                          <a:tab algn="l" pos="0"/>
                        </a:tabLst>
                      </a:pPr>
                      <a:r>
                        <a:rPr b="1" lang="ru-RU" sz="2200" spc="-1" strike="noStrike">
                          <a:latin typeface="Times New Roman"/>
                        </a:rPr>
                        <a:t>+20 609</a:t>
                      </a:r>
                      <a:endParaRPr b="0" lang="ru-RU" sz="2200" spc="-1" strike="noStrike">
                        <a:latin typeface="Arial"/>
                      </a:endParaRPr>
                    </a:p>
                  </a:txBody>
                  <a:tcPr marL="91440" marR="91440">
                    <a:lnL w="9360">
                      <a:solidFill>
                        <a:srgbClr val="0074a0"/>
                      </a:solidFill>
                    </a:lnL>
                    <a:lnR w="9360">
                      <a:solidFill>
                        <a:srgbClr val="0074a0"/>
                      </a:solidFill>
                    </a:lnR>
                    <a:lnT w="9360">
                      <a:solidFill>
                        <a:srgbClr val="0074a0"/>
                      </a:solidFill>
                    </a:lnT>
                    <a:lnB w="9360">
                      <a:solidFill>
                        <a:srgbClr val="0074a0"/>
                      </a:solidFill>
                    </a:lnB>
                    <a:solidFill>
                      <a:srgbClr val="a6d1f9"/>
                    </a:solidFill>
                  </a:tcPr>
                </a:tc>
                <a:tc>
                  <a:txBody>
                    <a:bodyPr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spcBef>
                          <a:spcPts val="439"/>
                        </a:spcBef>
                        <a:tabLst>
                          <a:tab algn="l" pos="0"/>
                        </a:tabLst>
                      </a:pPr>
                      <a:r>
                        <a:rPr b="1" lang="ru-RU" sz="2200" spc="-1" strike="noStrike">
                          <a:latin typeface="Times New Roman"/>
                        </a:rPr>
                        <a:t>-140 715</a:t>
                      </a:r>
                      <a:endParaRPr b="0" lang="ru-RU" sz="2200" spc="-1" strike="noStrike">
                        <a:latin typeface="Arial"/>
                      </a:endParaRPr>
                    </a:p>
                  </a:txBody>
                  <a:tcPr marL="91440" marR="91440">
                    <a:lnL w="9360">
                      <a:solidFill>
                        <a:srgbClr val="0074a0"/>
                      </a:solidFill>
                    </a:lnL>
                    <a:lnR w="9360">
                      <a:solidFill>
                        <a:srgbClr val="0074a0"/>
                      </a:solidFill>
                    </a:lnR>
                    <a:lnT w="9360">
                      <a:solidFill>
                        <a:srgbClr val="0074a0"/>
                      </a:solidFill>
                    </a:lnT>
                    <a:lnB w="9360">
                      <a:solidFill>
                        <a:srgbClr val="0074a0"/>
                      </a:solidFill>
                    </a:lnB>
                    <a:solidFill>
                      <a:srgbClr val="a6d1f9"/>
                    </a:solidFill>
                  </a:tcPr>
                </a:tc>
                <a:tc>
                  <a:txBody>
                    <a:bodyPr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spcBef>
                          <a:spcPts val="439"/>
                        </a:spcBef>
                        <a:tabLst>
                          <a:tab algn="l" pos="0"/>
                        </a:tabLst>
                      </a:pPr>
                      <a:r>
                        <a:rPr b="1" lang="ru-RU" sz="2200" spc="-1" strike="noStrike">
                          <a:latin typeface="Times New Roman"/>
                        </a:rPr>
                        <a:t>-161 324</a:t>
                      </a:r>
                      <a:endParaRPr b="0" lang="ru-RU" sz="2200" spc="-1" strike="noStrike">
                        <a:latin typeface="Arial"/>
                      </a:endParaRPr>
                    </a:p>
                  </a:txBody>
                  <a:tcPr marL="91440" marR="91440">
                    <a:lnL w="9360">
                      <a:solidFill>
                        <a:srgbClr val="0074a0"/>
                      </a:solidFill>
                    </a:lnL>
                    <a:lnR w="9360">
                      <a:solidFill>
                        <a:srgbClr val="0074a0"/>
                      </a:solidFill>
                    </a:lnR>
                    <a:lnT w="9360">
                      <a:solidFill>
                        <a:srgbClr val="0074a0"/>
                      </a:solidFill>
                    </a:lnT>
                    <a:lnB w="9360">
                      <a:solidFill>
                        <a:srgbClr val="0074a0"/>
                      </a:solidFill>
                    </a:lnB>
                    <a:solidFill>
                      <a:srgbClr val="a6d1f9"/>
                    </a:solidFill>
                  </a:tcPr>
                </a:tc>
              </a:tr>
            </a:tbl>
          </a:graphicData>
        </a:graphic>
      </p:graphicFrame>
      <p:pic>
        <p:nvPicPr>
          <p:cNvPr id="186" name="Picture 2" descr="http://vr-vyksa.ru/media/images/38_MdwspN8.width-1200.jpg"/>
          <p:cNvPicPr/>
          <p:nvPr/>
        </p:nvPicPr>
        <p:blipFill>
          <a:blip r:embed="rId2"/>
          <a:stretch/>
        </p:blipFill>
        <p:spPr>
          <a:xfrm>
            <a:off x="7223040" y="1214280"/>
            <a:ext cx="1920600" cy="1571400"/>
          </a:xfrm>
          <a:prstGeom prst="rect">
            <a:avLst/>
          </a:prstGeom>
          <a:ln w="0">
            <a:noFill/>
          </a:ln>
          <a:effectLst>
            <a:softEdge rad="112680"/>
          </a:effectLst>
        </p:spPr>
      </p:pic>
      <p:pic>
        <p:nvPicPr>
          <p:cNvPr id="187" name="Picture 2" descr="http://kbr.news-r.ru.images.1c-bitrix-cdn.ru/upload/iblock/484/4844579717076c48fe1fbe2a3feb66a0.jpeg?143781466956103"/>
          <p:cNvPicPr/>
          <p:nvPr/>
        </p:nvPicPr>
        <p:blipFill>
          <a:blip r:embed="rId3"/>
          <a:stretch/>
        </p:blipFill>
        <p:spPr>
          <a:xfrm>
            <a:off x="-71640" y="1357200"/>
            <a:ext cx="2429640" cy="1832760"/>
          </a:xfrm>
          <a:prstGeom prst="rect">
            <a:avLst/>
          </a:prstGeom>
          <a:ln w="0">
            <a:noFill/>
          </a:ln>
          <a:effectLst>
            <a:softEdge rad="112680"/>
          </a:effectLst>
        </p:spPr>
      </p:pic>
      <p:pic>
        <p:nvPicPr>
          <p:cNvPr id="188" name="Рисунок 15" descr="header2.jpg"/>
          <p:cNvPicPr/>
          <p:nvPr/>
        </p:nvPicPr>
        <p:blipFill>
          <a:blip r:embed="rId4"/>
          <a:stretch/>
        </p:blipFill>
        <p:spPr>
          <a:xfrm>
            <a:off x="0" y="0"/>
            <a:ext cx="9143640" cy="1052280"/>
          </a:xfrm>
          <a:prstGeom prst="rect">
            <a:avLst/>
          </a:prstGeom>
          <a:ln w="0">
            <a:noFill/>
          </a:ln>
        </p:spPr>
      </p:pic>
      <p:pic>
        <p:nvPicPr>
          <p:cNvPr id="189" name="Picture 2" descr="http://yuzgu.ru/images/files/gerb-kursk.png"/>
          <p:cNvPicPr/>
          <p:nvPr/>
        </p:nvPicPr>
        <p:blipFill>
          <a:blip r:embed="rId5"/>
          <a:stretch/>
        </p:blipFill>
        <p:spPr>
          <a:xfrm>
            <a:off x="3996000" y="0"/>
            <a:ext cx="1158840" cy="1071360"/>
          </a:xfrm>
          <a:prstGeom prst="rect">
            <a:avLst/>
          </a:prstGeom>
          <a:ln w="0">
            <a:noFill/>
          </a:ln>
        </p:spPr>
      </p:pic>
      <p:sp>
        <p:nvSpPr>
          <p:cNvPr id="190" name="CustomShape 4"/>
          <p:cNvSpPr/>
          <p:nvPr/>
        </p:nvSpPr>
        <p:spPr>
          <a:xfrm>
            <a:off x="7500960" y="2928960"/>
            <a:ext cx="1499760" cy="242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ru-RU" sz="1000" spc="-1" strike="noStrike">
                <a:solidFill>
                  <a:srgbClr val="000000"/>
                </a:solidFill>
                <a:latin typeface="Times New Roman"/>
              </a:rPr>
              <a:t>(тыс.руб.)</a:t>
            </a:r>
            <a:endParaRPr b="0" lang="ru-RU" sz="1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" name="Text Box 2" descr=""/>
          <p:cNvPicPr/>
          <p:nvPr/>
        </p:nvPicPr>
        <p:blipFill>
          <a:blip r:embed="rId1">
            <a:alphaModFix amt="0"/>
          </a:blip>
          <a:stretch/>
        </p:blipFill>
        <p:spPr>
          <a:xfrm rot="10800000">
            <a:off x="360" y="688320"/>
            <a:ext cx="9156600" cy="6169320"/>
          </a:xfrm>
          <a:prstGeom prst="rect">
            <a:avLst/>
          </a:prstGeom>
          <a:ln w="0">
            <a:noFill/>
          </a:ln>
        </p:spPr>
      </p:pic>
      <p:graphicFrame>
        <p:nvGraphicFramePr>
          <p:cNvPr id="192" name="Table 1"/>
          <p:cNvGraphicFramePr/>
          <p:nvPr/>
        </p:nvGraphicFramePr>
        <p:xfrm>
          <a:off x="142920" y="2286000"/>
          <a:ext cx="8929440" cy="3671640"/>
        </p:xfrm>
        <a:graphic>
          <a:graphicData uri="http://schemas.openxmlformats.org/drawingml/2006/table">
            <a:tbl>
              <a:tblPr/>
              <a:tblGrid>
                <a:gridCol w="2928600"/>
                <a:gridCol w="1571400"/>
                <a:gridCol w="1571400"/>
                <a:gridCol w="1285560"/>
                <a:gridCol w="1572480"/>
              </a:tblGrid>
              <a:tr h="612000">
                <a:tc>
                  <a:tcPr marL="91440" marR="91440">
                    <a:lnL w="9360">
                      <a:solidFill>
                        <a:srgbClr val="095294"/>
                      </a:solidFill>
                    </a:lnL>
                    <a:lnR w="9360">
                      <a:solidFill>
                        <a:srgbClr val="095294"/>
                      </a:solidFill>
                    </a:lnR>
                    <a:lnT w="9360">
                      <a:solidFill>
                        <a:srgbClr val="095294"/>
                      </a:solidFill>
                    </a:lnT>
                    <a:lnB w="9360">
                      <a:solidFill>
                        <a:srgbClr val="095294"/>
                      </a:solidFill>
                    </a:lnB>
                    <a:solidFill>
                      <a:srgbClr val="d7e8fb"/>
                    </a:solidFill>
                  </a:tcPr>
                </a:tc>
                <a:tc>
                  <a:txBody>
                    <a:bodyPr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spcBef>
                          <a:spcPts val="320"/>
                        </a:spcBef>
                        <a:tabLst>
                          <a:tab algn="l" pos="0"/>
                        </a:tabLst>
                      </a:pPr>
                      <a:r>
                        <a:rPr b="1" lang="ru-RU" sz="16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Уточненный план</a:t>
                      </a:r>
                      <a:endParaRPr b="0" lang="ru-RU" sz="1600" spc="-1" strike="noStrike"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320"/>
                        </a:spcBef>
                        <a:tabLst>
                          <a:tab algn="l" pos="0"/>
                        </a:tabLst>
                      </a:pPr>
                      <a:r>
                        <a:rPr b="1" lang="ru-RU" sz="16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2020</a:t>
                      </a:r>
                      <a:endParaRPr b="0" lang="ru-RU" sz="1600" spc="-1" strike="noStrike">
                        <a:latin typeface="Arial"/>
                      </a:endParaRPr>
                    </a:p>
                  </a:txBody>
                  <a:tcPr marL="91440" marR="91440">
                    <a:lnL w="9360">
                      <a:solidFill>
                        <a:srgbClr val="095294"/>
                      </a:solidFill>
                    </a:lnL>
                    <a:lnR w="9360">
                      <a:solidFill>
                        <a:srgbClr val="095294"/>
                      </a:solidFill>
                    </a:lnR>
                    <a:lnT w="9360">
                      <a:solidFill>
                        <a:srgbClr val="095294"/>
                      </a:solidFill>
                    </a:lnT>
                    <a:lnB w="9360">
                      <a:solidFill>
                        <a:srgbClr val="095294"/>
                      </a:solidFill>
                    </a:lnB>
                    <a:solidFill>
                      <a:srgbClr val="d7e8fb"/>
                    </a:solidFill>
                  </a:tcPr>
                </a:tc>
                <a:tc>
                  <a:txBody>
                    <a:bodyPr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spcBef>
                          <a:spcPts val="320"/>
                        </a:spcBef>
                        <a:tabLst>
                          <a:tab algn="l" pos="0"/>
                        </a:tabLst>
                      </a:pPr>
                      <a:r>
                        <a:rPr b="1" lang="ru-RU" sz="16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Исполнено за 2020</a:t>
                      </a:r>
                      <a:endParaRPr b="0" lang="ru-RU" sz="1600" spc="-1" strike="noStrike">
                        <a:latin typeface="Arial"/>
                      </a:endParaRPr>
                    </a:p>
                  </a:txBody>
                  <a:tcPr marL="91440" marR="91440">
                    <a:lnL w="9360">
                      <a:solidFill>
                        <a:srgbClr val="095294"/>
                      </a:solidFill>
                    </a:lnL>
                    <a:lnR w="9360">
                      <a:solidFill>
                        <a:srgbClr val="095294"/>
                      </a:solidFill>
                    </a:lnR>
                    <a:lnT w="9360">
                      <a:solidFill>
                        <a:srgbClr val="095294"/>
                      </a:solidFill>
                    </a:lnT>
                    <a:lnB w="9360">
                      <a:solidFill>
                        <a:srgbClr val="095294"/>
                      </a:solidFill>
                    </a:lnB>
                    <a:solidFill>
                      <a:srgbClr val="d7e8fb"/>
                    </a:solidFill>
                  </a:tcPr>
                </a:tc>
                <a:tc>
                  <a:txBody>
                    <a:bodyPr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spcBef>
                          <a:spcPts val="320"/>
                        </a:spcBef>
                        <a:tabLst>
                          <a:tab algn="l" pos="0"/>
                        </a:tabLst>
                      </a:pPr>
                      <a:r>
                        <a:rPr b="1" lang="ru-RU" sz="16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Процент исполнения</a:t>
                      </a:r>
                      <a:endParaRPr b="0" lang="ru-RU" sz="1600" spc="-1" strike="noStrike">
                        <a:latin typeface="Arial"/>
                      </a:endParaRPr>
                    </a:p>
                  </a:txBody>
                  <a:tcPr marL="91440" marR="91440">
                    <a:lnL w="9360">
                      <a:solidFill>
                        <a:srgbClr val="095294"/>
                      </a:solidFill>
                    </a:lnL>
                    <a:lnR w="9360">
                      <a:solidFill>
                        <a:srgbClr val="095294"/>
                      </a:solidFill>
                    </a:lnR>
                    <a:lnT w="9360">
                      <a:solidFill>
                        <a:srgbClr val="095294"/>
                      </a:solidFill>
                    </a:lnT>
                    <a:lnB w="9360">
                      <a:solidFill>
                        <a:srgbClr val="095294"/>
                      </a:solidFill>
                    </a:lnB>
                    <a:solidFill>
                      <a:srgbClr val="d7e8fb"/>
                    </a:solidFill>
                  </a:tcPr>
                </a:tc>
                <a:tc>
                  <a:txBody>
                    <a:bodyPr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spcBef>
                          <a:spcPts val="320"/>
                        </a:spcBef>
                        <a:tabLst>
                          <a:tab algn="l" pos="0"/>
                        </a:tabLst>
                      </a:pPr>
                      <a:r>
                        <a:rPr b="1" lang="ru-RU" sz="16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Отклонения от плана</a:t>
                      </a:r>
                      <a:endParaRPr b="0" lang="ru-RU" sz="1600" spc="-1" strike="noStrike">
                        <a:latin typeface="Arial"/>
                      </a:endParaRPr>
                    </a:p>
                  </a:txBody>
                  <a:tcPr marL="91440" marR="91440">
                    <a:lnL w="9360">
                      <a:solidFill>
                        <a:srgbClr val="095294"/>
                      </a:solidFill>
                    </a:lnL>
                    <a:lnR w="9360">
                      <a:solidFill>
                        <a:srgbClr val="095294"/>
                      </a:solidFill>
                    </a:lnR>
                    <a:lnT w="9360">
                      <a:solidFill>
                        <a:srgbClr val="095294"/>
                      </a:solidFill>
                    </a:lnT>
                    <a:lnB w="9360">
                      <a:solidFill>
                        <a:srgbClr val="095294"/>
                      </a:solidFill>
                    </a:lnB>
                    <a:solidFill>
                      <a:srgbClr val="d7e8fb"/>
                    </a:solidFill>
                  </a:tcPr>
                </a:tc>
              </a:tr>
              <a:tr h="612000">
                <a:tc>
                  <a:txBody>
                    <a:bodyPr>
                      <a:noAutofit/>
                    </a:bodyPr>
                    <a:p>
                      <a:pPr>
                        <a:lnSpc>
                          <a:spcPct val="100000"/>
                        </a:lnSpc>
                        <a:spcBef>
                          <a:spcPts val="360"/>
                        </a:spcBef>
                        <a:tabLst>
                          <a:tab algn="l" pos="0"/>
                        </a:tabLst>
                      </a:pPr>
                      <a:r>
                        <a:rPr b="1" lang="en-US" sz="18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I.</a:t>
                      </a:r>
                      <a:r>
                        <a:rPr b="1" lang="ru-RU" sz="18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Доходы, всего,</a:t>
                      </a:r>
                      <a:endParaRPr b="0" lang="ru-RU" sz="1800" spc="-1" strike="noStrike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360"/>
                        </a:spcBef>
                        <a:tabLst>
                          <a:tab algn="l" pos="0"/>
                        </a:tabLst>
                      </a:pPr>
                      <a:r>
                        <a:rPr b="1" lang="ru-RU" sz="18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         </a:t>
                      </a:r>
                      <a:r>
                        <a:rPr b="1" lang="ru-RU" sz="18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из них:</a:t>
                      </a:r>
                      <a:endParaRPr b="0" lang="ru-RU" sz="1800" spc="-1" strike="noStrike">
                        <a:latin typeface="Arial"/>
                      </a:endParaRPr>
                    </a:p>
                  </a:txBody>
                  <a:tcPr marL="91440" marR="91440">
                    <a:lnL w="9360">
                      <a:solidFill>
                        <a:srgbClr val="095294"/>
                      </a:solidFill>
                    </a:lnL>
                    <a:lnR w="9360">
                      <a:solidFill>
                        <a:srgbClr val="095294"/>
                      </a:solidFill>
                    </a:lnR>
                    <a:lnT w="9360">
                      <a:solidFill>
                        <a:srgbClr val="095294"/>
                      </a:solidFill>
                    </a:lnT>
                    <a:lnB w="9360">
                      <a:solidFill>
                        <a:srgbClr val="095294"/>
                      </a:solidFill>
                    </a:lnB>
                    <a:solidFill>
                      <a:srgbClr val="a6cef7"/>
                    </a:solidFill>
                  </a:tcPr>
                </a:tc>
                <a:tc>
                  <a:txBody>
                    <a:bodyPr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spcBef>
                          <a:spcPts val="479"/>
                        </a:spcBef>
                        <a:tabLst>
                          <a:tab algn="l" pos="0"/>
                        </a:tabLst>
                      </a:pPr>
                      <a:r>
                        <a:rPr b="1" lang="ru-RU" sz="24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12 868 206</a:t>
                      </a:r>
                      <a:endParaRPr b="0" lang="ru-RU" sz="2400" spc="-1" strike="noStrike">
                        <a:latin typeface="Arial"/>
                      </a:endParaRPr>
                    </a:p>
                  </a:txBody>
                  <a:tcPr marL="91440" marR="91440">
                    <a:lnL w="9360">
                      <a:solidFill>
                        <a:srgbClr val="095294"/>
                      </a:solidFill>
                    </a:lnL>
                    <a:lnR w="9360">
                      <a:solidFill>
                        <a:srgbClr val="095294"/>
                      </a:solidFill>
                    </a:lnR>
                    <a:lnT w="9360">
                      <a:solidFill>
                        <a:srgbClr val="095294"/>
                      </a:solidFill>
                    </a:lnT>
                    <a:lnB w="9360">
                      <a:solidFill>
                        <a:srgbClr val="095294"/>
                      </a:solidFill>
                    </a:lnB>
                    <a:solidFill>
                      <a:srgbClr val="a6cef7"/>
                    </a:solidFill>
                  </a:tcPr>
                </a:tc>
                <a:tc>
                  <a:txBody>
                    <a:bodyPr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spcBef>
                          <a:spcPts val="479"/>
                        </a:spcBef>
                        <a:tabLst>
                          <a:tab algn="l" pos="0"/>
                        </a:tabLst>
                      </a:pPr>
                      <a:r>
                        <a:rPr b="1" lang="ru-RU" sz="24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12 871 611</a:t>
                      </a:r>
                      <a:endParaRPr b="0" lang="ru-RU" sz="2400" spc="-1" strike="noStrike">
                        <a:latin typeface="Arial"/>
                      </a:endParaRPr>
                    </a:p>
                  </a:txBody>
                  <a:tcPr marL="91440" marR="91440">
                    <a:lnL w="9360">
                      <a:solidFill>
                        <a:srgbClr val="095294"/>
                      </a:solidFill>
                    </a:lnL>
                    <a:lnR w="9360">
                      <a:solidFill>
                        <a:srgbClr val="095294"/>
                      </a:solidFill>
                    </a:lnR>
                    <a:lnT w="9360">
                      <a:solidFill>
                        <a:srgbClr val="095294"/>
                      </a:solidFill>
                    </a:lnT>
                    <a:lnB w="9360">
                      <a:solidFill>
                        <a:srgbClr val="095294"/>
                      </a:solidFill>
                    </a:lnB>
                    <a:solidFill>
                      <a:srgbClr val="a6cef7"/>
                    </a:solidFill>
                  </a:tcPr>
                </a:tc>
                <a:tc>
                  <a:txBody>
                    <a:bodyPr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spcBef>
                          <a:spcPts val="479"/>
                        </a:spcBef>
                        <a:tabLst>
                          <a:tab algn="l" pos="0"/>
                        </a:tabLst>
                      </a:pPr>
                      <a:r>
                        <a:rPr b="1" lang="ru-RU" sz="24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100,0</a:t>
                      </a:r>
                      <a:endParaRPr b="0" lang="ru-RU" sz="2400" spc="-1" strike="noStrike"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479"/>
                        </a:spcBef>
                        <a:tabLst>
                          <a:tab algn="l" pos="0"/>
                        </a:tabLst>
                      </a:pPr>
                      <a:endParaRPr b="0" lang="ru-RU" sz="2400" spc="-1" strike="noStrike">
                        <a:latin typeface="Arial"/>
                      </a:endParaRPr>
                    </a:p>
                  </a:txBody>
                  <a:tcPr marL="91440" marR="91440">
                    <a:lnL w="9360">
                      <a:solidFill>
                        <a:srgbClr val="095294"/>
                      </a:solidFill>
                    </a:lnL>
                    <a:lnR w="9360">
                      <a:solidFill>
                        <a:srgbClr val="095294"/>
                      </a:solidFill>
                    </a:lnR>
                    <a:lnT w="9360">
                      <a:solidFill>
                        <a:srgbClr val="095294"/>
                      </a:solidFill>
                    </a:lnT>
                    <a:lnB w="9360">
                      <a:solidFill>
                        <a:srgbClr val="095294"/>
                      </a:solidFill>
                    </a:lnB>
                    <a:solidFill>
                      <a:srgbClr val="a6cef7"/>
                    </a:solidFill>
                  </a:tcPr>
                </a:tc>
                <a:tc>
                  <a:txBody>
                    <a:bodyPr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spcBef>
                          <a:spcPts val="479"/>
                        </a:spcBef>
                        <a:tabLst>
                          <a:tab algn="l" pos="0"/>
                        </a:tabLst>
                      </a:pPr>
                      <a:r>
                        <a:rPr b="1" lang="ru-RU" sz="24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+3 405</a:t>
                      </a:r>
                      <a:endParaRPr b="0" lang="ru-RU" sz="2400" spc="-1" strike="noStrike">
                        <a:latin typeface="Arial"/>
                      </a:endParaRPr>
                    </a:p>
                  </a:txBody>
                  <a:tcPr marL="91440" marR="91440">
                    <a:lnL w="9360">
                      <a:solidFill>
                        <a:srgbClr val="095294"/>
                      </a:solidFill>
                    </a:lnL>
                    <a:lnR w="9360">
                      <a:solidFill>
                        <a:srgbClr val="095294"/>
                      </a:solidFill>
                    </a:lnR>
                    <a:lnT w="9360">
                      <a:solidFill>
                        <a:srgbClr val="095294"/>
                      </a:solidFill>
                    </a:lnT>
                    <a:lnB w="9360">
                      <a:solidFill>
                        <a:srgbClr val="095294"/>
                      </a:solidFill>
                    </a:lnB>
                    <a:solidFill>
                      <a:srgbClr val="a6cef7"/>
                    </a:solidFill>
                  </a:tcPr>
                </a:tc>
              </a:tr>
              <a:tr h="612000">
                <a:tc>
                  <a:txBody>
                    <a:bodyPr>
                      <a:noAutofit/>
                    </a:bodyPr>
                    <a:p>
                      <a:pPr>
                        <a:lnSpc>
                          <a:spcPct val="100000"/>
                        </a:lnSpc>
                        <a:spcBef>
                          <a:spcPts val="360"/>
                        </a:spcBef>
                        <a:tabLst>
                          <a:tab algn="l" pos="0"/>
                        </a:tabLst>
                      </a:pPr>
                      <a:r>
                        <a:rPr b="1" lang="ru-RU" sz="18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Налоговые и неналоговые доходы</a:t>
                      </a:r>
                      <a:endParaRPr b="0" lang="ru-RU" sz="1800" spc="-1" strike="noStrike">
                        <a:latin typeface="Arial"/>
                      </a:endParaRPr>
                    </a:p>
                  </a:txBody>
                  <a:tcPr marL="91440" marR="91440">
                    <a:lnL w="9360">
                      <a:solidFill>
                        <a:srgbClr val="095294"/>
                      </a:solidFill>
                    </a:lnL>
                    <a:lnR w="9360">
                      <a:solidFill>
                        <a:srgbClr val="095294"/>
                      </a:solidFill>
                    </a:lnR>
                    <a:lnT w="9360">
                      <a:solidFill>
                        <a:srgbClr val="095294"/>
                      </a:solidFill>
                    </a:lnT>
                    <a:lnB w="9360">
                      <a:solidFill>
                        <a:srgbClr val="095294"/>
                      </a:solidFill>
                    </a:lnB>
                    <a:solidFill>
                      <a:srgbClr val="a6cef7"/>
                    </a:solidFill>
                  </a:tcPr>
                </a:tc>
                <a:tc>
                  <a:txBody>
                    <a:bodyPr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spcBef>
                          <a:spcPts val="479"/>
                        </a:spcBef>
                        <a:tabLst>
                          <a:tab algn="l" pos="0"/>
                        </a:tabLst>
                      </a:pPr>
                      <a:r>
                        <a:rPr b="1" lang="ru-RU" sz="24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4 252 387</a:t>
                      </a:r>
                      <a:endParaRPr b="0" lang="ru-RU" sz="2400" spc="-1" strike="noStrike">
                        <a:latin typeface="Arial"/>
                      </a:endParaRPr>
                    </a:p>
                  </a:txBody>
                  <a:tcPr marL="91440" marR="91440">
                    <a:lnL w="9360">
                      <a:solidFill>
                        <a:srgbClr val="095294"/>
                      </a:solidFill>
                    </a:lnL>
                    <a:lnR w="9360">
                      <a:solidFill>
                        <a:srgbClr val="095294"/>
                      </a:solidFill>
                    </a:lnR>
                    <a:lnT w="9360">
                      <a:solidFill>
                        <a:srgbClr val="095294"/>
                      </a:solidFill>
                    </a:lnT>
                    <a:lnB w="9360">
                      <a:solidFill>
                        <a:srgbClr val="095294"/>
                      </a:solidFill>
                    </a:lnB>
                    <a:solidFill>
                      <a:srgbClr val="a6cef7"/>
                    </a:solidFill>
                  </a:tcPr>
                </a:tc>
                <a:tc>
                  <a:txBody>
                    <a:bodyPr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spcBef>
                          <a:spcPts val="479"/>
                        </a:spcBef>
                        <a:tabLst>
                          <a:tab algn="l" pos="0"/>
                        </a:tabLst>
                      </a:pPr>
                      <a:r>
                        <a:rPr b="1" lang="ru-RU" sz="24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4 344 433</a:t>
                      </a:r>
                      <a:endParaRPr b="0" lang="ru-RU" sz="2400" spc="-1" strike="noStrike">
                        <a:latin typeface="Arial"/>
                      </a:endParaRPr>
                    </a:p>
                  </a:txBody>
                  <a:tcPr marL="91440" marR="91440">
                    <a:lnL w="9360">
                      <a:solidFill>
                        <a:srgbClr val="095294"/>
                      </a:solidFill>
                    </a:lnL>
                    <a:lnR w="9360">
                      <a:solidFill>
                        <a:srgbClr val="095294"/>
                      </a:solidFill>
                    </a:lnR>
                    <a:lnT w="9360">
                      <a:solidFill>
                        <a:srgbClr val="095294"/>
                      </a:solidFill>
                    </a:lnT>
                    <a:lnB w="9360">
                      <a:solidFill>
                        <a:srgbClr val="095294"/>
                      </a:solidFill>
                    </a:lnB>
                    <a:solidFill>
                      <a:srgbClr val="a6cef7"/>
                    </a:solidFill>
                  </a:tcPr>
                </a:tc>
                <a:tc>
                  <a:txBody>
                    <a:bodyPr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spcBef>
                          <a:spcPts val="479"/>
                        </a:spcBef>
                        <a:tabLst>
                          <a:tab algn="l" pos="0"/>
                        </a:tabLst>
                      </a:pPr>
                      <a:r>
                        <a:rPr b="1" lang="ru-RU" sz="24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102,2</a:t>
                      </a:r>
                      <a:endParaRPr b="0" lang="ru-RU" sz="2400" spc="-1" strike="noStrike">
                        <a:latin typeface="Arial"/>
                      </a:endParaRPr>
                    </a:p>
                  </a:txBody>
                  <a:tcPr marL="91440" marR="91440">
                    <a:lnL w="9360">
                      <a:solidFill>
                        <a:srgbClr val="095294"/>
                      </a:solidFill>
                    </a:lnL>
                    <a:lnR w="9360">
                      <a:solidFill>
                        <a:srgbClr val="095294"/>
                      </a:solidFill>
                    </a:lnR>
                    <a:lnT w="9360">
                      <a:solidFill>
                        <a:srgbClr val="095294"/>
                      </a:solidFill>
                    </a:lnT>
                    <a:lnB w="9360">
                      <a:solidFill>
                        <a:srgbClr val="095294"/>
                      </a:solidFill>
                    </a:lnB>
                    <a:solidFill>
                      <a:srgbClr val="a6cef7"/>
                    </a:solidFill>
                  </a:tcPr>
                </a:tc>
                <a:tc>
                  <a:txBody>
                    <a:bodyPr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spcBef>
                          <a:spcPts val="479"/>
                        </a:spcBef>
                        <a:tabLst>
                          <a:tab algn="l" pos="0"/>
                        </a:tabLst>
                      </a:pPr>
                      <a:r>
                        <a:rPr b="1" lang="ru-RU" sz="24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+92 046</a:t>
                      </a:r>
                      <a:endParaRPr b="0" lang="ru-RU" sz="2400" spc="-1" strike="noStrike">
                        <a:latin typeface="Arial"/>
                      </a:endParaRPr>
                    </a:p>
                  </a:txBody>
                  <a:tcPr marL="91440" marR="91440">
                    <a:lnL w="9360">
                      <a:solidFill>
                        <a:srgbClr val="095294"/>
                      </a:solidFill>
                    </a:lnL>
                    <a:lnR w="9360">
                      <a:solidFill>
                        <a:srgbClr val="095294"/>
                      </a:solidFill>
                    </a:lnR>
                    <a:lnT w="9360">
                      <a:solidFill>
                        <a:srgbClr val="095294"/>
                      </a:solidFill>
                    </a:lnT>
                    <a:lnB w="9360">
                      <a:solidFill>
                        <a:srgbClr val="095294"/>
                      </a:solidFill>
                    </a:lnB>
                    <a:solidFill>
                      <a:srgbClr val="a6cef7"/>
                    </a:solidFill>
                  </a:tcPr>
                </a:tc>
              </a:tr>
              <a:tr h="612000">
                <a:tc>
                  <a:txBody>
                    <a:bodyPr>
                      <a:noAutofit/>
                    </a:bodyPr>
                    <a:p>
                      <a:pPr>
                        <a:lnSpc>
                          <a:spcPct val="100000"/>
                        </a:lnSpc>
                        <a:spcBef>
                          <a:spcPts val="360"/>
                        </a:spcBef>
                        <a:tabLst>
                          <a:tab algn="l" pos="0"/>
                        </a:tabLst>
                      </a:pPr>
                      <a:r>
                        <a:rPr b="1" lang="ru-RU" sz="18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Безвозмездные поступления</a:t>
                      </a:r>
                      <a:endParaRPr b="0" lang="ru-RU" sz="1800" spc="-1" strike="noStrike">
                        <a:latin typeface="Arial"/>
                      </a:endParaRPr>
                    </a:p>
                  </a:txBody>
                  <a:tcPr marL="91440" marR="91440">
                    <a:lnL w="9360">
                      <a:solidFill>
                        <a:srgbClr val="095294"/>
                      </a:solidFill>
                    </a:lnL>
                    <a:lnR w="9360">
                      <a:solidFill>
                        <a:srgbClr val="095294"/>
                      </a:solidFill>
                    </a:lnR>
                    <a:lnT w="9360">
                      <a:solidFill>
                        <a:srgbClr val="095294"/>
                      </a:solidFill>
                    </a:lnT>
                    <a:lnB w="9360">
                      <a:solidFill>
                        <a:srgbClr val="095294"/>
                      </a:solidFill>
                    </a:lnB>
                    <a:solidFill>
                      <a:srgbClr val="a6cef7"/>
                    </a:solidFill>
                  </a:tcPr>
                </a:tc>
                <a:tc>
                  <a:txBody>
                    <a:bodyPr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spcBef>
                          <a:spcPts val="479"/>
                        </a:spcBef>
                        <a:tabLst>
                          <a:tab algn="l" pos="0"/>
                        </a:tabLst>
                      </a:pPr>
                      <a:r>
                        <a:rPr b="1" lang="ru-RU" sz="24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8 615 819</a:t>
                      </a:r>
                      <a:endParaRPr b="0" lang="ru-RU" sz="2400" spc="-1" strike="noStrike">
                        <a:latin typeface="Arial"/>
                      </a:endParaRPr>
                    </a:p>
                  </a:txBody>
                  <a:tcPr marL="91440" marR="91440">
                    <a:lnL w="9360">
                      <a:solidFill>
                        <a:srgbClr val="095294"/>
                      </a:solidFill>
                    </a:lnL>
                    <a:lnR w="9360">
                      <a:solidFill>
                        <a:srgbClr val="095294"/>
                      </a:solidFill>
                    </a:lnR>
                    <a:lnT w="9360">
                      <a:solidFill>
                        <a:srgbClr val="095294"/>
                      </a:solidFill>
                    </a:lnT>
                    <a:lnB w="9360">
                      <a:solidFill>
                        <a:srgbClr val="095294"/>
                      </a:solidFill>
                    </a:lnB>
                    <a:solidFill>
                      <a:srgbClr val="a6cef7"/>
                    </a:solidFill>
                  </a:tcPr>
                </a:tc>
                <a:tc>
                  <a:txBody>
                    <a:bodyPr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spcBef>
                          <a:spcPts val="479"/>
                        </a:spcBef>
                        <a:tabLst>
                          <a:tab algn="l" pos="0"/>
                        </a:tabLst>
                      </a:pPr>
                      <a:r>
                        <a:rPr b="1" lang="ru-RU" sz="24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8 527 178</a:t>
                      </a:r>
                      <a:endParaRPr b="0" lang="ru-RU" sz="2400" spc="-1" strike="noStrike">
                        <a:latin typeface="Arial"/>
                      </a:endParaRPr>
                    </a:p>
                  </a:txBody>
                  <a:tcPr marL="91440" marR="91440">
                    <a:lnL w="9360">
                      <a:solidFill>
                        <a:srgbClr val="095294"/>
                      </a:solidFill>
                    </a:lnL>
                    <a:lnR w="9360">
                      <a:solidFill>
                        <a:srgbClr val="095294"/>
                      </a:solidFill>
                    </a:lnR>
                    <a:lnT w="9360">
                      <a:solidFill>
                        <a:srgbClr val="095294"/>
                      </a:solidFill>
                    </a:lnT>
                    <a:lnB w="9360">
                      <a:solidFill>
                        <a:srgbClr val="095294"/>
                      </a:solidFill>
                    </a:lnB>
                    <a:solidFill>
                      <a:srgbClr val="a6cef7"/>
                    </a:solidFill>
                  </a:tcPr>
                </a:tc>
                <a:tc>
                  <a:txBody>
                    <a:bodyPr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spcBef>
                          <a:spcPts val="479"/>
                        </a:spcBef>
                        <a:tabLst>
                          <a:tab algn="l" pos="0"/>
                        </a:tabLst>
                      </a:pPr>
                      <a:r>
                        <a:rPr b="1" lang="ru-RU" sz="24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99,0</a:t>
                      </a:r>
                      <a:endParaRPr b="0" lang="ru-RU" sz="2400" spc="-1" strike="noStrike">
                        <a:latin typeface="Arial"/>
                      </a:endParaRPr>
                    </a:p>
                  </a:txBody>
                  <a:tcPr marL="91440" marR="91440">
                    <a:lnL w="9360">
                      <a:solidFill>
                        <a:srgbClr val="095294"/>
                      </a:solidFill>
                    </a:lnL>
                    <a:lnR w="9360">
                      <a:solidFill>
                        <a:srgbClr val="095294"/>
                      </a:solidFill>
                    </a:lnR>
                    <a:lnT w="9360">
                      <a:solidFill>
                        <a:srgbClr val="095294"/>
                      </a:solidFill>
                    </a:lnT>
                    <a:lnB w="9360">
                      <a:solidFill>
                        <a:srgbClr val="095294"/>
                      </a:solidFill>
                    </a:lnB>
                    <a:solidFill>
                      <a:srgbClr val="a6cef7"/>
                    </a:solidFill>
                  </a:tcPr>
                </a:tc>
                <a:tc>
                  <a:txBody>
                    <a:bodyPr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spcBef>
                          <a:spcPts val="479"/>
                        </a:spcBef>
                        <a:tabLst>
                          <a:tab algn="l" pos="0"/>
                        </a:tabLst>
                      </a:pPr>
                      <a:r>
                        <a:rPr b="1" lang="ru-RU" sz="24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- 88 641</a:t>
                      </a:r>
                      <a:endParaRPr b="0" lang="ru-RU" sz="2400" spc="-1" strike="noStrike">
                        <a:latin typeface="Arial"/>
                      </a:endParaRPr>
                    </a:p>
                  </a:txBody>
                  <a:tcPr marL="91440" marR="91440">
                    <a:lnL w="9360">
                      <a:solidFill>
                        <a:srgbClr val="095294"/>
                      </a:solidFill>
                    </a:lnL>
                    <a:lnR w="9360">
                      <a:solidFill>
                        <a:srgbClr val="095294"/>
                      </a:solidFill>
                    </a:lnR>
                    <a:lnT w="9360">
                      <a:solidFill>
                        <a:srgbClr val="095294"/>
                      </a:solidFill>
                    </a:lnT>
                    <a:lnB w="9360">
                      <a:solidFill>
                        <a:srgbClr val="095294"/>
                      </a:solidFill>
                    </a:lnB>
                    <a:solidFill>
                      <a:srgbClr val="a6cef7"/>
                    </a:solidFill>
                  </a:tcPr>
                </a:tc>
              </a:tr>
              <a:tr h="612000">
                <a:tc>
                  <a:txBody>
                    <a:bodyPr>
                      <a:noAutofit/>
                    </a:bodyPr>
                    <a:p>
                      <a:pPr>
                        <a:lnSpc>
                          <a:spcPct val="100000"/>
                        </a:lnSpc>
                        <a:spcBef>
                          <a:spcPts val="360"/>
                        </a:spcBef>
                        <a:tabLst>
                          <a:tab algn="l" pos="0"/>
                        </a:tabLst>
                      </a:pPr>
                      <a:r>
                        <a:rPr b="1" lang="en-US" sz="18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II. </a:t>
                      </a:r>
                      <a:r>
                        <a:rPr b="1" lang="ru-RU" sz="18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Расходы, всего</a:t>
                      </a:r>
                      <a:endParaRPr b="0" lang="ru-RU" sz="1800" spc="-1" strike="noStrike">
                        <a:latin typeface="Arial"/>
                      </a:endParaRPr>
                    </a:p>
                  </a:txBody>
                  <a:tcPr marL="91440" marR="91440">
                    <a:lnL w="9360">
                      <a:solidFill>
                        <a:srgbClr val="095294"/>
                      </a:solidFill>
                    </a:lnL>
                    <a:lnR w="9360">
                      <a:solidFill>
                        <a:srgbClr val="095294"/>
                      </a:solidFill>
                    </a:lnR>
                    <a:lnT w="9360">
                      <a:solidFill>
                        <a:srgbClr val="095294"/>
                      </a:solidFill>
                    </a:lnT>
                    <a:lnB w="9360">
                      <a:solidFill>
                        <a:srgbClr val="095294"/>
                      </a:solidFill>
                    </a:lnB>
                    <a:solidFill>
                      <a:srgbClr val="a6cef7"/>
                    </a:solidFill>
                  </a:tcPr>
                </a:tc>
                <a:tc>
                  <a:txBody>
                    <a:bodyPr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spcBef>
                          <a:spcPts val="479"/>
                        </a:spcBef>
                        <a:tabLst>
                          <a:tab algn="l" pos="0"/>
                        </a:tabLst>
                      </a:pPr>
                      <a:r>
                        <a:rPr b="1" lang="ru-RU" sz="24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13 353 892</a:t>
                      </a:r>
                      <a:endParaRPr b="0" lang="ru-RU" sz="2400" spc="-1" strike="noStrike">
                        <a:latin typeface="Arial"/>
                      </a:endParaRPr>
                    </a:p>
                  </a:txBody>
                  <a:tcPr marL="91440" marR="91440">
                    <a:lnL w="9360">
                      <a:solidFill>
                        <a:srgbClr val="095294"/>
                      </a:solidFill>
                    </a:lnL>
                    <a:lnR w="9360">
                      <a:solidFill>
                        <a:srgbClr val="095294"/>
                      </a:solidFill>
                    </a:lnR>
                    <a:lnT w="9360">
                      <a:solidFill>
                        <a:srgbClr val="095294"/>
                      </a:solidFill>
                    </a:lnT>
                    <a:lnB w="9360">
                      <a:solidFill>
                        <a:srgbClr val="095294"/>
                      </a:solidFill>
                    </a:lnB>
                    <a:solidFill>
                      <a:srgbClr val="a6cef7"/>
                    </a:solidFill>
                  </a:tcPr>
                </a:tc>
                <a:tc>
                  <a:txBody>
                    <a:bodyPr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spcBef>
                          <a:spcPts val="479"/>
                        </a:spcBef>
                        <a:tabLst>
                          <a:tab algn="l" pos="0"/>
                        </a:tabLst>
                      </a:pPr>
                      <a:r>
                        <a:rPr b="1" lang="ru-RU" sz="24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13 012 326</a:t>
                      </a:r>
                      <a:endParaRPr b="0" lang="ru-RU" sz="2400" spc="-1" strike="noStrike">
                        <a:latin typeface="Arial"/>
                      </a:endParaRPr>
                    </a:p>
                  </a:txBody>
                  <a:tcPr marL="91440" marR="91440">
                    <a:lnL w="9360">
                      <a:solidFill>
                        <a:srgbClr val="095294"/>
                      </a:solidFill>
                    </a:lnL>
                    <a:lnR w="9360">
                      <a:solidFill>
                        <a:srgbClr val="095294"/>
                      </a:solidFill>
                    </a:lnR>
                    <a:lnT w="9360">
                      <a:solidFill>
                        <a:srgbClr val="095294"/>
                      </a:solidFill>
                    </a:lnT>
                    <a:lnB w="9360">
                      <a:solidFill>
                        <a:srgbClr val="095294"/>
                      </a:solidFill>
                    </a:lnB>
                    <a:solidFill>
                      <a:srgbClr val="a6cef7"/>
                    </a:solidFill>
                  </a:tcPr>
                </a:tc>
                <a:tc>
                  <a:txBody>
                    <a:bodyPr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spcBef>
                          <a:spcPts val="479"/>
                        </a:spcBef>
                        <a:tabLst>
                          <a:tab algn="l" pos="0"/>
                        </a:tabLst>
                      </a:pPr>
                      <a:r>
                        <a:rPr b="1" lang="ru-RU" sz="24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97,4</a:t>
                      </a:r>
                      <a:endParaRPr b="0" lang="ru-RU" sz="2400" spc="-1" strike="noStrike">
                        <a:latin typeface="Arial"/>
                      </a:endParaRPr>
                    </a:p>
                  </a:txBody>
                  <a:tcPr marL="91440" marR="91440">
                    <a:lnL w="9360">
                      <a:solidFill>
                        <a:srgbClr val="095294"/>
                      </a:solidFill>
                    </a:lnL>
                    <a:lnR w="9360">
                      <a:solidFill>
                        <a:srgbClr val="095294"/>
                      </a:solidFill>
                    </a:lnR>
                    <a:lnT w="9360">
                      <a:solidFill>
                        <a:srgbClr val="095294"/>
                      </a:solidFill>
                    </a:lnT>
                    <a:lnB w="9360">
                      <a:solidFill>
                        <a:srgbClr val="095294"/>
                      </a:solidFill>
                    </a:lnB>
                    <a:solidFill>
                      <a:srgbClr val="a6cef7"/>
                    </a:solidFill>
                  </a:tcPr>
                </a:tc>
                <a:tc>
                  <a:txBody>
                    <a:bodyPr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spcBef>
                          <a:spcPts val="479"/>
                        </a:spcBef>
                        <a:tabLst>
                          <a:tab algn="l" pos="0"/>
                        </a:tabLst>
                      </a:pPr>
                      <a:r>
                        <a:rPr b="1" lang="ru-RU" sz="24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- 341 566</a:t>
                      </a:r>
                      <a:endParaRPr b="0" lang="ru-RU" sz="2400" spc="-1" strike="noStrike">
                        <a:latin typeface="Arial"/>
                      </a:endParaRPr>
                    </a:p>
                  </a:txBody>
                  <a:tcPr marL="91440" marR="91440">
                    <a:lnL w="9360">
                      <a:solidFill>
                        <a:srgbClr val="095294"/>
                      </a:solidFill>
                    </a:lnL>
                    <a:lnR w="9360">
                      <a:solidFill>
                        <a:srgbClr val="095294"/>
                      </a:solidFill>
                    </a:lnR>
                    <a:lnT w="9360">
                      <a:solidFill>
                        <a:srgbClr val="095294"/>
                      </a:solidFill>
                    </a:lnT>
                    <a:lnB w="9360">
                      <a:solidFill>
                        <a:srgbClr val="095294"/>
                      </a:solidFill>
                    </a:lnB>
                    <a:solidFill>
                      <a:srgbClr val="a6cef7"/>
                    </a:solidFill>
                  </a:tcPr>
                </a:tc>
              </a:tr>
              <a:tr h="612000">
                <a:tc>
                  <a:txBody>
                    <a:bodyPr>
                      <a:noAutofit/>
                    </a:bodyPr>
                    <a:p>
                      <a:pPr>
                        <a:lnSpc>
                          <a:spcPct val="100000"/>
                        </a:lnSpc>
                        <a:spcBef>
                          <a:spcPts val="360"/>
                        </a:spcBef>
                        <a:tabLst>
                          <a:tab algn="l" pos="0"/>
                        </a:tabLst>
                      </a:pPr>
                      <a:r>
                        <a:rPr b="1" lang="en-US" sz="18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III.</a:t>
                      </a:r>
                      <a:r>
                        <a:rPr b="1" lang="ru-RU" sz="18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Дефицит (-), профицит (+)</a:t>
                      </a:r>
                      <a:endParaRPr b="0" lang="ru-RU" sz="1800" spc="-1" strike="noStrike">
                        <a:latin typeface="Arial"/>
                      </a:endParaRPr>
                    </a:p>
                  </a:txBody>
                  <a:tcPr marL="91440" marR="91440">
                    <a:lnL w="9360">
                      <a:solidFill>
                        <a:srgbClr val="095294"/>
                      </a:solidFill>
                    </a:lnL>
                    <a:lnR w="9360">
                      <a:solidFill>
                        <a:srgbClr val="095294"/>
                      </a:solidFill>
                    </a:lnR>
                    <a:lnT w="9360">
                      <a:solidFill>
                        <a:srgbClr val="095294"/>
                      </a:solidFill>
                    </a:lnT>
                    <a:lnB w="9360">
                      <a:solidFill>
                        <a:srgbClr val="095294"/>
                      </a:solidFill>
                    </a:lnB>
                    <a:solidFill>
                      <a:srgbClr val="a6cef7"/>
                    </a:solidFill>
                  </a:tcPr>
                </a:tc>
                <a:tc>
                  <a:txBody>
                    <a:bodyPr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spcBef>
                          <a:spcPts val="479"/>
                        </a:spcBef>
                        <a:tabLst>
                          <a:tab algn="l" pos="0"/>
                        </a:tabLst>
                      </a:pPr>
                      <a:r>
                        <a:rPr b="1" lang="ru-RU" sz="24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-485 686</a:t>
                      </a:r>
                      <a:endParaRPr b="0" lang="ru-RU" sz="2400" spc="-1" strike="noStrike">
                        <a:latin typeface="Arial"/>
                      </a:endParaRPr>
                    </a:p>
                  </a:txBody>
                  <a:tcPr marL="91440" marR="91440">
                    <a:lnL w="9360">
                      <a:solidFill>
                        <a:srgbClr val="095294"/>
                      </a:solidFill>
                    </a:lnL>
                    <a:lnR w="9360">
                      <a:solidFill>
                        <a:srgbClr val="095294"/>
                      </a:solidFill>
                    </a:lnR>
                    <a:lnT w="9360">
                      <a:solidFill>
                        <a:srgbClr val="095294"/>
                      </a:solidFill>
                    </a:lnT>
                    <a:lnB w="9360">
                      <a:solidFill>
                        <a:srgbClr val="095294"/>
                      </a:solidFill>
                    </a:lnB>
                    <a:solidFill>
                      <a:srgbClr val="a6cef7"/>
                    </a:solidFill>
                  </a:tcPr>
                </a:tc>
                <a:tc>
                  <a:txBody>
                    <a:bodyPr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spcBef>
                          <a:spcPts val="479"/>
                        </a:spcBef>
                        <a:tabLst>
                          <a:tab algn="l" pos="0"/>
                        </a:tabLst>
                      </a:pPr>
                      <a:r>
                        <a:rPr b="1" lang="ru-RU" sz="24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-140 715</a:t>
                      </a:r>
                      <a:endParaRPr b="0" lang="ru-RU" sz="2400" spc="-1" strike="noStrike">
                        <a:latin typeface="Arial"/>
                      </a:endParaRPr>
                    </a:p>
                  </a:txBody>
                  <a:tcPr marL="91440" marR="91440">
                    <a:lnL w="9360">
                      <a:solidFill>
                        <a:srgbClr val="095294"/>
                      </a:solidFill>
                    </a:lnL>
                    <a:lnR w="9360">
                      <a:solidFill>
                        <a:srgbClr val="095294"/>
                      </a:solidFill>
                    </a:lnR>
                    <a:lnT w="9360">
                      <a:solidFill>
                        <a:srgbClr val="095294"/>
                      </a:solidFill>
                    </a:lnT>
                    <a:lnB w="9360">
                      <a:solidFill>
                        <a:srgbClr val="095294"/>
                      </a:solidFill>
                    </a:lnB>
                    <a:solidFill>
                      <a:srgbClr val="a6cef7"/>
                    </a:solidFill>
                  </a:tcPr>
                </a:tc>
                <a:tc>
                  <a:txBody>
                    <a:bodyPr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spcBef>
                          <a:spcPts val="479"/>
                        </a:spcBef>
                        <a:tabLst>
                          <a:tab algn="l" pos="0"/>
                        </a:tabLst>
                      </a:pPr>
                      <a:r>
                        <a:rPr b="1" lang="ru-RU" sz="24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29,0</a:t>
                      </a:r>
                      <a:endParaRPr b="0" lang="ru-RU" sz="2400" spc="-1" strike="noStrike">
                        <a:latin typeface="Arial"/>
                      </a:endParaRPr>
                    </a:p>
                  </a:txBody>
                  <a:tcPr marL="91440" marR="91440">
                    <a:lnL w="9360">
                      <a:solidFill>
                        <a:srgbClr val="095294"/>
                      </a:solidFill>
                    </a:lnL>
                    <a:lnR w="9360">
                      <a:solidFill>
                        <a:srgbClr val="095294"/>
                      </a:solidFill>
                    </a:lnR>
                    <a:lnT w="9360">
                      <a:solidFill>
                        <a:srgbClr val="095294"/>
                      </a:solidFill>
                    </a:lnT>
                    <a:lnB w="9360">
                      <a:solidFill>
                        <a:srgbClr val="095294"/>
                      </a:solidFill>
                    </a:lnB>
                    <a:solidFill>
                      <a:srgbClr val="a6cef7"/>
                    </a:solidFill>
                  </a:tcPr>
                </a:tc>
                <a:tc>
                  <a:txBody>
                    <a:bodyPr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spcBef>
                          <a:spcPts val="479"/>
                        </a:spcBef>
                        <a:tabLst>
                          <a:tab algn="l" pos="0"/>
                        </a:tabLst>
                      </a:pPr>
                      <a:r>
                        <a:rPr b="1" lang="ru-RU" sz="24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+344 971</a:t>
                      </a:r>
                      <a:endParaRPr b="0" lang="ru-RU" sz="2400" spc="-1" strike="noStrike">
                        <a:latin typeface="Arial"/>
                      </a:endParaRPr>
                    </a:p>
                  </a:txBody>
                  <a:tcPr marL="91440" marR="91440">
                    <a:lnL w="9360">
                      <a:solidFill>
                        <a:srgbClr val="095294"/>
                      </a:solidFill>
                    </a:lnL>
                    <a:lnR w="9360">
                      <a:solidFill>
                        <a:srgbClr val="095294"/>
                      </a:solidFill>
                    </a:lnR>
                    <a:lnT w="9360">
                      <a:solidFill>
                        <a:srgbClr val="095294"/>
                      </a:solidFill>
                    </a:lnT>
                    <a:lnB w="9360">
                      <a:solidFill>
                        <a:srgbClr val="095294"/>
                      </a:solidFill>
                    </a:lnB>
                    <a:solidFill>
                      <a:srgbClr val="a6cef7"/>
                    </a:solidFill>
                  </a:tcPr>
                </a:tc>
              </a:tr>
            </a:tbl>
          </a:graphicData>
        </a:graphic>
      </p:graphicFrame>
      <p:sp>
        <p:nvSpPr>
          <p:cNvPr id="193" name="CustomShape 2"/>
          <p:cNvSpPr/>
          <p:nvPr/>
        </p:nvSpPr>
        <p:spPr>
          <a:xfrm>
            <a:off x="7643880" y="1928880"/>
            <a:ext cx="1356840" cy="242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</a:rPr>
              <a:t>Тыс.рублей</a:t>
            </a:r>
            <a:endParaRPr b="0" lang="ru-RU" sz="1000" spc="-1" strike="noStrike">
              <a:latin typeface="Arial"/>
            </a:endParaRPr>
          </a:p>
        </p:txBody>
      </p:sp>
      <p:sp>
        <p:nvSpPr>
          <p:cNvPr id="194" name="CustomShape 3"/>
          <p:cNvSpPr/>
          <p:nvPr/>
        </p:nvSpPr>
        <p:spPr>
          <a:xfrm>
            <a:off x="8786880" y="6581160"/>
            <a:ext cx="428400" cy="272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r">
              <a:lnSpc>
                <a:spcPct val="100000"/>
              </a:lnSpc>
            </a:pPr>
            <a:r>
              <a:rPr b="0" lang="ru-RU" sz="1200" spc="-1" strike="noStrike">
                <a:solidFill>
                  <a:srgbClr val="000000"/>
                </a:solidFill>
                <a:latin typeface="Arial"/>
              </a:rPr>
              <a:t>9</a:t>
            </a:r>
            <a:endParaRPr b="0" lang="ru-RU" sz="1200" spc="-1" strike="noStrike">
              <a:latin typeface="Arial"/>
            </a:endParaRPr>
          </a:p>
        </p:txBody>
      </p:sp>
      <p:sp>
        <p:nvSpPr>
          <p:cNvPr id="195" name="CustomShape 4"/>
          <p:cNvSpPr/>
          <p:nvPr/>
        </p:nvSpPr>
        <p:spPr>
          <a:xfrm>
            <a:off x="0" y="1214280"/>
            <a:ext cx="9143640" cy="943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ru-RU" sz="2800" spc="-1" strike="noStrike">
                <a:solidFill>
                  <a:srgbClr val="9db9ff"/>
                </a:solidFill>
                <a:latin typeface="Arial Black"/>
              </a:rPr>
              <a:t>ИСПОЛНЕНИЕ БЮДЖЕТА  ГОРОДА КУРСКА</a:t>
            </a:r>
            <a:endParaRPr b="0" lang="ru-RU" sz="2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ru-RU" sz="2800" spc="-1" strike="noStrike">
                <a:solidFill>
                  <a:srgbClr val="9db9ff"/>
                </a:solidFill>
                <a:latin typeface="Arial Black"/>
              </a:rPr>
              <a:t> </a:t>
            </a:r>
            <a:r>
              <a:rPr b="1" lang="ru-RU" sz="2800" spc="-1" strike="noStrike">
                <a:solidFill>
                  <a:srgbClr val="9db9ff"/>
                </a:solidFill>
                <a:latin typeface="Arial Black"/>
              </a:rPr>
              <a:t>ЗА 2020 ГОД</a:t>
            </a:r>
            <a:endParaRPr b="0" lang="ru-RU" sz="2800" spc="-1" strike="noStrike">
              <a:latin typeface="Arial"/>
            </a:endParaRPr>
          </a:p>
        </p:txBody>
      </p:sp>
      <p:pic>
        <p:nvPicPr>
          <p:cNvPr id="196" name="Рисунок 15" descr="header2.jpg"/>
          <p:cNvPicPr/>
          <p:nvPr/>
        </p:nvPicPr>
        <p:blipFill>
          <a:blip r:embed="rId2"/>
          <a:stretch/>
        </p:blipFill>
        <p:spPr>
          <a:xfrm>
            <a:off x="0" y="0"/>
            <a:ext cx="9143640" cy="1052280"/>
          </a:xfrm>
          <a:prstGeom prst="rect">
            <a:avLst/>
          </a:prstGeom>
          <a:ln w="0">
            <a:noFill/>
          </a:ln>
        </p:spPr>
      </p:pic>
      <p:pic>
        <p:nvPicPr>
          <p:cNvPr id="197" name="Picture 2" descr="http://yuzgu.ru/images/files/gerb-kursk.png"/>
          <p:cNvPicPr/>
          <p:nvPr/>
        </p:nvPicPr>
        <p:blipFill>
          <a:blip r:embed="rId3"/>
          <a:stretch/>
        </p:blipFill>
        <p:spPr>
          <a:xfrm>
            <a:off x="4000320" y="0"/>
            <a:ext cx="1069560" cy="9997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19974</TotalTime>
  <Application>LibreOffice/7.0.4.2$Windows_X86_64 LibreOffice_project/dcf040e67528d9187c66b2379df5ea4407429775</Application>
  <AppVersion>15.0000</AppVersion>
  <Words>3509</Words>
  <Paragraphs>708</Paragraphs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2015-02-16T13:56:23Z</dcterms:created>
  <dc:creator>Pihta</dc:creator>
  <dc:description/>
  <dc:language>ru-RU</dc:language>
  <cp:lastModifiedBy/>
  <cp:lastPrinted>2018-04-06T06:16:37Z</cp:lastPrinted>
  <dcterms:modified xsi:type="dcterms:W3CDTF">2021-03-10T09:41:28Z</dcterms:modified>
  <cp:revision>2167</cp:revision>
  <dc:subject/>
  <dc:title>Бюджет для граждан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otes">
    <vt:i4>6</vt:i4>
  </property>
  <property fmtid="{D5CDD505-2E9C-101B-9397-08002B2CF9AE}" pid="3" name="PresentationFormat">
    <vt:lpwstr>Экран (4:3)</vt:lpwstr>
  </property>
  <property fmtid="{D5CDD505-2E9C-101B-9397-08002B2CF9AE}" pid="4" name="Slides">
    <vt:i4>37</vt:i4>
  </property>
</Properties>
</file>